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autoCompressPictures="0">
  <p:sldMasterIdLst>
    <p:sldMasterId id="2147493482" r:id="rId1"/>
    <p:sldMasterId id="2147493455" r:id="rId2"/>
    <p:sldMasterId id="2147493580" r:id="rId3"/>
    <p:sldMasterId id="2147493592" r:id="rId4"/>
  </p:sldMasterIdLst>
  <p:notesMasterIdLst>
    <p:notesMasterId r:id="rId298"/>
  </p:notesMasterIdLst>
  <p:handoutMasterIdLst>
    <p:handoutMasterId r:id="rId299"/>
  </p:handoutMasterIdLst>
  <p:sldIdLst>
    <p:sldId id="659" r:id="rId5"/>
    <p:sldId id="660" r:id="rId6"/>
    <p:sldId id="661" r:id="rId7"/>
    <p:sldId id="662" r:id="rId8"/>
    <p:sldId id="670" r:id="rId9"/>
    <p:sldId id="663" r:id="rId10"/>
    <p:sldId id="664" r:id="rId11"/>
    <p:sldId id="665" r:id="rId12"/>
    <p:sldId id="666" r:id="rId13"/>
    <p:sldId id="680" r:id="rId14"/>
    <p:sldId id="681" r:id="rId15"/>
    <p:sldId id="682" r:id="rId16"/>
    <p:sldId id="683" r:id="rId17"/>
    <p:sldId id="684" r:id="rId18"/>
    <p:sldId id="685" r:id="rId19"/>
    <p:sldId id="686" r:id="rId20"/>
    <p:sldId id="669" r:id="rId21"/>
    <p:sldId id="687" r:id="rId22"/>
    <p:sldId id="688" r:id="rId23"/>
    <p:sldId id="689" r:id="rId24"/>
    <p:sldId id="690" r:id="rId25"/>
    <p:sldId id="691" r:id="rId26"/>
    <p:sldId id="692" r:id="rId27"/>
    <p:sldId id="693" r:id="rId28"/>
    <p:sldId id="694" r:id="rId29"/>
    <p:sldId id="695" r:id="rId30"/>
    <p:sldId id="696" r:id="rId31"/>
    <p:sldId id="697" r:id="rId32"/>
    <p:sldId id="698" r:id="rId33"/>
    <p:sldId id="699" r:id="rId34"/>
    <p:sldId id="700" r:id="rId35"/>
    <p:sldId id="701" r:id="rId36"/>
    <p:sldId id="702" r:id="rId37"/>
    <p:sldId id="703" r:id="rId38"/>
    <p:sldId id="704" r:id="rId39"/>
    <p:sldId id="705" r:id="rId40"/>
    <p:sldId id="644" r:id="rId41"/>
    <p:sldId id="671" r:id="rId42"/>
    <p:sldId id="672" r:id="rId43"/>
    <p:sldId id="673" r:id="rId44"/>
    <p:sldId id="674" r:id="rId45"/>
    <p:sldId id="675" r:id="rId46"/>
    <p:sldId id="676" r:id="rId47"/>
    <p:sldId id="677" r:id="rId48"/>
    <p:sldId id="667" r:id="rId49"/>
    <p:sldId id="259" r:id="rId50"/>
    <p:sldId id="678" r:id="rId51"/>
    <p:sldId id="668" r:id="rId52"/>
    <p:sldId id="679" r:id="rId53"/>
    <p:sldId id="645" r:id="rId54"/>
    <p:sldId id="646" r:id="rId55"/>
    <p:sldId id="647" r:id="rId56"/>
    <p:sldId id="648" r:id="rId57"/>
    <p:sldId id="649" r:id="rId58"/>
    <p:sldId id="650" r:id="rId59"/>
    <p:sldId id="651" r:id="rId60"/>
    <p:sldId id="652" r:id="rId61"/>
    <p:sldId id="653" r:id="rId62"/>
    <p:sldId id="658" r:id="rId63"/>
    <p:sldId id="629" r:id="rId64"/>
    <p:sldId id="630" r:id="rId65"/>
    <p:sldId id="642" r:id="rId66"/>
    <p:sldId id="643" r:id="rId67"/>
    <p:sldId id="631" r:id="rId68"/>
    <p:sldId id="632" r:id="rId69"/>
    <p:sldId id="633" r:id="rId70"/>
    <p:sldId id="634" r:id="rId71"/>
    <p:sldId id="635" r:id="rId72"/>
    <p:sldId id="636" r:id="rId73"/>
    <p:sldId id="637" r:id="rId74"/>
    <p:sldId id="638" r:id="rId75"/>
    <p:sldId id="639" r:id="rId76"/>
    <p:sldId id="641" r:id="rId77"/>
    <p:sldId id="640" r:id="rId78"/>
    <p:sldId id="355" r:id="rId79"/>
    <p:sldId id="617" r:id="rId80"/>
    <p:sldId id="618" r:id="rId81"/>
    <p:sldId id="619" r:id="rId82"/>
    <p:sldId id="620" r:id="rId83"/>
    <p:sldId id="621" r:id="rId84"/>
    <p:sldId id="622" r:id="rId85"/>
    <p:sldId id="623" r:id="rId86"/>
    <p:sldId id="624" r:id="rId87"/>
    <p:sldId id="625" r:id="rId88"/>
    <p:sldId id="626" r:id="rId89"/>
    <p:sldId id="627" r:id="rId90"/>
    <p:sldId id="628" r:id="rId91"/>
    <p:sldId id="616" r:id="rId92"/>
    <p:sldId id="601" r:id="rId93"/>
    <p:sldId id="605" r:id="rId94"/>
    <p:sldId id="596" r:id="rId95"/>
    <p:sldId id="606" r:id="rId96"/>
    <p:sldId id="607" r:id="rId97"/>
    <p:sldId id="608" r:id="rId98"/>
    <p:sldId id="609" r:id="rId99"/>
    <p:sldId id="610" r:id="rId100"/>
    <p:sldId id="611" r:id="rId101"/>
    <p:sldId id="612" r:id="rId102"/>
    <p:sldId id="613" r:id="rId103"/>
    <p:sldId id="614" r:id="rId104"/>
    <p:sldId id="615" r:id="rId105"/>
    <p:sldId id="604" r:id="rId106"/>
    <p:sldId id="602" r:id="rId107"/>
    <p:sldId id="603" r:id="rId108"/>
    <p:sldId id="600" r:id="rId109"/>
    <p:sldId id="597" r:id="rId110"/>
    <p:sldId id="598" r:id="rId111"/>
    <p:sldId id="599" r:id="rId112"/>
    <p:sldId id="594" r:id="rId113"/>
    <p:sldId id="589" r:id="rId114"/>
    <p:sldId id="590" r:id="rId115"/>
    <p:sldId id="591" r:id="rId116"/>
    <p:sldId id="592" r:id="rId117"/>
    <p:sldId id="593" r:id="rId118"/>
    <p:sldId id="588" r:id="rId119"/>
    <p:sldId id="495" r:id="rId120"/>
    <p:sldId id="529" r:id="rId121"/>
    <p:sldId id="530" r:id="rId122"/>
    <p:sldId id="531" r:id="rId123"/>
    <p:sldId id="532" r:id="rId124"/>
    <p:sldId id="546" r:id="rId125"/>
    <p:sldId id="548" r:id="rId126"/>
    <p:sldId id="547" r:id="rId127"/>
    <p:sldId id="549" r:id="rId128"/>
    <p:sldId id="550" r:id="rId129"/>
    <p:sldId id="573" r:id="rId130"/>
    <p:sldId id="575" r:id="rId131"/>
    <p:sldId id="551" r:id="rId132"/>
    <p:sldId id="555" r:id="rId133"/>
    <p:sldId id="557" r:id="rId134"/>
    <p:sldId id="556" r:id="rId135"/>
    <p:sldId id="559" r:id="rId136"/>
    <p:sldId id="585" r:id="rId137"/>
    <p:sldId id="587" r:id="rId138"/>
    <p:sldId id="558" r:id="rId139"/>
    <p:sldId id="560" r:id="rId140"/>
    <p:sldId id="561" r:id="rId141"/>
    <p:sldId id="562" r:id="rId142"/>
    <p:sldId id="563" r:id="rId143"/>
    <p:sldId id="566" r:id="rId144"/>
    <p:sldId id="564" r:id="rId145"/>
    <p:sldId id="565" r:id="rId146"/>
    <p:sldId id="571" r:id="rId147"/>
    <p:sldId id="576" r:id="rId148"/>
    <p:sldId id="568" r:id="rId149"/>
    <p:sldId id="586" r:id="rId150"/>
    <p:sldId id="569" r:id="rId151"/>
    <p:sldId id="578" r:id="rId152"/>
    <p:sldId id="579" r:id="rId153"/>
    <p:sldId id="580" r:id="rId154"/>
    <p:sldId id="581" r:id="rId155"/>
    <p:sldId id="582" r:id="rId156"/>
    <p:sldId id="583" r:id="rId157"/>
    <p:sldId id="535" r:id="rId158"/>
    <p:sldId id="536" r:id="rId159"/>
    <p:sldId id="537" r:id="rId160"/>
    <p:sldId id="538" r:id="rId161"/>
    <p:sldId id="539" r:id="rId162"/>
    <p:sldId id="540" r:id="rId163"/>
    <p:sldId id="541" r:id="rId164"/>
    <p:sldId id="542" r:id="rId165"/>
    <p:sldId id="528" r:id="rId166"/>
    <p:sldId id="526" r:id="rId167"/>
    <p:sldId id="527" r:id="rId168"/>
    <p:sldId id="508" r:id="rId169"/>
    <p:sldId id="509" r:id="rId170"/>
    <p:sldId id="510" r:id="rId171"/>
    <p:sldId id="511" r:id="rId172"/>
    <p:sldId id="512" r:id="rId173"/>
    <p:sldId id="513" r:id="rId174"/>
    <p:sldId id="514" r:id="rId175"/>
    <p:sldId id="518" r:id="rId176"/>
    <p:sldId id="519" r:id="rId177"/>
    <p:sldId id="520" r:id="rId178"/>
    <p:sldId id="521" r:id="rId179"/>
    <p:sldId id="522" r:id="rId180"/>
    <p:sldId id="523" r:id="rId181"/>
    <p:sldId id="524" r:id="rId182"/>
    <p:sldId id="525" r:id="rId183"/>
    <p:sldId id="503" r:id="rId184"/>
    <p:sldId id="505" r:id="rId185"/>
    <p:sldId id="496" r:id="rId186"/>
    <p:sldId id="497" r:id="rId187"/>
    <p:sldId id="483" r:id="rId188"/>
    <p:sldId id="485" r:id="rId189"/>
    <p:sldId id="486" r:id="rId190"/>
    <p:sldId id="488" r:id="rId191"/>
    <p:sldId id="487" r:id="rId192"/>
    <p:sldId id="489" r:id="rId193"/>
    <p:sldId id="490" r:id="rId194"/>
    <p:sldId id="491" r:id="rId195"/>
    <p:sldId id="493" r:id="rId196"/>
    <p:sldId id="492" r:id="rId197"/>
    <p:sldId id="494" r:id="rId198"/>
    <p:sldId id="481" r:id="rId199"/>
    <p:sldId id="482" r:id="rId200"/>
    <p:sldId id="357" r:id="rId201"/>
    <p:sldId id="430" r:id="rId202"/>
    <p:sldId id="358" r:id="rId203"/>
    <p:sldId id="359" r:id="rId204"/>
    <p:sldId id="460" r:id="rId205"/>
    <p:sldId id="435" r:id="rId206"/>
    <p:sldId id="438" r:id="rId207"/>
    <p:sldId id="437" r:id="rId208"/>
    <p:sldId id="439" r:id="rId209"/>
    <p:sldId id="440" r:id="rId210"/>
    <p:sldId id="442" r:id="rId211"/>
    <p:sldId id="443" r:id="rId212"/>
    <p:sldId id="444" r:id="rId213"/>
    <p:sldId id="445" r:id="rId214"/>
    <p:sldId id="446" r:id="rId215"/>
    <p:sldId id="447" r:id="rId216"/>
    <p:sldId id="448" r:id="rId217"/>
    <p:sldId id="449" r:id="rId218"/>
    <p:sldId id="450" r:id="rId219"/>
    <p:sldId id="452" r:id="rId220"/>
    <p:sldId id="453" r:id="rId221"/>
    <p:sldId id="451" r:id="rId222"/>
    <p:sldId id="454" r:id="rId223"/>
    <p:sldId id="461" r:id="rId224"/>
    <p:sldId id="478" r:id="rId225"/>
    <p:sldId id="462" r:id="rId226"/>
    <p:sldId id="463" r:id="rId227"/>
    <p:sldId id="464" r:id="rId228"/>
    <p:sldId id="416" r:id="rId229"/>
    <p:sldId id="465" r:id="rId230"/>
    <p:sldId id="466" r:id="rId231"/>
    <p:sldId id="467" r:id="rId232"/>
    <p:sldId id="471" r:id="rId233"/>
    <p:sldId id="470" r:id="rId234"/>
    <p:sldId id="469" r:id="rId235"/>
    <p:sldId id="472" r:id="rId236"/>
    <p:sldId id="361" r:id="rId237"/>
    <p:sldId id="473" r:id="rId238"/>
    <p:sldId id="475" r:id="rId239"/>
    <p:sldId id="474" r:id="rId240"/>
    <p:sldId id="476" r:id="rId241"/>
    <p:sldId id="477" r:id="rId242"/>
    <p:sldId id="480" r:id="rId243"/>
    <p:sldId id="429" r:id="rId244"/>
    <p:sldId id="419" r:id="rId245"/>
    <p:sldId id="420" r:id="rId246"/>
    <p:sldId id="421" r:id="rId247"/>
    <p:sldId id="422" r:id="rId248"/>
    <p:sldId id="423" r:id="rId249"/>
    <p:sldId id="424" r:id="rId250"/>
    <p:sldId id="431" r:id="rId251"/>
    <p:sldId id="432" r:id="rId252"/>
    <p:sldId id="433" r:id="rId253"/>
    <p:sldId id="404" r:id="rId254"/>
    <p:sldId id="405" r:id="rId255"/>
    <p:sldId id="406" r:id="rId256"/>
    <p:sldId id="407" r:id="rId257"/>
    <p:sldId id="408" r:id="rId258"/>
    <p:sldId id="409" r:id="rId259"/>
    <p:sldId id="410" r:id="rId260"/>
    <p:sldId id="362" r:id="rId261"/>
    <p:sldId id="403" r:id="rId262"/>
    <p:sldId id="364" r:id="rId263"/>
    <p:sldId id="363" r:id="rId264"/>
    <p:sldId id="365" r:id="rId265"/>
    <p:sldId id="370" r:id="rId266"/>
    <p:sldId id="371" r:id="rId267"/>
    <p:sldId id="372" r:id="rId268"/>
    <p:sldId id="373" r:id="rId269"/>
    <p:sldId id="374" r:id="rId270"/>
    <p:sldId id="375" r:id="rId271"/>
    <p:sldId id="376" r:id="rId272"/>
    <p:sldId id="377" r:id="rId273"/>
    <p:sldId id="378" r:id="rId274"/>
    <p:sldId id="379" r:id="rId275"/>
    <p:sldId id="380" r:id="rId276"/>
    <p:sldId id="381" r:id="rId277"/>
    <p:sldId id="383" r:id="rId278"/>
    <p:sldId id="384" r:id="rId279"/>
    <p:sldId id="385" r:id="rId280"/>
    <p:sldId id="386" r:id="rId281"/>
    <p:sldId id="387" r:id="rId282"/>
    <p:sldId id="388" r:id="rId283"/>
    <p:sldId id="389" r:id="rId284"/>
    <p:sldId id="390" r:id="rId285"/>
    <p:sldId id="391" r:id="rId286"/>
    <p:sldId id="392" r:id="rId287"/>
    <p:sldId id="393" r:id="rId288"/>
    <p:sldId id="394" r:id="rId289"/>
    <p:sldId id="395" r:id="rId290"/>
    <p:sldId id="396" r:id="rId291"/>
    <p:sldId id="397" r:id="rId292"/>
    <p:sldId id="398" r:id="rId293"/>
    <p:sldId id="399" r:id="rId294"/>
    <p:sldId id="400" r:id="rId295"/>
    <p:sldId id="401" r:id="rId296"/>
    <p:sldId id="402" r:id="rId297"/>
  </p:sldIdLst>
  <p:sldSz cx="9144000" cy="6858000" type="screen4x3"/>
  <p:notesSz cx="7023100" cy="9309100"/>
  <p:defaultTex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620">
          <p15:clr>
            <a:srgbClr val="A4A3A4"/>
          </p15:clr>
        </p15:guide>
        <p15:guide id="2" orient="horz" pos="2160">
          <p15:clr>
            <a:srgbClr val="A4A3A4"/>
          </p15:clr>
        </p15:guide>
        <p15:guide id="3"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9" autoAdjust="0"/>
    <p:restoredTop sz="94660"/>
  </p:normalViewPr>
  <p:slideViewPr>
    <p:cSldViewPr snapToGrid="0">
      <p:cViewPr varScale="1">
        <p:scale>
          <a:sx n="112" d="100"/>
          <a:sy n="112" d="100"/>
        </p:scale>
        <p:origin x="1620" y="96"/>
      </p:cViewPr>
      <p:guideLst>
        <p:guide orient="horz" pos="1620"/>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99" Type="http://schemas.openxmlformats.org/officeDocument/2006/relationships/handoutMaster" Target="handoutMasters/handoutMaster1.xml"/><Relationship Id="rId21" Type="http://schemas.openxmlformats.org/officeDocument/2006/relationships/slide" Target="slides/slide17.xml"/><Relationship Id="rId63" Type="http://schemas.openxmlformats.org/officeDocument/2006/relationships/slide" Target="slides/slide59.xml"/><Relationship Id="rId159" Type="http://schemas.openxmlformats.org/officeDocument/2006/relationships/slide" Target="slides/slide155.xml"/><Relationship Id="rId170" Type="http://schemas.openxmlformats.org/officeDocument/2006/relationships/slide" Target="slides/slide166.xml"/><Relationship Id="rId226" Type="http://schemas.openxmlformats.org/officeDocument/2006/relationships/slide" Target="slides/slide222.xml"/><Relationship Id="rId268" Type="http://schemas.openxmlformats.org/officeDocument/2006/relationships/slide" Target="slides/slide264.xml"/><Relationship Id="rId32" Type="http://schemas.openxmlformats.org/officeDocument/2006/relationships/slide" Target="slides/slide28.xml"/><Relationship Id="rId74" Type="http://schemas.openxmlformats.org/officeDocument/2006/relationships/slide" Target="slides/slide70.xml"/><Relationship Id="rId128" Type="http://schemas.openxmlformats.org/officeDocument/2006/relationships/slide" Target="slides/slide124.xml"/><Relationship Id="rId5" Type="http://schemas.openxmlformats.org/officeDocument/2006/relationships/slide" Target="slides/slide1.xml"/><Relationship Id="rId181" Type="http://schemas.openxmlformats.org/officeDocument/2006/relationships/slide" Target="slides/slide177.xml"/><Relationship Id="rId237" Type="http://schemas.openxmlformats.org/officeDocument/2006/relationships/slide" Target="slides/slide233.xml"/><Relationship Id="rId279" Type="http://schemas.openxmlformats.org/officeDocument/2006/relationships/slide" Target="slides/slide275.xml"/><Relationship Id="rId43" Type="http://schemas.openxmlformats.org/officeDocument/2006/relationships/slide" Target="slides/slide39.xml"/><Relationship Id="rId139" Type="http://schemas.openxmlformats.org/officeDocument/2006/relationships/slide" Target="slides/slide135.xml"/><Relationship Id="rId290" Type="http://schemas.openxmlformats.org/officeDocument/2006/relationships/slide" Target="slides/slide286.xml"/><Relationship Id="rId85" Type="http://schemas.openxmlformats.org/officeDocument/2006/relationships/slide" Target="slides/slide81.xml"/><Relationship Id="rId150" Type="http://schemas.openxmlformats.org/officeDocument/2006/relationships/slide" Target="slides/slide146.xml"/><Relationship Id="rId192" Type="http://schemas.openxmlformats.org/officeDocument/2006/relationships/slide" Target="slides/slide188.xml"/><Relationship Id="rId206" Type="http://schemas.openxmlformats.org/officeDocument/2006/relationships/slide" Target="slides/slide202.xml"/><Relationship Id="rId248" Type="http://schemas.openxmlformats.org/officeDocument/2006/relationships/slide" Target="slides/slide244.xml"/><Relationship Id="rId12" Type="http://schemas.openxmlformats.org/officeDocument/2006/relationships/slide" Target="slides/slide8.xml"/><Relationship Id="rId108" Type="http://schemas.openxmlformats.org/officeDocument/2006/relationships/slide" Target="slides/slide104.xml"/><Relationship Id="rId54" Type="http://schemas.openxmlformats.org/officeDocument/2006/relationships/slide" Target="slides/slide50.xml"/><Relationship Id="rId96" Type="http://schemas.openxmlformats.org/officeDocument/2006/relationships/slide" Target="slides/slide92.xml"/><Relationship Id="rId161" Type="http://schemas.openxmlformats.org/officeDocument/2006/relationships/slide" Target="slides/slide157.xml"/><Relationship Id="rId217" Type="http://schemas.openxmlformats.org/officeDocument/2006/relationships/slide" Target="slides/slide213.xml"/><Relationship Id="rId6" Type="http://schemas.openxmlformats.org/officeDocument/2006/relationships/slide" Target="slides/slide2.xml"/><Relationship Id="rId238" Type="http://schemas.openxmlformats.org/officeDocument/2006/relationships/slide" Target="slides/slide234.xml"/><Relationship Id="rId259" Type="http://schemas.openxmlformats.org/officeDocument/2006/relationships/slide" Target="slides/slide255.xml"/><Relationship Id="rId23" Type="http://schemas.openxmlformats.org/officeDocument/2006/relationships/slide" Target="slides/slide19.xml"/><Relationship Id="rId119" Type="http://schemas.openxmlformats.org/officeDocument/2006/relationships/slide" Target="slides/slide115.xml"/><Relationship Id="rId270" Type="http://schemas.openxmlformats.org/officeDocument/2006/relationships/slide" Target="slides/slide266.xml"/><Relationship Id="rId291" Type="http://schemas.openxmlformats.org/officeDocument/2006/relationships/slide" Target="slides/slide287.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slide" Target="slides/slide189.xml"/><Relationship Id="rId207" Type="http://schemas.openxmlformats.org/officeDocument/2006/relationships/slide" Target="slides/slide203.xml"/><Relationship Id="rId228" Type="http://schemas.openxmlformats.org/officeDocument/2006/relationships/slide" Target="slides/slide224.xml"/><Relationship Id="rId249" Type="http://schemas.openxmlformats.org/officeDocument/2006/relationships/slide" Target="slides/slide245.xml"/><Relationship Id="rId13" Type="http://schemas.openxmlformats.org/officeDocument/2006/relationships/slide" Target="slides/slide9.xml"/><Relationship Id="rId109" Type="http://schemas.openxmlformats.org/officeDocument/2006/relationships/slide" Target="slides/slide105.xml"/><Relationship Id="rId260" Type="http://schemas.openxmlformats.org/officeDocument/2006/relationships/slide" Target="slides/slide256.xml"/><Relationship Id="rId281" Type="http://schemas.openxmlformats.org/officeDocument/2006/relationships/slide" Target="slides/slide277.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162" Type="http://schemas.openxmlformats.org/officeDocument/2006/relationships/slide" Target="slides/slide158.xml"/><Relationship Id="rId183" Type="http://schemas.openxmlformats.org/officeDocument/2006/relationships/slide" Target="slides/slide179.xml"/><Relationship Id="rId218" Type="http://schemas.openxmlformats.org/officeDocument/2006/relationships/slide" Target="slides/slide214.xml"/><Relationship Id="rId239" Type="http://schemas.openxmlformats.org/officeDocument/2006/relationships/slide" Target="slides/slide235.xml"/><Relationship Id="rId250" Type="http://schemas.openxmlformats.org/officeDocument/2006/relationships/slide" Target="slides/slide246.xml"/><Relationship Id="rId271" Type="http://schemas.openxmlformats.org/officeDocument/2006/relationships/slide" Target="slides/slide267.xml"/><Relationship Id="rId292" Type="http://schemas.openxmlformats.org/officeDocument/2006/relationships/slide" Target="slides/slide288.xml"/><Relationship Id="rId24" Type="http://schemas.openxmlformats.org/officeDocument/2006/relationships/slide" Target="slides/slide20.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31" Type="http://schemas.openxmlformats.org/officeDocument/2006/relationships/slide" Target="slides/slide127.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208" Type="http://schemas.openxmlformats.org/officeDocument/2006/relationships/slide" Target="slides/slide204.xml"/><Relationship Id="rId229" Type="http://schemas.openxmlformats.org/officeDocument/2006/relationships/slide" Target="slides/slide225.xml"/><Relationship Id="rId240" Type="http://schemas.openxmlformats.org/officeDocument/2006/relationships/slide" Target="slides/slide236.xml"/><Relationship Id="rId261" Type="http://schemas.openxmlformats.org/officeDocument/2006/relationships/slide" Target="slides/slide257.xml"/><Relationship Id="rId14" Type="http://schemas.openxmlformats.org/officeDocument/2006/relationships/slide" Target="slides/slide10.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282" Type="http://schemas.openxmlformats.org/officeDocument/2006/relationships/slide" Target="slides/slide278.xml"/><Relationship Id="rId8" Type="http://schemas.openxmlformats.org/officeDocument/2006/relationships/slide" Target="slides/slide4.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219" Type="http://schemas.openxmlformats.org/officeDocument/2006/relationships/slide" Target="slides/slide215.xml"/><Relationship Id="rId230" Type="http://schemas.openxmlformats.org/officeDocument/2006/relationships/slide" Target="slides/slide226.xml"/><Relationship Id="rId251" Type="http://schemas.openxmlformats.org/officeDocument/2006/relationships/slide" Target="slides/slide247.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72" Type="http://schemas.openxmlformats.org/officeDocument/2006/relationships/slide" Target="slides/slide268.xml"/><Relationship Id="rId293" Type="http://schemas.openxmlformats.org/officeDocument/2006/relationships/slide" Target="slides/slide28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95" Type="http://schemas.openxmlformats.org/officeDocument/2006/relationships/slide" Target="slides/slide191.xml"/><Relationship Id="rId209" Type="http://schemas.openxmlformats.org/officeDocument/2006/relationships/slide" Target="slides/slide205.xml"/><Relationship Id="rId220" Type="http://schemas.openxmlformats.org/officeDocument/2006/relationships/slide" Target="slides/slide216.xml"/><Relationship Id="rId241" Type="http://schemas.openxmlformats.org/officeDocument/2006/relationships/slide" Target="slides/slide23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262" Type="http://schemas.openxmlformats.org/officeDocument/2006/relationships/slide" Target="slides/slide258.xml"/><Relationship Id="rId283" Type="http://schemas.openxmlformats.org/officeDocument/2006/relationships/slide" Target="slides/slide279.xml"/><Relationship Id="rId78" Type="http://schemas.openxmlformats.org/officeDocument/2006/relationships/slide" Target="slides/slide74.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64" Type="http://schemas.openxmlformats.org/officeDocument/2006/relationships/slide" Target="slides/slide160.xml"/><Relationship Id="rId185" Type="http://schemas.openxmlformats.org/officeDocument/2006/relationships/slide" Target="slides/slide181.xml"/><Relationship Id="rId9" Type="http://schemas.openxmlformats.org/officeDocument/2006/relationships/slide" Target="slides/slide5.xml"/><Relationship Id="rId210" Type="http://schemas.openxmlformats.org/officeDocument/2006/relationships/slide" Target="slides/slide206.xml"/><Relationship Id="rId26" Type="http://schemas.openxmlformats.org/officeDocument/2006/relationships/slide" Target="slides/slide22.xml"/><Relationship Id="rId231" Type="http://schemas.openxmlformats.org/officeDocument/2006/relationships/slide" Target="slides/slide227.xml"/><Relationship Id="rId252" Type="http://schemas.openxmlformats.org/officeDocument/2006/relationships/slide" Target="slides/slide248.xml"/><Relationship Id="rId273" Type="http://schemas.openxmlformats.org/officeDocument/2006/relationships/slide" Target="slides/slide269.xml"/><Relationship Id="rId294" Type="http://schemas.openxmlformats.org/officeDocument/2006/relationships/slide" Target="slides/slide290.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slide" Target="slides/slide217.xml"/><Relationship Id="rId242" Type="http://schemas.openxmlformats.org/officeDocument/2006/relationships/slide" Target="slides/slide238.xml"/><Relationship Id="rId263" Type="http://schemas.openxmlformats.org/officeDocument/2006/relationships/slide" Target="slides/slide259.xml"/><Relationship Id="rId284" Type="http://schemas.openxmlformats.org/officeDocument/2006/relationships/slide" Target="slides/slide280.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32" Type="http://schemas.openxmlformats.org/officeDocument/2006/relationships/slide" Target="slides/slide228.xml"/><Relationship Id="rId253" Type="http://schemas.openxmlformats.org/officeDocument/2006/relationships/slide" Target="slides/slide249.xml"/><Relationship Id="rId274" Type="http://schemas.openxmlformats.org/officeDocument/2006/relationships/slide" Target="slides/slide270.xml"/><Relationship Id="rId295" Type="http://schemas.openxmlformats.org/officeDocument/2006/relationships/slide" Target="slides/slide29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201" Type="http://schemas.openxmlformats.org/officeDocument/2006/relationships/slide" Target="slides/slide197.xml"/><Relationship Id="rId222" Type="http://schemas.openxmlformats.org/officeDocument/2006/relationships/slide" Target="slides/slide218.xml"/><Relationship Id="rId243" Type="http://schemas.openxmlformats.org/officeDocument/2006/relationships/slide" Target="slides/slide239.xml"/><Relationship Id="rId264" Type="http://schemas.openxmlformats.org/officeDocument/2006/relationships/slide" Target="slides/slide260.xml"/><Relationship Id="rId285" Type="http://schemas.openxmlformats.org/officeDocument/2006/relationships/slide" Target="slides/slide281.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1" Type="http://schemas.openxmlformats.org/officeDocument/2006/relationships/slideMaster" Target="slideMasters/slideMaster1.xml"/><Relationship Id="rId212" Type="http://schemas.openxmlformats.org/officeDocument/2006/relationships/slide" Target="slides/slide208.xml"/><Relationship Id="rId233" Type="http://schemas.openxmlformats.org/officeDocument/2006/relationships/slide" Target="slides/slide229.xml"/><Relationship Id="rId254" Type="http://schemas.openxmlformats.org/officeDocument/2006/relationships/slide" Target="slides/slide250.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275" Type="http://schemas.openxmlformats.org/officeDocument/2006/relationships/slide" Target="slides/slide271.xml"/><Relationship Id="rId296" Type="http://schemas.openxmlformats.org/officeDocument/2006/relationships/slide" Target="slides/slide292.xml"/><Relationship Id="rId300" Type="http://schemas.openxmlformats.org/officeDocument/2006/relationships/presProps" Target="presProps.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202" Type="http://schemas.openxmlformats.org/officeDocument/2006/relationships/slide" Target="slides/slide198.xml"/><Relationship Id="rId223" Type="http://schemas.openxmlformats.org/officeDocument/2006/relationships/slide" Target="slides/slide219.xml"/><Relationship Id="rId244" Type="http://schemas.openxmlformats.org/officeDocument/2006/relationships/slide" Target="slides/slide240.xml"/><Relationship Id="rId18" Type="http://schemas.openxmlformats.org/officeDocument/2006/relationships/slide" Target="slides/slide14.xml"/><Relationship Id="rId39" Type="http://schemas.openxmlformats.org/officeDocument/2006/relationships/slide" Target="slides/slide35.xml"/><Relationship Id="rId265" Type="http://schemas.openxmlformats.org/officeDocument/2006/relationships/slide" Target="slides/slide261.xml"/><Relationship Id="rId286" Type="http://schemas.openxmlformats.org/officeDocument/2006/relationships/slide" Target="slides/slide282.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1" Type="http://schemas.openxmlformats.org/officeDocument/2006/relationships/slide" Target="slides/slide67.xml"/><Relationship Id="rId92" Type="http://schemas.openxmlformats.org/officeDocument/2006/relationships/slide" Target="slides/slide88.xml"/><Relationship Id="rId213" Type="http://schemas.openxmlformats.org/officeDocument/2006/relationships/slide" Target="slides/slide209.xml"/><Relationship Id="rId234" Type="http://schemas.openxmlformats.org/officeDocument/2006/relationships/slide" Target="slides/slide230.xml"/><Relationship Id="rId2" Type="http://schemas.openxmlformats.org/officeDocument/2006/relationships/slideMaster" Target="slideMasters/slideMaster2.xml"/><Relationship Id="rId29" Type="http://schemas.openxmlformats.org/officeDocument/2006/relationships/slide" Target="slides/slide25.xml"/><Relationship Id="rId255" Type="http://schemas.openxmlformats.org/officeDocument/2006/relationships/slide" Target="slides/slide251.xml"/><Relationship Id="rId276" Type="http://schemas.openxmlformats.org/officeDocument/2006/relationships/slide" Target="slides/slide272.xml"/><Relationship Id="rId297" Type="http://schemas.openxmlformats.org/officeDocument/2006/relationships/slide" Target="slides/slide293.xml"/><Relationship Id="rId40" Type="http://schemas.openxmlformats.org/officeDocument/2006/relationships/slide" Target="slides/slide36.xml"/><Relationship Id="rId115" Type="http://schemas.openxmlformats.org/officeDocument/2006/relationships/slide" Target="slides/slide111.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301"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9" Type="http://schemas.openxmlformats.org/officeDocument/2006/relationships/slide" Target="slides/slide195.xml"/><Relationship Id="rId203" Type="http://schemas.openxmlformats.org/officeDocument/2006/relationships/slide" Target="slides/slide199.xml"/><Relationship Id="rId19" Type="http://schemas.openxmlformats.org/officeDocument/2006/relationships/slide" Target="slides/slide15.xml"/><Relationship Id="rId224" Type="http://schemas.openxmlformats.org/officeDocument/2006/relationships/slide" Target="slides/slide220.xml"/><Relationship Id="rId245" Type="http://schemas.openxmlformats.org/officeDocument/2006/relationships/slide" Target="slides/slide241.xml"/><Relationship Id="rId266" Type="http://schemas.openxmlformats.org/officeDocument/2006/relationships/slide" Target="slides/slide262.xml"/><Relationship Id="rId287" Type="http://schemas.openxmlformats.org/officeDocument/2006/relationships/slide" Target="slides/slide283.xml"/><Relationship Id="rId30" Type="http://schemas.openxmlformats.org/officeDocument/2006/relationships/slide" Target="slides/slide2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189" Type="http://schemas.openxmlformats.org/officeDocument/2006/relationships/slide" Target="slides/slide185.xml"/><Relationship Id="rId3" Type="http://schemas.openxmlformats.org/officeDocument/2006/relationships/slideMaster" Target="slideMasters/slideMaster3.xml"/><Relationship Id="rId214" Type="http://schemas.openxmlformats.org/officeDocument/2006/relationships/slide" Target="slides/slide210.xml"/><Relationship Id="rId235" Type="http://schemas.openxmlformats.org/officeDocument/2006/relationships/slide" Target="slides/slide231.xml"/><Relationship Id="rId256" Type="http://schemas.openxmlformats.org/officeDocument/2006/relationships/slide" Target="slides/slide252.xml"/><Relationship Id="rId277" Type="http://schemas.openxmlformats.org/officeDocument/2006/relationships/slide" Target="slides/slide273.xml"/><Relationship Id="rId298" Type="http://schemas.openxmlformats.org/officeDocument/2006/relationships/notesMaster" Target="notesMasters/notesMaster1.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302"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179" Type="http://schemas.openxmlformats.org/officeDocument/2006/relationships/slide" Target="slides/slide175.xml"/><Relationship Id="rId190" Type="http://schemas.openxmlformats.org/officeDocument/2006/relationships/slide" Target="slides/slide186.xml"/><Relationship Id="rId204" Type="http://schemas.openxmlformats.org/officeDocument/2006/relationships/slide" Target="slides/slide200.xml"/><Relationship Id="rId225" Type="http://schemas.openxmlformats.org/officeDocument/2006/relationships/slide" Target="slides/slide221.xml"/><Relationship Id="rId246" Type="http://schemas.openxmlformats.org/officeDocument/2006/relationships/slide" Target="slides/slide242.xml"/><Relationship Id="rId267" Type="http://schemas.openxmlformats.org/officeDocument/2006/relationships/slide" Target="slides/slide263.xml"/><Relationship Id="rId288" Type="http://schemas.openxmlformats.org/officeDocument/2006/relationships/slide" Target="slides/slide284.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94" Type="http://schemas.openxmlformats.org/officeDocument/2006/relationships/slide" Target="slides/slide90.xml"/><Relationship Id="rId148" Type="http://schemas.openxmlformats.org/officeDocument/2006/relationships/slide" Target="slides/slide144.xml"/><Relationship Id="rId169" Type="http://schemas.openxmlformats.org/officeDocument/2006/relationships/slide" Target="slides/slide165.xml"/><Relationship Id="rId4" Type="http://schemas.openxmlformats.org/officeDocument/2006/relationships/slideMaster" Target="slideMasters/slideMaster4.xml"/><Relationship Id="rId180" Type="http://schemas.openxmlformats.org/officeDocument/2006/relationships/slide" Target="slides/slide176.xml"/><Relationship Id="rId215" Type="http://schemas.openxmlformats.org/officeDocument/2006/relationships/slide" Target="slides/slide211.xml"/><Relationship Id="rId236" Type="http://schemas.openxmlformats.org/officeDocument/2006/relationships/slide" Target="slides/slide232.xml"/><Relationship Id="rId257" Type="http://schemas.openxmlformats.org/officeDocument/2006/relationships/slide" Target="slides/slide253.xml"/><Relationship Id="rId278" Type="http://schemas.openxmlformats.org/officeDocument/2006/relationships/slide" Target="slides/slide274.xml"/><Relationship Id="rId303" Type="http://schemas.openxmlformats.org/officeDocument/2006/relationships/tableStyles" Target="tableStyles.xml"/><Relationship Id="rId42" Type="http://schemas.openxmlformats.org/officeDocument/2006/relationships/slide" Target="slides/slide38.xml"/><Relationship Id="rId84" Type="http://schemas.openxmlformats.org/officeDocument/2006/relationships/slide" Target="slides/slide80.xml"/><Relationship Id="rId138" Type="http://schemas.openxmlformats.org/officeDocument/2006/relationships/slide" Target="slides/slide134.xml"/><Relationship Id="rId191" Type="http://schemas.openxmlformats.org/officeDocument/2006/relationships/slide" Target="slides/slide187.xml"/><Relationship Id="rId205" Type="http://schemas.openxmlformats.org/officeDocument/2006/relationships/slide" Target="slides/slide201.xml"/><Relationship Id="rId247" Type="http://schemas.openxmlformats.org/officeDocument/2006/relationships/slide" Target="slides/slide243.xml"/><Relationship Id="rId107" Type="http://schemas.openxmlformats.org/officeDocument/2006/relationships/slide" Target="slides/slide103.xml"/><Relationship Id="rId289" Type="http://schemas.openxmlformats.org/officeDocument/2006/relationships/slide" Target="slides/slide285.xml"/><Relationship Id="rId11" Type="http://schemas.openxmlformats.org/officeDocument/2006/relationships/slide" Target="slides/slide7.xml"/><Relationship Id="rId53" Type="http://schemas.openxmlformats.org/officeDocument/2006/relationships/slide" Target="slides/slide49.xml"/><Relationship Id="rId149" Type="http://schemas.openxmlformats.org/officeDocument/2006/relationships/slide" Target="slides/slide145.xml"/><Relationship Id="rId95" Type="http://schemas.openxmlformats.org/officeDocument/2006/relationships/slide" Target="slides/slide91.xml"/><Relationship Id="rId160" Type="http://schemas.openxmlformats.org/officeDocument/2006/relationships/slide" Target="slides/slide156.xml"/><Relationship Id="rId216" Type="http://schemas.openxmlformats.org/officeDocument/2006/relationships/slide" Target="slides/slide212.xml"/><Relationship Id="rId258" Type="http://schemas.openxmlformats.org/officeDocument/2006/relationships/slide" Target="slides/slide254.xml"/><Relationship Id="rId22" Type="http://schemas.openxmlformats.org/officeDocument/2006/relationships/slide" Target="slides/slide18.xml"/><Relationship Id="rId64" Type="http://schemas.openxmlformats.org/officeDocument/2006/relationships/slide" Target="slides/slide60.xml"/><Relationship Id="rId118" Type="http://schemas.openxmlformats.org/officeDocument/2006/relationships/slide" Target="slides/slide114.xml"/><Relationship Id="rId171" Type="http://schemas.openxmlformats.org/officeDocument/2006/relationships/slide" Target="slides/slide167.xml"/><Relationship Id="rId227" Type="http://schemas.openxmlformats.org/officeDocument/2006/relationships/slide" Target="slides/slide223.xml"/><Relationship Id="rId269" Type="http://schemas.openxmlformats.org/officeDocument/2006/relationships/slide" Target="slides/slide265.xml"/><Relationship Id="rId33" Type="http://schemas.openxmlformats.org/officeDocument/2006/relationships/slide" Target="slides/slide29.xml"/><Relationship Id="rId129" Type="http://schemas.openxmlformats.org/officeDocument/2006/relationships/slide" Target="slides/slide125.xml"/><Relationship Id="rId280" Type="http://schemas.openxmlformats.org/officeDocument/2006/relationships/slide" Target="slides/slide276.xml"/><Relationship Id="rId75" Type="http://schemas.openxmlformats.org/officeDocument/2006/relationships/slide" Target="slides/slide71.xml"/><Relationship Id="rId140" Type="http://schemas.openxmlformats.org/officeDocument/2006/relationships/slide" Target="slides/slide136.xml"/><Relationship Id="rId182" Type="http://schemas.openxmlformats.org/officeDocument/2006/relationships/slide" Target="slides/slide17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3324" tIns="46662" rIns="93324" bIns="46662"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8275" y="0"/>
            <a:ext cx="3043238" cy="465138"/>
          </a:xfrm>
          <a:prstGeom prst="rect">
            <a:avLst/>
          </a:prstGeom>
        </p:spPr>
        <p:txBody>
          <a:bodyPr vert="horz" lIns="93324" tIns="46662" rIns="93324" bIns="46662" rtlCol="0"/>
          <a:lstStyle>
            <a:lvl1pPr algn="r" fontAlgn="auto">
              <a:spcBef>
                <a:spcPts val="0"/>
              </a:spcBef>
              <a:spcAft>
                <a:spcPts val="0"/>
              </a:spcAft>
              <a:defRPr sz="1200">
                <a:latin typeface="+mn-lt"/>
                <a:cs typeface="+mn-cs"/>
              </a:defRPr>
            </a:lvl1pPr>
          </a:lstStyle>
          <a:p>
            <a:pPr>
              <a:defRPr/>
            </a:pPr>
            <a:fld id="{3EFE2A85-7D03-4971-8C0E-0C4D669BDCB1}" type="datetimeFigureOut">
              <a:rPr lang="en-US"/>
              <a:pPr>
                <a:defRPr/>
              </a:pPr>
              <a:t>12/3/2024</a:t>
            </a:fld>
            <a:endParaRPr lang="en-US"/>
          </a:p>
        </p:txBody>
      </p:sp>
      <p:sp>
        <p:nvSpPr>
          <p:cNvPr id="4" name="Footer Placeholder 3"/>
          <p:cNvSpPr>
            <a:spLocks noGrp="1"/>
          </p:cNvSpPr>
          <p:nvPr>
            <p:ph type="ftr" sz="quarter" idx="2"/>
          </p:nvPr>
        </p:nvSpPr>
        <p:spPr>
          <a:xfrm>
            <a:off x="0" y="8842375"/>
            <a:ext cx="7023100" cy="465138"/>
          </a:xfrm>
          <a:prstGeom prst="rect">
            <a:avLst/>
          </a:prstGeom>
        </p:spPr>
        <p:txBody>
          <a:bodyPr vert="horz" lIns="93324" tIns="46662" rIns="93324" bIns="46662"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3324" tIns="46662" rIns="93324" bIns="46662" rtlCol="0" anchor="b"/>
          <a:lstStyle>
            <a:lvl1pPr algn="r" fontAlgn="auto">
              <a:spcBef>
                <a:spcPts val="0"/>
              </a:spcBef>
              <a:spcAft>
                <a:spcPts val="0"/>
              </a:spcAft>
              <a:defRPr sz="1200">
                <a:latin typeface="+mn-lt"/>
                <a:cs typeface="+mn-cs"/>
              </a:defRPr>
            </a:lvl1pPr>
          </a:lstStyle>
          <a:p>
            <a:pPr>
              <a:defRPr/>
            </a:pPr>
            <a:fld id="{63EC5BA3-FA39-4FD3-A360-39217ADACACF}" type="slidenum">
              <a:rPr lang="en-US"/>
              <a:pPr>
                <a:defRPr/>
              </a:pPr>
              <a:t>‹#›</a:t>
            </a:fld>
            <a:endParaRPr lang="en-US"/>
          </a:p>
        </p:txBody>
      </p:sp>
    </p:spTree>
    <p:extLst>
      <p:ext uri="{BB962C8B-B14F-4D97-AF65-F5344CB8AC3E}">
        <p14:creationId xmlns:p14="http://schemas.microsoft.com/office/powerpoint/2010/main" val="249104578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3324" tIns="46662" rIns="93324" bIns="46662"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8275" y="0"/>
            <a:ext cx="3043238" cy="465138"/>
          </a:xfrm>
          <a:prstGeom prst="rect">
            <a:avLst/>
          </a:prstGeom>
        </p:spPr>
        <p:txBody>
          <a:bodyPr vert="horz" lIns="93324" tIns="46662" rIns="93324" bIns="46662" rtlCol="0"/>
          <a:lstStyle>
            <a:lvl1pPr algn="r" fontAlgn="auto">
              <a:spcBef>
                <a:spcPts val="0"/>
              </a:spcBef>
              <a:spcAft>
                <a:spcPts val="0"/>
              </a:spcAft>
              <a:defRPr sz="1200">
                <a:latin typeface="+mn-lt"/>
                <a:cs typeface="+mn-cs"/>
              </a:defRPr>
            </a:lvl1pPr>
          </a:lstStyle>
          <a:p>
            <a:pPr>
              <a:defRPr/>
            </a:pPr>
            <a:fld id="{7B0BE686-0B90-4FEA-BE8F-3CF5EC91F927}" type="datetimeFigureOut">
              <a:rPr lang="en-US"/>
              <a:pPr>
                <a:defRPr/>
              </a:pPr>
              <a:t>12/3/2024</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pPr lvl="0"/>
            <a:endParaRPr lang="en-US" noProof="0"/>
          </a:p>
        </p:txBody>
      </p:sp>
      <p:sp>
        <p:nvSpPr>
          <p:cNvPr id="5" name="Notes Placeholder 4"/>
          <p:cNvSpPr>
            <a:spLocks noGrp="1"/>
          </p:cNvSpPr>
          <p:nvPr>
            <p:ph type="body" sz="quarter" idx="3"/>
          </p:nvPr>
        </p:nvSpPr>
        <p:spPr>
          <a:xfrm>
            <a:off x="701675" y="4421188"/>
            <a:ext cx="5619750" cy="4189412"/>
          </a:xfrm>
          <a:prstGeom prst="rect">
            <a:avLst/>
          </a:prstGeom>
        </p:spPr>
        <p:txBody>
          <a:bodyPr vert="horz" lIns="93324" tIns="46662" rIns="93324" bIns="46662"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42375"/>
            <a:ext cx="7023100" cy="465138"/>
          </a:xfrm>
          <a:prstGeom prst="rect">
            <a:avLst/>
          </a:prstGeom>
        </p:spPr>
        <p:txBody>
          <a:bodyPr vert="horz" lIns="93324" tIns="46662" rIns="93324" bIns="46662" rtlCol="0" anchor="b"/>
          <a:lstStyle>
            <a:lvl1pPr algn="l" fontAlgn="auto">
              <a:spcBef>
                <a:spcPts val="0"/>
              </a:spcBef>
              <a:spcAft>
                <a:spcPts val="0"/>
              </a:spcAft>
              <a:defRPr lang="en-US"/>
            </a:lvl1pPr>
          </a:lstStyle>
          <a:p>
            <a:pPr>
              <a:defRPr/>
            </a:pPr>
            <a:endParaRPr lang="en-US"/>
          </a:p>
        </p:txBody>
      </p:sp>
      <p:sp>
        <p:nvSpPr>
          <p:cNvPr id="7" name="Slide Number Placeholder 6"/>
          <p:cNvSpPr>
            <a:spLocks noGrp="1"/>
          </p:cNvSpPr>
          <p:nvPr>
            <p:ph type="sldNum" sz="quarter" idx="5"/>
          </p:nvPr>
        </p:nvSpPr>
        <p:spPr>
          <a:xfrm>
            <a:off x="3978275" y="8842375"/>
            <a:ext cx="3043238" cy="465138"/>
          </a:xfrm>
          <a:prstGeom prst="rect">
            <a:avLst/>
          </a:prstGeom>
        </p:spPr>
        <p:txBody>
          <a:bodyPr vert="horz" lIns="93324" tIns="46662" rIns="93324" bIns="46662" rtlCol="0" anchor="b"/>
          <a:lstStyle>
            <a:lvl1pPr algn="r" fontAlgn="auto">
              <a:spcBef>
                <a:spcPts val="0"/>
              </a:spcBef>
              <a:spcAft>
                <a:spcPts val="0"/>
              </a:spcAft>
              <a:defRPr sz="1200">
                <a:latin typeface="+mn-lt"/>
                <a:cs typeface="+mn-cs"/>
              </a:defRPr>
            </a:lvl1pPr>
          </a:lstStyle>
          <a:p>
            <a:pPr>
              <a:defRPr/>
            </a:pPr>
            <a:fld id="{455797C1-0300-4E09-9D34-E61669D258A6}" type="slidenum">
              <a:rPr lang="en-US"/>
              <a:pPr>
                <a:defRPr/>
              </a:pPr>
              <a:t>‹#›</a:t>
            </a:fld>
            <a:endParaRPr lang="en-US"/>
          </a:p>
        </p:txBody>
      </p:sp>
    </p:spTree>
    <p:extLst>
      <p:ext uri="{BB962C8B-B14F-4D97-AF65-F5344CB8AC3E}">
        <p14:creationId xmlns:p14="http://schemas.microsoft.com/office/powerpoint/2010/main" val="3557961865"/>
      </p:ext>
    </p:extLst>
  </p:cSld>
  <p:clrMap bg1="lt1" tx1="dk1" bg2="lt2" tx2="dk2" accent1="accent1" accent2="accent2" accent3="accent3" accent4="accent4" accent5="accent5" accent6="accent6" hlink="hlink" folHlink="folHlink"/>
  <p:hf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588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9890029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109096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4189535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6806330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7788686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955969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697620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0793884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4189535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6806330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77886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8662419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955969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115</a:t>
            </a:fld>
            <a:endParaRPr lang="en-US"/>
          </a:p>
        </p:txBody>
      </p:sp>
    </p:spTree>
    <p:extLst>
      <p:ext uri="{BB962C8B-B14F-4D97-AF65-F5344CB8AC3E}">
        <p14:creationId xmlns:p14="http://schemas.microsoft.com/office/powerpoint/2010/main" val="266976205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116</a:t>
            </a:fld>
            <a:endParaRPr lang="en-US"/>
          </a:p>
        </p:txBody>
      </p:sp>
    </p:spTree>
    <p:extLst>
      <p:ext uri="{BB962C8B-B14F-4D97-AF65-F5344CB8AC3E}">
        <p14:creationId xmlns:p14="http://schemas.microsoft.com/office/powerpoint/2010/main" val="240793884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117</a:t>
            </a:fld>
            <a:endParaRPr lang="en-US"/>
          </a:p>
        </p:txBody>
      </p:sp>
    </p:spTree>
    <p:extLst>
      <p:ext uri="{BB962C8B-B14F-4D97-AF65-F5344CB8AC3E}">
        <p14:creationId xmlns:p14="http://schemas.microsoft.com/office/powerpoint/2010/main" val="212517346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118</a:t>
            </a:fld>
            <a:endParaRPr lang="en-US"/>
          </a:p>
        </p:txBody>
      </p:sp>
    </p:spTree>
    <p:extLst>
      <p:ext uri="{BB962C8B-B14F-4D97-AF65-F5344CB8AC3E}">
        <p14:creationId xmlns:p14="http://schemas.microsoft.com/office/powerpoint/2010/main" val="174293818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Let’s start out with the currently supported O/</a:t>
            </a:r>
            <a:r>
              <a:rPr lang="en-US" dirty="0" err="1"/>
              <a:t>Ss</a:t>
            </a:r>
            <a:r>
              <a:rPr lang="en-US" baseline="0" dirty="0"/>
              <a:t> and tablet support.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9.10 provided Windows 10 and 9.40 will provide Microsoft Windows tablet support to Pro 4.</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Customer seem to define the value of tablet support in the ease of equipment and not a particular tablet operating system.</a:t>
            </a:r>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119</a:t>
            </a:fld>
            <a:endParaRPr lang="en-US"/>
          </a:p>
        </p:txBody>
      </p:sp>
    </p:spTree>
    <p:extLst>
      <p:ext uri="{BB962C8B-B14F-4D97-AF65-F5344CB8AC3E}">
        <p14:creationId xmlns:p14="http://schemas.microsoft.com/office/powerpoint/2010/main" val="44113656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120</a:t>
            </a:fld>
            <a:endParaRPr lang="en-US"/>
          </a:p>
        </p:txBody>
      </p:sp>
    </p:spTree>
    <p:extLst>
      <p:ext uri="{BB962C8B-B14F-4D97-AF65-F5344CB8AC3E}">
        <p14:creationId xmlns:p14="http://schemas.microsoft.com/office/powerpoint/2010/main" val="220134787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121</a:t>
            </a:fld>
            <a:endParaRPr lang="en-US"/>
          </a:p>
        </p:txBody>
      </p:sp>
    </p:spTree>
    <p:extLst>
      <p:ext uri="{BB962C8B-B14F-4D97-AF65-F5344CB8AC3E}">
        <p14:creationId xmlns:p14="http://schemas.microsoft.com/office/powerpoint/2010/main" val="336502203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122</a:t>
            </a:fld>
            <a:endParaRPr lang="en-US"/>
          </a:p>
        </p:txBody>
      </p:sp>
    </p:spTree>
    <p:extLst>
      <p:ext uri="{BB962C8B-B14F-4D97-AF65-F5344CB8AC3E}">
        <p14:creationId xmlns:p14="http://schemas.microsoft.com/office/powerpoint/2010/main" val="270779144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123</a:t>
            </a:fld>
            <a:endParaRPr lang="en-US"/>
          </a:p>
        </p:txBody>
      </p:sp>
    </p:spTree>
    <p:extLst>
      <p:ext uri="{BB962C8B-B14F-4D97-AF65-F5344CB8AC3E}">
        <p14:creationId xmlns:p14="http://schemas.microsoft.com/office/powerpoint/2010/main" val="1572411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6791629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124</a:t>
            </a:fld>
            <a:endParaRPr lang="en-US"/>
          </a:p>
        </p:txBody>
      </p:sp>
    </p:spTree>
    <p:extLst>
      <p:ext uri="{BB962C8B-B14F-4D97-AF65-F5344CB8AC3E}">
        <p14:creationId xmlns:p14="http://schemas.microsoft.com/office/powerpoint/2010/main" val="128390169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125</a:t>
            </a:fld>
            <a:endParaRPr lang="en-US"/>
          </a:p>
        </p:txBody>
      </p:sp>
    </p:spTree>
    <p:extLst>
      <p:ext uri="{BB962C8B-B14F-4D97-AF65-F5344CB8AC3E}">
        <p14:creationId xmlns:p14="http://schemas.microsoft.com/office/powerpoint/2010/main" val="7185697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126</a:t>
            </a:fld>
            <a:endParaRPr lang="en-US"/>
          </a:p>
        </p:txBody>
      </p:sp>
    </p:spTree>
    <p:extLst>
      <p:ext uri="{BB962C8B-B14F-4D97-AF65-F5344CB8AC3E}">
        <p14:creationId xmlns:p14="http://schemas.microsoft.com/office/powerpoint/2010/main" val="76905462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127</a:t>
            </a:fld>
            <a:endParaRPr lang="en-US"/>
          </a:p>
        </p:txBody>
      </p:sp>
    </p:spTree>
    <p:extLst>
      <p:ext uri="{BB962C8B-B14F-4D97-AF65-F5344CB8AC3E}">
        <p14:creationId xmlns:p14="http://schemas.microsoft.com/office/powerpoint/2010/main" val="336593714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128</a:t>
            </a:fld>
            <a:endParaRPr lang="en-US"/>
          </a:p>
        </p:txBody>
      </p:sp>
    </p:spTree>
    <p:extLst>
      <p:ext uri="{BB962C8B-B14F-4D97-AF65-F5344CB8AC3E}">
        <p14:creationId xmlns:p14="http://schemas.microsoft.com/office/powerpoint/2010/main" val="202993125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129</a:t>
            </a:fld>
            <a:endParaRPr lang="en-US"/>
          </a:p>
        </p:txBody>
      </p:sp>
    </p:spTree>
    <p:extLst>
      <p:ext uri="{BB962C8B-B14F-4D97-AF65-F5344CB8AC3E}">
        <p14:creationId xmlns:p14="http://schemas.microsoft.com/office/powerpoint/2010/main" val="106176280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130</a:t>
            </a:fld>
            <a:endParaRPr lang="en-US"/>
          </a:p>
        </p:txBody>
      </p:sp>
    </p:spTree>
    <p:extLst>
      <p:ext uri="{BB962C8B-B14F-4D97-AF65-F5344CB8AC3E}">
        <p14:creationId xmlns:p14="http://schemas.microsoft.com/office/powerpoint/2010/main" val="295161497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131</a:t>
            </a:fld>
            <a:endParaRPr lang="en-US"/>
          </a:p>
        </p:txBody>
      </p:sp>
    </p:spTree>
    <p:extLst>
      <p:ext uri="{BB962C8B-B14F-4D97-AF65-F5344CB8AC3E}">
        <p14:creationId xmlns:p14="http://schemas.microsoft.com/office/powerpoint/2010/main" val="369976944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132</a:t>
            </a:fld>
            <a:endParaRPr lang="en-US"/>
          </a:p>
        </p:txBody>
      </p:sp>
    </p:spTree>
    <p:extLst>
      <p:ext uri="{BB962C8B-B14F-4D97-AF65-F5344CB8AC3E}">
        <p14:creationId xmlns:p14="http://schemas.microsoft.com/office/powerpoint/2010/main" val="109138741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133</a:t>
            </a:fld>
            <a:endParaRPr lang="en-US"/>
          </a:p>
        </p:txBody>
      </p:sp>
    </p:spTree>
    <p:extLst>
      <p:ext uri="{BB962C8B-B14F-4D97-AF65-F5344CB8AC3E}">
        <p14:creationId xmlns:p14="http://schemas.microsoft.com/office/powerpoint/2010/main" val="752302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4434206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134</a:t>
            </a:fld>
            <a:endParaRPr lang="en-US"/>
          </a:p>
        </p:txBody>
      </p:sp>
    </p:spTree>
    <p:extLst>
      <p:ext uri="{BB962C8B-B14F-4D97-AF65-F5344CB8AC3E}">
        <p14:creationId xmlns:p14="http://schemas.microsoft.com/office/powerpoint/2010/main" val="303014226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135</a:t>
            </a:fld>
            <a:endParaRPr lang="en-US"/>
          </a:p>
        </p:txBody>
      </p:sp>
    </p:spTree>
    <p:extLst>
      <p:ext uri="{BB962C8B-B14F-4D97-AF65-F5344CB8AC3E}">
        <p14:creationId xmlns:p14="http://schemas.microsoft.com/office/powerpoint/2010/main" val="265126994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136</a:t>
            </a:fld>
            <a:endParaRPr lang="en-US"/>
          </a:p>
        </p:txBody>
      </p:sp>
    </p:spTree>
    <p:extLst>
      <p:ext uri="{BB962C8B-B14F-4D97-AF65-F5344CB8AC3E}">
        <p14:creationId xmlns:p14="http://schemas.microsoft.com/office/powerpoint/2010/main" val="16426392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137</a:t>
            </a:fld>
            <a:endParaRPr lang="en-US"/>
          </a:p>
        </p:txBody>
      </p:sp>
    </p:spTree>
    <p:extLst>
      <p:ext uri="{BB962C8B-B14F-4D97-AF65-F5344CB8AC3E}">
        <p14:creationId xmlns:p14="http://schemas.microsoft.com/office/powerpoint/2010/main" val="231245249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138</a:t>
            </a:fld>
            <a:endParaRPr lang="en-US"/>
          </a:p>
        </p:txBody>
      </p:sp>
    </p:spTree>
    <p:extLst>
      <p:ext uri="{BB962C8B-B14F-4D97-AF65-F5344CB8AC3E}">
        <p14:creationId xmlns:p14="http://schemas.microsoft.com/office/powerpoint/2010/main" val="293613729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139</a:t>
            </a:fld>
            <a:endParaRPr lang="en-US"/>
          </a:p>
        </p:txBody>
      </p:sp>
    </p:spTree>
    <p:extLst>
      <p:ext uri="{BB962C8B-B14F-4D97-AF65-F5344CB8AC3E}">
        <p14:creationId xmlns:p14="http://schemas.microsoft.com/office/powerpoint/2010/main" val="203787980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140</a:t>
            </a:fld>
            <a:endParaRPr lang="en-US"/>
          </a:p>
        </p:txBody>
      </p:sp>
    </p:spTree>
    <p:extLst>
      <p:ext uri="{BB962C8B-B14F-4D97-AF65-F5344CB8AC3E}">
        <p14:creationId xmlns:p14="http://schemas.microsoft.com/office/powerpoint/2010/main" val="293211065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141</a:t>
            </a:fld>
            <a:endParaRPr lang="en-US"/>
          </a:p>
        </p:txBody>
      </p:sp>
    </p:spTree>
    <p:extLst>
      <p:ext uri="{BB962C8B-B14F-4D97-AF65-F5344CB8AC3E}">
        <p14:creationId xmlns:p14="http://schemas.microsoft.com/office/powerpoint/2010/main" val="176006091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142</a:t>
            </a:fld>
            <a:endParaRPr lang="en-US"/>
          </a:p>
        </p:txBody>
      </p:sp>
    </p:spTree>
    <p:extLst>
      <p:ext uri="{BB962C8B-B14F-4D97-AF65-F5344CB8AC3E}">
        <p14:creationId xmlns:p14="http://schemas.microsoft.com/office/powerpoint/2010/main" val="3892618018"/>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143</a:t>
            </a:fld>
            <a:endParaRPr lang="en-US"/>
          </a:p>
        </p:txBody>
      </p:sp>
    </p:spTree>
    <p:extLst>
      <p:ext uri="{BB962C8B-B14F-4D97-AF65-F5344CB8AC3E}">
        <p14:creationId xmlns:p14="http://schemas.microsoft.com/office/powerpoint/2010/main" val="2017109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4037651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144</a:t>
            </a:fld>
            <a:endParaRPr lang="en-US"/>
          </a:p>
        </p:txBody>
      </p:sp>
    </p:spTree>
    <p:extLst>
      <p:ext uri="{BB962C8B-B14F-4D97-AF65-F5344CB8AC3E}">
        <p14:creationId xmlns:p14="http://schemas.microsoft.com/office/powerpoint/2010/main" val="407512205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145</a:t>
            </a:fld>
            <a:endParaRPr lang="en-US"/>
          </a:p>
        </p:txBody>
      </p:sp>
    </p:spTree>
    <p:extLst>
      <p:ext uri="{BB962C8B-B14F-4D97-AF65-F5344CB8AC3E}">
        <p14:creationId xmlns:p14="http://schemas.microsoft.com/office/powerpoint/2010/main" val="407512205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146</a:t>
            </a:fld>
            <a:endParaRPr lang="en-US"/>
          </a:p>
        </p:txBody>
      </p:sp>
    </p:spTree>
    <p:extLst>
      <p:ext uri="{BB962C8B-B14F-4D97-AF65-F5344CB8AC3E}">
        <p14:creationId xmlns:p14="http://schemas.microsoft.com/office/powerpoint/2010/main" val="75495855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147</a:t>
            </a:fld>
            <a:endParaRPr lang="en-US"/>
          </a:p>
        </p:txBody>
      </p:sp>
    </p:spTree>
    <p:extLst>
      <p:ext uri="{BB962C8B-B14F-4D97-AF65-F5344CB8AC3E}">
        <p14:creationId xmlns:p14="http://schemas.microsoft.com/office/powerpoint/2010/main" val="396175045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148</a:t>
            </a:fld>
            <a:endParaRPr lang="en-US"/>
          </a:p>
        </p:txBody>
      </p:sp>
    </p:spTree>
    <p:extLst>
      <p:ext uri="{BB962C8B-B14F-4D97-AF65-F5344CB8AC3E}">
        <p14:creationId xmlns:p14="http://schemas.microsoft.com/office/powerpoint/2010/main" val="31318466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149</a:t>
            </a:fld>
            <a:endParaRPr lang="en-US"/>
          </a:p>
        </p:txBody>
      </p:sp>
    </p:spTree>
    <p:extLst>
      <p:ext uri="{BB962C8B-B14F-4D97-AF65-F5344CB8AC3E}">
        <p14:creationId xmlns:p14="http://schemas.microsoft.com/office/powerpoint/2010/main" val="1798743710"/>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150</a:t>
            </a:fld>
            <a:endParaRPr lang="en-US"/>
          </a:p>
        </p:txBody>
      </p:sp>
    </p:spTree>
    <p:extLst>
      <p:ext uri="{BB962C8B-B14F-4D97-AF65-F5344CB8AC3E}">
        <p14:creationId xmlns:p14="http://schemas.microsoft.com/office/powerpoint/2010/main" val="292114840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151</a:t>
            </a:fld>
            <a:endParaRPr lang="en-US"/>
          </a:p>
        </p:txBody>
      </p:sp>
    </p:spTree>
    <p:extLst>
      <p:ext uri="{BB962C8B-B14F-4D97-AF65-F5344CB8AC3E}">
        <p14:creationId xmlns:p14="http://schemas.microsoft.com/office/powerpoint/2010/main" val="127926735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152</a:t>
            </a:fld>
            <a:endParaRPr lang="en-US"/>
          </a:p>
        </p:txBody>
      </p:sp>
    </p:spTree>
    <p:extLst>
      <p:ext uri="{BB962C8B-B14F-4D97-AF65-F5344CB8AC3E}">
        <p14:creationId xmlns:p14="http://schemas.microsoft.com/office/powerpoint/2010/main" val="102491817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153</a:t>
            </a:fld>
            <a:endParaRPr lang="en-US"/>
          </a:p>
        </p:txBody>
      </p:sp>
    </p:spTree>
    <p:extLst>
      <p:ext uri="{BB962C8B-B14F-4D97-AF65-F5344CB8AC3E}">
        <p14:creationId xmlns:p14="http://schemas.microsoft.com/office/powerpoint/2010/main" val="4015241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1510932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154</a:t>
            </a:fld>
            <a:endParaRPr lang="en-US"/>
          </a:p>
        </p:txBody>
      </p:sp>
    </p:spTree>
    <p:extLst>
      <p:ext uri="{BB962C8B-B14F-4D97-AF65-F5344CB8AC3E}">
        <p14:creationId xmlns:p14="http://schemas.microsoft.com/office/powerpoint/2010/main" val="254554533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155</a:t>
            </a:fld>
            <a:endParaRPr lang="en-US"/>
          </a:p>
        </p:txBody>
      </p:sp>
    </p:spTree>
    <p:extLst>
      <p:ext uri="{BB962C8B-B14F-4D97-AF65-F5344CB8AC3E}">
        <p14:creationId xmlns:p14="http://schemas.microsoft.com/office/powerpoint/2010/main" val="3400970312"/>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156</a:t>
            </a:fld>
            <a:endParaRPr lang="en-US"/>
          </a:p>
        </p:txBody>
      </p:sp>
    </p:spTree>
    <p:extLst>
      <p:ext uri="{BB962C8B-B14F-4D97-AF65-F5344CB8AC3E}">
        <p14:creationId xmlns:p14="http://schemas.microsoft.com/office/powerpoint/2010/main" val="307880112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157</a:t>
            </a:fld>
            <a:endParaRPr lang="en-US"/>
          </a:p>
        </p:txBody>
      </p:sp>
    </p:spTree>
    <p:extLst>
      <p:ext uri="{BB962C8B-B14F-4D97-AF65-F5344CB8AC3E}">
        <p14:creationId xmlns:p14="http://schemas.microsoft.com/office/powerpoint/2010/main" val="1828054342"/>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Let’s start out with the currently supported O/</a:t>
            </a:r>
            <a:r>
              <a:rPr lang="en-US" dirty="0" err="1"/>
              <a:t>Ss</a:t>
            </a:r>
            <a:r>
              <a:rPr lang="en-US" baseline="0" dirty="0"/>
              <a:t> and tablet support.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9.10 provided Windows 10 and 9.40 will provide Microsoft Windows tablet support to Pro 4.</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Customer seem to define the value of tablet support in the ease of equipment and not a particular tablet operating system.</a:t>
            </a:r>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158</a:t>
            </a:fld>
            <a:endParaRPr lang="en-US"/>
          </a:p>
        </p:txBody>
      </p:sp>
    </p:spTree>
    <p:extLst>
      <p:ext uri="{BB962C8B-B14F-4D97-AF65-F5344CB8AC3E}">
        <p14:creationId xmlns:p14="http://schemas.microsoft.com/office/powerpoint/2010/main" val="375573363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159</a:t>
            </a:fld>
            <a:endParaRPr lang="en-US"/>
          </a:p>
        </p:txBody>
      </p:sp>
    </p:spTree>
    <p:extLst>
      <p:ext uri="{BB962C8B-B14F-4D97-AF65-F5344CB8AC3E}">
        <p14:creationId xmlns:p14="http://schemas.microsoft.com/office/powerpoint/2010/main" val="2489250870"/>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160</a:t>
            </a:fld>
            <a:endParaRPr lang="en-US"/>
          </a:p>
        </p:txBody>
      </p:sp>
    </p:spTree>
    <p:extLst>
      <p:ext uri="{BB962C8B-B14F-4D97-AF65-F5344CB8AC3E}">
        <p14:creationId xmlns:p14="http://schemas.microsoft.com/office/powerpoint/2010/main" val="225458613"/>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161</a:t>
            </a:fld>
            <a:endParaRPr lang="en-US"/>
          </a:p>
        </p:txBody>
      </p:sp>
    </p:spTree>
    <p:extLst>
      <p:ext uri="{BB962C8B-B14F-4D97-AF65-F5344CB8AC3E}">
        <p14:creationId xmlns:p14="http://schemas.microsoft.com/office/powerpoint/2010/main" val="153053160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162</a:t>
            </a:fld>
            <a:endParaRPr lang="en-US"/>
          </a:p>
        </p:txBody>
      </p:sp>
    </p:spTree>
    <p:extLst>
      <p:ext uri="{BB962C8B-B14F-4D97-AF65-F5344CB8AC3E}">
        <p14:creationId xmlns:p14="http://schemas.microsoft.com/office/powerpoint/2010/main" val="3902134428"/>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163</a:t>
            </a:fld>
            <a:endParaRPr lang="en-US"/>
          </a:p>
        </p:txBody>
      </p:sp>
    </p:spTree>
    <p:extLst>
      <p:ext uri="{BB962C8B-B14F-4D97-AF65-F5344CB8AC3E}">
        <p14:creationId xmlns:p14="http://schemas.microsoft.com/office/powerpoint/2010/main" val="17354795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0366208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164</a:t>
            </a:fld>
            <a:endParaRPr lang="en-US"/>
          </a:p>
        </p:txBody>
      </p:sp>
    </p:spTree>
    <p:extLst>
      <p:ext uri="{BB962C8B-B14F-4D97-AF65-F5344CB8AC3E}">
        <p14:creationId xmlns:p14="http://schemas.microsoft.com/office/powerpoint/2010/main" val="1155670928"/>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165</a:t>
            </a:fld>
            <a:endParaRPr lang="en-US"/>
          </a:p>
        </p:txBody>
      </p:sp>
    </p:spTree>
    <p:extLst>
      <p:ext uri="{BB962C8B-B14F-4D97-AF65-F5344CB8AC3E}">
        <p14:creationId xmlns:p14="http://schemas.microsoft.com/office/powerpoint/2010/main" val="257190221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166</a:t>
            </a:fld>
            <a:endParaRPr lang="en-US"/>
          </a:p>
        </p:txBody>
      </p:sp>
    </p:spTree>
    <p:extLst>
      <p:ext uri="{BB962C8B-B14F-4D97-AF65-F5344CB8AC3E}">
        <p14:creationId xmlns:p14="http://schemas.microsoft.com/office/powerpoint/2010/main" val="973960255"/>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167</a:t>
            </a:fld>
            <a:endParaRPr lang="en-US"/>
          </a:p>
        </p:txBody>
      </p:sp>
    </p:spTree>
    <p:extLst>
      <p:ext uri="{BB962C8B-B14F-4D97-AF65-F5344CB8AC3E}">
        <p14:creationId xmlns:p14="http://schemas.microsoft.com/office/powerpoint/2010/main" val="1925720810"/>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168</a:t>
            </a:fld>
            <a:endParaRPr lang="en-US"/>
          </a:p>
        </p:txBody>
      </p:sp>
    </p:spTree>
    <p:extLst>
      <p:ext uri="{BB962C8B-B14F-4D97-AF65-F5344CB8AC3E}">
        <p14:creationId xmlns:p14="http://schemas.microsoft.com/office/powerpoint/2010/main" val="2385773631"/>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Let’s start out with the currently supported O/</a:t>
            </a:r>
            <a:r>
              <a:rPr lang="en-US" dirty="0" err="1"/>
              <a:t>Ss</a:t>
            </a:r>
            <a:r>
              <a:rPr lang="en-US" baseline="0" dirty="0"/>
              <a:t> and tablet support.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9.10 provided Windows 10 and 9.40 will provide Microsoft Windows tablet support to Pro 4.</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Customer seem to define the value of tablet support in the ease of equipment and not a particular tablet operating system.</a:t>
            </a:r>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169</a:t>
            </a:fld>
            <a:endParaRPr lang="en-US"/>
          </a:p>
        </p:txBody>
      </p:sp>
    </p:spTree>
    <p:extLst>
      <p:ext uri="{BB962C8B-B14F-4D97-AF65-F5344CB8AC3E}">
        <p14:creationId xmlns:p14="http://schemas.microsoft.com/office/powerpoint/2010/main" val="3712354254"/>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170</a:t>
            </a:fld>
            <a:endParaRPr lang="en-US"/>
          </a:p>
        </p:txBody>
      </p:sp>
    </p:spTree>
    <p:extLst>
      <p:ext uri="{BB962C8B-B14F-4D97-AF65-F5344CB8AC3E}">
        <p14:creationId xmlns:p14="http://schemas.microsoft.com/office/powerpoint/2010/main" val="1779623076"/>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171</a:t>
            </a:fld>
            <a:endParaRPr lang="en-US"/>
          </a:p>
        </p:txBody>
      </p:sp>
    </p:spTree>
    <p:extLst>
      <p:ext uri="{BB962C8B-B14F-4D97-AF65-F5344CB8AC3E}">
        <p14:creationId xmlns:p14="http://schemas.microsoft.com/office/powerpoint/2010/main" val="2106856603"/>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172</a:t>
            </a:fld>
            <a:endParaRPr lang="en-US"/>
          </a:p>
        </p:txBody>
      </p:sp>
    </p:spTree>
    <p:extLst>
      <p:ext uri="{BB962C8B-B14F-4D97-AF65-F5344CB8AC3E}">
        <p14:creationId xmlns:p14="http://schemas.microsoft.com/office/powerpoint/2010/main" val="1568377390"/>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173</a:t>
            </a:fld>
            <a:endParaRPr lang="en-US"/>
          </a:p>
        </p:txBody>
      </p:sp>
    </p:spTree>
    <p:extLst>
      <p:ext uri="{BB962C8B-B14F-4D97-AF65-F5344CB8AC3E}">
        <p14:creationId xmlns:p14="http://schemas.microsoft.com/office/powerpoint/2010/main" val="2731620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Let’s start out with the currently supported O/</a:t>
            </a:r>
            <a:r>
              <a:rPr lang="en-US" dirty="0" err="1"/>
              <a:t>Ss</a:t>
            </a:r>
            <a:r>
              <a:rPr lang="en-US" baseline="0" dirty="0"/>
              <a:t> and tablet support.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9.10 provided Windows 10 and 9.40 will provide Microsoft Windows tablet support to Pro 4.</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Customer seem to define the value of tablet support in the ease of equipment and not a particular tablet operating system.</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16380780"/>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174</a:t>
            </a:fld>
            <a:endParaRPr lang="en-US"/>
          </a:p>
        </p:txBody>
      </p:sp>
    </p:spTree>
    <p:extLst>
      <p:ext uri="{BB962C8B-B14F-4D97-AF65-F5344CB8AC3E}">
        <p14:creationId xmlns:p14="http://schemas.microsoft.com/office/powerpoint/2010/main" val="2223195051"/>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175</a:t>
            </a:fld>
            <a:endParaRPr lang="en-US"/>
          </a:p>
        </p:txBody>
      </p:sp>
    </p:spTree>
    <p:extLst>
      <p:ext uri="{BB962C8B-B14F-4D97-AF65-F5344CB8AC3E}">
        <p14:creationId xmlns:p14="http://schemas.microsoft.com/office/powerpoint/2010/main" val="333891557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176</a:t>
            </a:fld>
            <a:endParaRPr lang="en-US"/>
          </a:p>
        </p:txBody>
      </p:sp>
    </p:spTree>
    <p:extLst>
      <p:ext uri="{BB962C8B-B14F-4D97-AF65-F5344CB8AC3E}">
        <p14:creationId xmlns:p14="http://schemas.microsoft.com/office/powerpoint/2010/main" val="2899787824"/>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177</a:t>
            </a:fld>
            <a:endParaRPr lang="en-US"/>
          </a:p>
        </p:txBody>
      </p:sp>
    </p:spTree>
    <p:extLst>
      <p:ext uri="{BB962C8B-B14F-4D97-AF65-F5344CB8AC3E}">
        <p14:creationId xmlns:p14="http://schemas.microsoft.com/office/powerpoint/2010/main" val="703245339"/>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178</a:t>
            </a:fld>
            <a:endParaRPr lang="en-US"/>
          </a:p>
        </p:txBody>
      </p:sp>
    </p:spTree>
    <p:extLst>
      <p:ext uri="{BB962C8B-B14F-4D97-AF65-F5344CB8AC3E}">
        <p14:creationId xmlns:p14="http://schemas.microsoft.com/office/powerpoint/2010/main" val="668468486"/>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179</a:t>
            </a:fld>
            <a:endParaRPr lang="en-US"/>
          </a:p>
        </p:txBody>
      </p:sp>
    </p:spTree>
    <p:extLst>
      <p:ext uri="{BB962C8B-B14F-4D97-AF65-F5344CB8AC3E}">
        <p14:creationId xmlns:p14="http://schemas.microsoft.com/office/powerpoint/2010/main" val="3657767653"/>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180</a:t>
            </a:fld>
            <a:endParaRPr lang="en-US"/>
          </a:p>
        </p:txBody>
      </p:sp>
    </p:spTree>
    <p:extLst>
      <p:ext uri="{BB962C8B-B14F-4D97-AF65-F5344CB8AC3E}">
        <p14:creationId xmlns:p14="http://schemas.microsoft.com/office/powerpoint/2010/main" val="2701184222"/>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181</a:t>
            </a:fld>
            <a:endParaRPr lang="en-US"/>
          </a:p>
        </p:txBody>
      </p:sp>
    </p:spTree>
    <p:extLst>
      <p:ext uri="{BB962C8B-B14F-4D97-AF65-F5344CB8AC3E}">
        <p14:creationId xmlns:p14="http://schemas.microsoft.com/office/powerpoint/2010/main" val="1646936223"/>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182</a:t>
            </a:fld>
            <a:endParaRPr lang="en-US"/>
          </a:p>
        </p:txBody>
      </p:sp>
    </p:spTree>
    <p:extLst>
      <p:ext uri="{BB962C8B-B14F-4D97-AF65-F5344CB8AC3E}">
        <p14:creationId xmlns:p14="http://schemas.microsoft.com/office/powerpoint/2010/main" val="3316261625"/>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183</a:t>
            </a:fld>
            <a:endParaRPr lang="en-US"/>
          </a:p>
        </p:txBody>
      </p:sp>
    </p:spTree>
    <p:extLst>
      <p:ext uri="{BB962C8B-B14F-4D97-AF65-F5344CB8AC3E}">
        <p14:creationId xmlns:p14="http://schemas.microsoft.com/office/powerpoint/2010/main" val="21457367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5882441"/>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184</a:t>
            </a:fld>
            <a:endParaRPr lang="en-US"/>
          </a:p>
        </p:txBody>
      </p:sp>
    </p:spTree>
    <p:extLst>
      <p:ext uri="{BB962C8B-B14F-4D97-AF65-F5344CB8AC3E}">
        <p14:creationId xmlns:p14="http://schemas.microsoft.com/office/powerpoint/2010/main" val="3548133308"/>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185</a:t>
            </a:fld>
            <a:endParaRPr lang="en-US"/>
          </a:p>
        </p:txBody>
      </p:sp>
    </p:spTree>
    <p:extLst>
      <p:ext uri="{BB962C8B-B14F-4D97-AF65-F5344CB8AC3E}">
        <p14:creationId xmlns:p14="http://schemas.microsoft.com/office/powerpoint/2010/main" val="2186520852"/>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186</a:t>
            </a:fld>
            <a:endParaRPr lang="en-US"/>
          </a:p>
        </p:txBody>
      </p:sp>
    </p:spTree>
    <p:extLst>
      <p:ext uri="{BB962C8B-B14F-4D97-AF65-F5344CB8AC3E}">
        <p14:creationId xmlns:p14="http://schemas.microsoft.com/office/powerpoint/2010/main" val="2311694612"/>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Let’s start out with the currently supported O/</a:t>
            </a:r>
            <a:r>
              <a:rPr lang="en-US" dirty="0" err="1"/>
              <a:t>Ss</a:t>
            </a:r>
            <a:r>
              <a:rPr lang="en-US" baseline="0" dirty="0"/>
              <a:t> and tablet support.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9.10 provided Windows 10 and 9.40 will provide Microsoft Windows tablet support to Pro 4.</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Customer seem to define the value of tablet support in the ease of equipment and not a particular tablet operating system.</a:t>
            </a:r>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187</a:t>
            </a:fld>
            <a:endParaRPr lang="en-US"/>
          </a:p>
        </p:txBody>
      </p:sp>
    </p:spTree>
    <p:extLst>
      <p:ext uri="{BB962C8B-B14F-4D97-AF65-F5344CB8AC3E}">
        <p14:creationId xmlns:p14="http://schemas.microsoft.com/office/powerpoint/2010/main" val="264683388"/>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188</a:t>
            </a:fld>
            <a:endParaRPr lang="en-US"/>
          </a:p>
        </p:txBody>
      </p:sp>
    </p:spTree>
    <p:extLst>
      <p:ext uri="{BB962C8B-B14F-4D97-AF65-F5344CB8AC3E}">
        <p14:creationId xmlns:p14="http://schemas.microsoft.com/office/powerpoint/2010/main" val="2151766714"/>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189</a:t>
            </a:fld>
            <a:endParaRPr lang="en-US"/>
          </a:p>
        </p:txBody>
      </p:sp>
    </p:spTree>
    <p:extLst>
      <p:ext uri="{BB962C8B-B14F-4D97-AF65-F5344CB8AC3E}">
        <p14:creationId xmlns:p14="http://schemas.microsoft.com/office/powerpoint/2010/main" val="1215415140"/>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190</a:t>
            </a:fld>
            <a:endParaRPr lang="en-US"/>
          </a:p>
        </p:txBody>
      </p:sp>
    </p:spTree>
    <p:extLst>
      <p:ext uri="{BB962C8B-B14F-4D97-AF65-F5344CB8AC3E}">
        <p14:creationId xmlns:p14="http://schemas.microsoft.com/office/powerpoint/2010/main" val="3947586902"/>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191</a:t>
            </a:fld>
            <a:endParaRPr lang="en-US"/>
          </a:p>
        </p:txBody>
      </p:sp>
    </p:spTree>
    <p:extLst>
      <p:ext uri="{BB962C8B-B14F-4D97-AF65-F5344CB8AC3E}">
        <p14:creationId xmlns:p14="http://schemas.microsoft.com/office/powerpoint/2010/main" val="10195964"/>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192</a:t>
            </a:fld>
            <a:endParaRPr lang="en-US"/>
          </a:p>
        </p:txBody>
      </p:sp>
    </p:spTree>
    <p:extLst>
      <p:ext uri="{BB962C8B-B14F-4D97-AF65-F5344CB8AC3E}">
        <p14:creationId xmlns:p14="http://schemas.microsoft.com/office/powerpoint/2010/main" val="1965682827"/>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193</a:t>
            </a:fld>
            <a:endParaRPr lang="en-US"/>
          </a:p>
        </p:txBody>
      </p:sp>
    </p:spTree>
    <p:extLst>
      <p:ext uri="{BB962C8B-B14F-4D97-AF65-F5344CB8AC3E}">
        <p14:creationId xmlns:p14="http://schemas.microsoft.com/office/powerpoint/2010/main" val="630561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98686287"/>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194</a:t>
            </a:fld>
            <a:endParaRPr lang="en-US"/>
          </a:p>
        </p:txBody>
      </p:sp>
    </p:spTree>
    <p:extLst>
      <p:ext uri="{BB962C8B-B14F-4D97-AF65-F5344CB8AC3E}">
        <p14:creationId xmlns:p14="http://schemas.microsoft.com/office/powerpoint/2010/main" val="195468148"/>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195</a:t>
            </a:fld>
            <a:endParaRPr lang="en-US"/>
          </a:p>
        </p:txBody>
      </p:sp>
    </p:spTree>
    <p:extLst>
      <p:ext uri="{BB962C8B-B14F-4D97-AF65-F5344CB8AC3E}">
        <p14:creationId xmlns:p14="http://schemas.microsoft.com/office/powerpoint/2010/main" val="2248400624"/>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196</a:t>
            </a:fld>
            <a:endParaRPr lang="en-US"/>
          </a:p>
        </p:txBody>
      </p:sp>
    </p:spTree>
    <p:extLst>
      <p:ext uri="{BB962C8B-B14F-4D97-AF65-F5344CB8AC3E}">
        <p14:creationId xmlns:p14="http://schemas.microsoft.com/office/powerpoint/2010/main" val="188265000"/>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197</a:t>
            </a:fld>
            <a:endParaRPr lang="en-US"/>
          </a:p>
        </p:txBody>
      </p:sp>
    </p:spTree>
    <p:extLst>
      <p:ext uri="{BB962C8B-B14F-4D97-AF65-F5344CB8AC3E}">
        <p14:creationId xmlns:p14="http://schemas.microsoft.com/office/powerpoint/2010/main" val="1907588914"/>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198</a:t>
            </a:fld>
            <a:endParaRPr lang="en-US"/>
          </a:p>
        </p:txBody>
      </p:sp>
    </p:spTree>
    <p:extLst>
      <p:ext uri="{BB962C8B-B14F-4D97-AF65-F5344CB8AC3E}">
        <p14:creationId xmlns:p14="http://schemas.microsoft.com/office/powerpoint/2010/main" val="2053502981"/>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199</a:t>
            </a:fld>
            <a:endParaRPr lang="en-US"/>
          </a:p>
        </p:txBody>
      </p:sp>
    </p:spTree>
    <p:extLst>
      <p:ext uri="{BB962C8B-B14F-4D97-AF65-F5344CB8AC3E}">
        <p14:creationId xmlns:p14="http://schemas.microsoft.com/office/powerpoint/2010/main" val="1240449221"/>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Let’s start out with the currently supported O/</a:t>
            </a:r>
            <a:r>
              <a:rPr lang="en-US" dirty="0" err="1"/>
              <a:t>Ss</a:t>
            </a:r>
            <a:r>
              <a:rPr lang="en-US" baseline="0" dirty="0"/>
              <a:t> and tablet support.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9.10 provided Windows 10 and 9.40 will provide Microsoft Windows tablet support to Pro 4.</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Customer seem to define the value of tablet support in the ease of equipment and not a particular tablet operating system.</a:t>
            </a:r>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200</a:t>
            </a:fld>
            <a:endParaRPr lang="en-US"/>
          </a:p>
        </p:txBody>
      </p:sp>
    </p:spTree>
    <p:extLst>
      <p:ext uri="{BB962C8B-B14F-4D97-AF65-F5344CB8AC3E}">
        <p14:creationId xmlns:p14="http://schemas.microsoft.com/office/powerpoint/2010/main" val="2282251185"/>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201</a:t>
            </a:fld>
            <a:endParaRPr lang="en-US"/>
          </a:p>
        </p:txBody>
      </p:sp>
    </p:spTree>
    <p:extLst>
      <p:ext uri="{BB962C8B-B14F-4D97-AF65-F5344CB8AC3E}">
        <p14:creationId xmlns:p14="http://schemas.microsoft.com/office/powerpoint/2010/main" val="814656787"/>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202</a:t>
            </a:fld>
            <a:endParaRPr lang="en-US"/>
          </a:p>
        </p:txBody>
      </p:sp>
    </p:spTree>
    <p:extLst>
      <p:ext uri="{BB962C8B-B14F-4D97-AF65-F5344CB8AC3E}">
        <p14:creationId xmlns:p14="http://schemas.microsoft.com/office/powerpoint/2010/main" val="3965183660"/>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203</a:t>
            </a:fld>
            <a:endParaRPr lang="en-US"/>
          </a:p>
        </p:txBody>
      </p:sp>
    </p:spTree>
    <p:extLst>
      <p:ext uri="{BB962C8B-B14F-4D97-AF65-F5344CB8AC3E}">
        <p14:creationId xmlns:p14="http://schemas.microsoft.com/office/powerpoint/2010/main" val="3360507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986862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6043524"/>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204</a:t>
            </a:fld>
            <a:endParaRPr lang="en-US"/>
          </a:p>
        </p:txBody>
      </p:sp>
    </p:spTree>
    <p:extLst>
      <p:ext uri="{BB962C8B-B14F-4D97-AF65-F5344CB8AC3E}">
        <p14:creationId xmlns:p14="http://schemas.microsoft.com/office/powerpoint/2010/main" val="445755217"/>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205</a:t>
            </a:fld>
            <a:endParaRPr lang="en-US"/>
          </a:p>
        </p:txBody>
      </p:sp>
    </p:spTree>
    <p:extLst>
      <p:ext uri="{BB962C8B-B14F-4D97-AF65-F5344CB8AC3E}">
        <p14:creationId xmlns:p14="http://schemas.microsoft.com/office/powerpoint/2010/main" val="1828448497"/>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206</a:t>
            </a:fld>
            <a:endParaRPr lang="en-US"/>
          </a:p>
        </p:txBody>
      </p:sp>
    </p:spTree>
    <p:extLst>
      <p:ext uri="{BB962C8B-B14F-4D97-AF65-F5344CB8AC3E}">
        <p14:creationId xmlns:p14="http://schemas.microsoft.com/office/powerpoint/2010/main" val="246025802"/>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207</a:t>
            </a:fld>
            <a:endParaRPr lang="en-US"/>
          </a:p>
        </p:txBody>
      </p:sp>
    </p:spTree>
    <p:extLst>
      <p:ext uri="{BB962C8B-B14F-4D97-AF65-F5344CB8AC3E}">
        <p14:creationId xmlns:p14="http://schemas.microsoft.com/office/powerpoint/2010/main" val="1493895631"/>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208</a:t>
            </a:fld>
            <a:endParaRPr lang="en-US"/>
          </a:p>
        </p:txBody>
      </p:sp>
    </p:spTree>
    <p:extLst>
      <p:ext uri="{BB962C8B-B14F-4D97-AF65-F5344CB8AC3E}">
        <p14:creationId xmlns:p14="http://schemas.microsoft.com/office/powerpoint/2010/main" val="2821596323"/>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209</a:t>
            </a:fld>
            <a:endParaRPr lang="en-US"/>
          </a:p>
        </p:txBody>
      </p:sp>
    </p:spTree>
    <p:extLst>
      <p:ext uri="{BB962C8B-B14F-4D97-AF65-F5344CB8AC3E}">
        <p14:creationId xmlns:p14="http://schemas.microsoft.com/office/powerpoint/2010/main" val="1877073951"/>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210</a:t>
            </a:fld>
            <a:endParaRPr lang="en-US"/>
          </a:p>
        </p:txBody>
      </p:sp>
    </p:spTree>
    <p:extLst>
      <p:ext uri="{BB962C8B-B14F-4D97-AF65-F5344CB8AC3E}">
        <p14:creationId xmlns:p14="http://schemas.microsoft.com/office/powerpoint/2010/main" val="2450515304"/>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211</a:t>
            </a:fld>
            <a:endParaRPr lang="en-US"/>
          </a:p>
        </p:txBody>
      </p:sp>
    </p:spTree>
    <p:extLst>
      <p:ext uri="{BB962C8B-B14F-4D97-AF65-F5344CB8AC3E}">
        <p14:creationId xmlns:p14="http://schemas.microsoft.com/office/powerpoint/2010/main" val="122540136"/>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212</a:t>
            </a:fld>
            <a:endParaRPr lang="en-US"/>
          </a:p>
        </p:txBody>
      </p:sp>
    </p:spTree>
    <p:extLst>
      <p:ext uri="{BB962C8B-B14F-4D97-AF65-F5344CB8AC3E}">
        <p14:creationId xmlns:p14="http://schemas.microsoft.com/office/powerpoint/2010/main" val="38805612"/>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213</a:t>
            </a:fld>
            <a:endParaRPr lang="en-US"/>
          </a:p>
        </p:txBody>
      </p:sp>
    </p:spTree>
    <p:extLst>
      <p:ext uri="{BB962C8B-B14F-4D97-AF65-F5344CB8AC3E}">
        <p14:creationId xmlns:p14="http://schemas.microsoft.com/office/powerpoint/2010/main" val="25660528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4883032"/>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214</a:t>
            </a:fld>
            <a:endParaRPr lang="en-US"/>
          </a:p>
        </p:txBody>
      </p:sp>
    </p:spTree>
    <p:extLst>
      <p:ext uri="{BB962C8B-B14F-4D97-AF65-F5344CB8AC3E}">
        <p14:creationId xmlns:p14="http://schemas.microsoft.com/office/powerpoint/2010/main" val="3048676445"/>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215</a:t>
            </a:fld>
            <a:endParaRPr lang="en-US"/>
          </a:p>
        </p:txBody>
      </p:sp>
    </p:spTree>
    <p:extLst>
      <p:ext uri="{BB962C8B-B14F-4D97-AF65-F5344CB8AC3E}">
        <p14:creationId xmlns:p14="http://schemas.microsoft.com/office/powerpoint/2010/main" val="1581727515"/>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216</a:t>
            </a:fld>
            <a:endParaRPr lang="en-US"/>
          </a:p>
        </p:txBody>
      </p:sp>
    </p:spTree>
    <p:extLst>
      <p:ext uri="{BB962C8B-B14F-4D97-AF65-F5344CB8AC3E}">
        <p14:creationId xmlns:p14="http://schemas.microsoft.com/office/powerpoint/2010/main" val="6079424"/>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217</a:t>
            </a:fld>
            <a:endParaRPr lang="en-US"/>
          </a:p>
        </p:txBody>
      </p:sp>
    </p:spTree>
    <p:extLst>
      <p:ext uri="{BB962C8B-B14F-4D97-AF65-F5344CB8AC3E}">
        <p14:creationId xmlns:p14="http://schemas.microsoft.com/office/powerpoint/2010/main" val="2812151953"/>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218</a:t>
            </a:fld>
            <a:endParaRPr lang="en-US"/>
          </a:p>
        </p:txBody>
      </p:sp>
    </p:spTree>
    <p:extLst>
      <p:ext uri="{BB962C8B-B14F-4D97-AF65-F5344CB8AC3E}">
        <p14:creationId xmlns:p14="http://schemas.microsoft.com/office/powerpoint/2010/main" val="2425837147"/>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feature we will have the ability to upload the event history from the panel to VeriFire Tools locally, or over the network, and display visually in</a:t>
            </a:r>
            <a:r>
              <a:rPr lang="en-US" baseline="0" dirty="0"/>
              <a:t> a versatile grid</a:t>
            </a:r>
            <a:r>
              <a:rPr lang="en-US" dirty="0"/>
              <a:t>.</a:t>
            </a:r>
          </a:p>
          <a:p>
            <a:pPr marL="0" indent="0">
              <a:buNone/>
            </a:pPr>
            <a:endParaRPr lang="en-US" dirty="0"/>
          </a:p>
          <a:p>
            <a:pPr marL="0" indent="0">
              <a:buNone/>
            </a:pPr>
            <a:r>
              <a:rPr lang="en-US" dirty="0"/>
              <a:t>In this example we are uploading the 3030-2 panel history.</a:t>
            </a:r>
            <a:endParaRPr lang="en-US" baseline="0" dirty="0"/>
          </a:p>
          <a:p>
            <a:pPr marL="0" indent="0">
              <a:buNone/>
            </a:pPr>
            <a:endParaRPr lang="en-US" baseline="0" dirty="0"/>
          </a:p>
          <a:p>
            <a:pPr marL="0" indent="0">
              <a:buNone/>
            </a:pPr>
            <a:r>
              <a:rPr lang="en-US" baseline="0" dirty="0"/>
              <a:t>The Upload / Download service will provide an additional selection for panel history in the upload side of the service.</a:t>
            </a:r>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219</a:t>
            </a:fld>
            <a:endParaRPr lang="en-US"/>
          </a:p>
        </p:txBody>
      </p:sp>
    </p:spTree>
    <p:extLst>
      <p:ext uri="{BB962C8B-B14F-4D97-AF65-F5344CB8AC3E}">
        <p14:creationId xmlns:p14="http://schemas.microsoft.com/office/powerpoint/2010/main" val="1423908866"/>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feature we will have the ability to upload the event history from the panel to VeriFire Tools locally, or over the network, and display visually in</a:t>
            </a:r>
            <a:r>
              <a:rPr lang="en-US" baseline="0" dirty="0"/>
              <a:t> a versatile grid</a:t>
            </a:r>
            <a:r>
              <a:rPr lang="en-US" dirty="0"/>
              <a:t>.</a:t>
            </a:r>
          </a:p>
          <a:p>
            <a:pPr marL="0" indent="0">
              <a:buNone/>
            </a:pPr>
            <a:endParaRPr lang="en-US" dirty="0"/>
          </a:p>
          <a:p>
            <a:pPr marL="0" indent="0">
              <a:buNone/>
            </a:pPr>
            <a:r>
              <a:rPr lang="en-US" dirty="0"/>
              <a:t>In this example we are uploading the 3030-2 panel history.</a:t>
            </a:r>
            <a:endParaRPr lang="en-US" baseline="0" dirty="0"/>
          </a:p>
          <a:p>
            <a:pPr marL="0" indent="0">
              <a:buNone/>
            </a:pPr>
            <a:endParaRPr lang="en-US" baseline="0" dirty="0"/>
          </a:p>
          <a:p>
            <a:pPr marL="0" indent="0">
              <a:buNone/>
            </a:pPr>
            <a:r>
              <a:rPr lang="en-US" baseline="0" dirty="0"/>
              <a:t>The Upload / Download service will provide an additional selection for panel history in the upload side of the service.</a:t>
            </a:r>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220</a:t>
            </a:fld>
            <a:endParaRPr lang="en-US"/>
          </a:p>
        </p:txBody>
      </p:sp>
    </p:spTree>
    <p:extLst>
      <p:ext uri="{BB962C8B-B14F-4D97-AF65-F5344CB8AC3E}">
        <p14:creationId xmlns:p14="http://schemas.microsoft.com/office/powerpoint/2010/main" val="1992289164"/>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221</a:t>
            </a:fld>
            <a:endParaRPr lang="en-US"/>
          </a:p>
        </p:txBody>
      </p:sp>
    </p:spTree>
    <p:extLst>
      <p:ext uri="{BB962C8B-B14F-4D97-AF65-F5344CB8AC3E}">
        <p14:creationId xmlns:p14="http://schemas.microsoft.com/office/powerpoint/2010/main" val="2477605558"/>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Saves on keystrokes when importing numerous projects over and over.</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Information</a:t>
            </a:r>
            <a:r>
              <a:rPr lang="en-US" baseline="0" dirty="0"/>
              <a:t> is already in the project so just reuse it.</a:t>
            </a:r>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222</a:t>
            </a:fld>
            <a:endParaRPr lang="en-US"/>
          </a:p>
        </p:txBody>
      </p:sp>
    </p:spTree>
    <p:extLst>
      <p:ext uri="{BB962C8B-B14F-4D97-AF65-F5344CB8AC3E}">
        <p14:creationId xmlns:p14="http://schemas.microsoft.com/office/powerpoint/2010/main" val="2564614480"/>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Keeping the audio files permanently</a:t>
            </a:r>
            <a:r>
              <a:rPr lang="en-US" baseline="0" dirty="0"/>
              <a:t> linked to the project’s database was a shortfall in certain circumstances.</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This occurred when transferring project files from one platform to another or importing from older projects.</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Now we have allow this transfer to occur keeping the links properly associated with a mobile project file at all times.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223</a:t>
            </a:fld>
            <a:endParaRPr lang="en-US"/>
          </a:p>
        </p:txBody>
      </p:sp>
    </p:spTree>
    <p:extLst>
      <p:ext uri="{BB962C8B-B14F-4D97-AF65-F5344CB8AC3E}">
        <p14:creationId xmlns:p14="http://schemas.microsoft.com/office/powerpoint/2010/main" val="25650553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94179948"/>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224</a:t>
            </a:fld>
            <a:endParaRPr lang="en-US"/>
          </a:p>
        </p:txBody>
      </p:sp>
    </p:spTree>
    <p:extLst>
      <p:ext uri="{BB962C8B-B14F-4D97-AF65-F5344CB8AC3E}">
        <p14:creationId xmlns:p14="http://schemas.microsoft.com/office/powerpoint/2010/main" val="2517637745"/>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Received a lot of positive feedback on the original version</a:t>
            </a:r>
            <a:r>
              <a:rPr lang="en-US" baseline="0" dirty="0"/>
              <a:t> and </a:t>
            </a:r>
            <a:r>
              <a:rPr lang="en-US" baseline="0"/>
              <a:t>that’s why </a:t>
            </a:r>
            <a:r>
              <a:rPr lang="en-US" baseline="0" dirty="0"/>
              <a:t>we improved upon it.</a:t>
            </a:r>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225</a:t>
            </a:fld>
            <a:endParaRPr lang="en-US"/>
          </a:p>
        </p:txBody>
      </p:sp>
    </p:spTree>
    <p:extLst>
      <p:ext uri="{BB962C8B-B14F-4D97-AF65-F5344CB8AC3E}">
        <p14:creationId xmlns:p14="http://schemas.microsoft.com/office/powerpoint/2010/main" val="3438863345"/>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Received a lot of VOC concerning this as some companies do their initial job site programming in other formats.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226</a:t>
            </a:fld>
            <a:endParaRPr lang="en-US"/>
          </a:p>
        </p:txBody>
      </p:sp>
    </p:spTree>
    <p:extLst>
      <p:ext uri="{BB962C8B-B14F-4D97-AF65-F5344CB8AC3E}">
        <p14:creationId xmlns:p14="http://schemas.microsoft.com/office/powerpoint/2010/main" val="3119298549"/>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Same applies to this slide…</a:t>
            </a:r>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227</a:t>
            </a:fld>
            <a:endParaRPr lang="en-US"/>
          </a:p>
        </p:txBody>
      </p:sp>
    </p:spTree>
    <p:extLst>
      <p:ext uri="{BB962C8B-B14F-4D97-AF65-F5344CB8AC3E}">
        <p14:creationId xmlns:p14="http://schemas.microsoft.com/office/powerpoint/2010/main" val="4172247402"/>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228</a:t>
            </a:fld>
            <a:endParaRPr lang="en-US"/>
          </a:p>
        </p:txBody>
      </p:sp>
    </p:spTree>
    <p:extLst>
      <p:ext uri="{BB962C8B-B14F-4D97-AF65-F5344CB8AC3E}">
        <p14:creationId xmlns:p14="http://schemas.microsoft.com/office/powerpoint/2010/main" val="135636070"/>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229</a:t>
            </a:fld>
            <a:endParaRPr lang="en-US"/>
          </a:p>
        </p:txBody>
      </p:sp>
    </p:spTree>
    <p:extLst>
      <p:ext uri="{BB962C8B-B14F-4D97-AF65-F5344CB8AC3E}">
        <p14:creationId xmlns:p14="http://schemas.microsoft.com/office/powerpoint/2010/main" val="370208021"/>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230</a:t>
            </a:fld>
            <a:endParaRPr lang="en-US"/>
          </a:p>
        </p:txBody>
      </p:sp>
    </p:spTree>
    <p:extLst>
      <p:ext uri="{BB962C8B-B14F-4D97-AF65-F5344CB8AC3E}">
        <p14:creationId xmlns:p14="http://schemas.microsoft.com/office/powerpoint/2010/main" val="1945685863"/>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231</a:t>
            </a:fld>
            <a:endParaRPr lang="en-US"/>
          </a:p>
        </p:txBody>
      </p:sp>
    </p:spTree>
    <p:extLst>
      <p:ext uri="{BB962C8B-B14F-4D97-AF65-F5344CB8AC3E}">
        <p14:creationId xmlns:p14="http://schemas.microsoft.com/office/powerpoint/2010/main" val="3097756648"/>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232</a:t>
            </a:fld>
            <a:endParaRPr lang="en-US"/>
          </a:p>
        </p:txBody>
      </p:sp>
    </p:spTree>
    <p:extLst>
      <p:ext uri="{BB962C8B-B14F-4D97-AF65-F5344CB8AC3E}">
        <p14:creationId xmlns:p14="http://schemas.microsoft.com/office/powerpoint/2010/main" val="215378811"/>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233</a:t>
            </a:fld>
            <a:endParaRPr lang="en-US"/>
          </a:p>
        </p:txBody>
      </p:sp>
    </p:spTree>
    <p:extLst>
      <p:ext uri="{BB962C8B-B14F-4D97-AF65-F5344CB8AC3E}">
        <p14:creationId xmlns:p14="http://schemas.microsoft.com/office/powerpoint/2010/main" val="6111194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18643963"/>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234</a:t>
            </a:fld>
            <a:endParaRPr lang="en-US"/>
          </a:p>
        </p:txBody>
      </p:sp>
    </p:spTree>
    <p:extLst>
      <p:ext uri="{BB962C8B-B14F-4D97-AF65-F5344CB8AC3E}">
        <p14:creationId xmlns:p14="http://schemas.microsoft.com/office/powerpoint/2010/main" val="3067456399"/>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235</a:t>
            </a:fld>
            <a:endParaRPr lang="en-US"/>
          </a:p>
        </p:txBody>
      </p:sp>
    </p:spTree>
    <p:extLst>
      <p:ext uri="{BB962C8B-B14F-4D97-AF65-F5344CB8AC3E}">
        <p14:creationId xmlns:p14="http://schemas.microsoft.com/office/powerpoint/2010/main" val="2872388448"/>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236</a:t>
            </a:fld>
            <a:endParaRPr lang="en-US"/>
          </a:p>
        </p:txBody>
      </p:sp>
    </p:spTree>
    <p:extLst>
      <p:ext uri="{BB962C8B-B14F-4D97-AF65-F5344CB8AC3E}">
        <p14:creationId xmlns:p14="http://schemas.microsoft.com/office/powerpoint/2010/main" val="2864423043"/>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237</a:t>
            </a:fld>
            <a:endParaRPr lang="en-US"/>
          </a:p>
        </p:txBody>
      </p:sp>
    </p:spTree>
    <p:extLst>
      <p:ext uri="{BB962C8B-B14F-4D97-AF65-F5344CB8AC3E}">
        <p14:creationId xmlns:p14="http://schemas.microsoft.com/office/powerpoint/2010/main" val="3745862437"/>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238</a:t>
            </a:fld>
            <a:endParaRPr lang="en-US"/>
          </a:p>
        </p:txBody>
      </p:sp>
    </p:spTree>
    <p:extLst>
      <p:ext uri="{BB962C8B-B14F-4D97-AF65-F5344CB8AC3E}">
        <p14:creationId xmlns:p14="http://schemas.microsoft.com/office/powerpoint/2010/main" val="1603851373"/>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239</a:t>
            </a:fld>
            <a:endParaRPr lang="en-US"/>
          </a:p>
        </p:txBody>
      </p:sp>
    </p:spTree>
    <p:extLst>
      <p:ext uri="{BB962C8B-B14F-4D97-AF65-F5344CB8AC3E}">
        <p14:creationId xmlns:p14="http://schemas.microsoft.com/office/powerpoint/2010/main" val="4001764363"/>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240</a:t>
            </a:fld>
            <a:endParaRPr lang="en-US"/>
          </a:p>
        </p:txBody>
      </p:sp>
    </p:spTree>
    <p:extLst>
      <p:ext uri="{BB962C8B-B14F-4D97-AF65-F5344CB8AC3E}">
        <p14:creationId xmlns:p14="http://schemas.microsoft.com/office/powerpoint/2010/main" val="1520491346"/>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241</a:t>
            </a:fld>
            <a:endParaRPr lang="en-US"/>
          </a:p>
        </p:txBody>
      </p:sp>
    </p:spTree>
    <p:extLst>
      <p:ext uri="{BB962C8B-B14F-4D97-AF65-F5344CB8AC3E}">
        <p14:creationId xmlns:p14="http://schemas.microsoft.com/office/powerpoint/2010/main" val="2026682475"/>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242</a:t>
            </a:fld>
            <a:endParaRPr lang="en-US"/>
          </a:p>
        </p:txBody>
      </p:sp>
    </p:spTree>
    <p:extLst>
      <p:ext uri="{BB962C8B-B14F-4D97-AF65-F5344CB8AC3E}">
        <p14:creationId xmlns:p14="http://schemas.microsoft.com/office/powerpoint/2010/main" val="1484325107"/>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243</a:t>
            </a:fld>
            <a:endParaRPr lang="en-US"/>
          </a:p>
        </p:txBody>
      </p:sp>
    </p:spTree>
    <p:extLst>
      <p:ext uri="{BB962C8B-B14F-4D97-AF65-F5344CB8AC3E}">
        <p14:creationId xmlns:p14="http://schemas.microsoft.com/office/powerpoint/2010/main" val="3843193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82137889"/>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244</a:t>
            </a:fld>
            <a:endParaRPr lang="en-US"/>
          </a:p>
        </p:txBody>
      </p:sp>
    </p:spTree>
    <p:extLst>
      <p:ext uri="{BB962C8B-B14F-4D97-AF65-F5344CB8AC3E}">
        <p14:creationId xmlns:p14="http://schemas.microsoft.com/office/powerpoint/2010/main" val="100746995"/>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245</a:t>
            </a:fld>
            <a:endParaRPr lang="en-US"/>
          </a:p>
        </p:txBody>
      </p:sp>
    </p:spTree>
    <p:extLst>
      <p:ext uri="{BB962C8B-B14F-4D97-AF65-F5344CB8AC3E}">
        <p14:creationId xmlns:p14="http://schemas.microsoft.com/office/powerpoint/2010/main" val="787947688"/>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246</a:t>
            </a:fld>
            <a:endParaRPr lang="en-US"/>
          </a:p>
        </p:txBody>
      </p:sp>
    </p:spTree>
    <p:extLst>
      <p:ext uri="{BB962C8B-B14F-4D97-AF65-F5344CB8AC3E}">
        <p14:creationId xmlns:p14="http://schemas.microsoft.com/office/powerpoint/2010/main" val="348662143"/>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247</a:t>
            </a:fld>
            <a:endParaRPr lang="en-US"/>
          </a:p>
        </p:txBody>
      </p:sp>
    </p:spTree>
    <p:extLst>
      <p:ext uri="{BB962C8B-B14F-4D97-AF65-F5344CB8AC3E}">
        <p14:creationId xmlns:p14="http://schemas.microsoft.com/office/powerpoint/2010/main" val="1118851290"/>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248</a:t>
            </a:fld>
            <a:endParaRPr lang="en-US"/>
          </a:p>
        </p:txBody>
      </p:sp>
    </p:spTree>
    <p:extLst>
      <p:ext uri="{BB962C8B-B14F-4D97-AF65-F5344CB8AC3E}">
        <p14:creationId xmlns:p14="http://schemas.microsoft.com/office/powerpoint/2010/main" val="4193578386"/>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249</a:t>
            </a:fld>
            <a:endParaRPr lang="en-US"/>
          </a:p>
        </p:txBody>
      </p:sp>
    </p:spTree>
    <p:extLst>
      <p:ext uri="{BB962C8B-B14F-4D97-AF65-F5344CB8AC3E}">
        <p14:creationId xmlns:p14="http://schemas.microsoft.com/office/powerpoint/2010/main" val="433104472"/>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250</a:t>
            </a:fld>
            <a:endParaRPr lang="en-US"/>
          </a:p>
        </p:txBody>
      </p:sp>
    </p:spTree>
    <p:extLst>
      <p:ext uri="{BB962C8B-B14F-4D97-AF65-F5344CB8AC3E}">
        <p14:creationId xmlns:p14="http://schemas.microsoft.com/office/powerpoint/2010/main" val="2718348802"/>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251</a:t>
            </a:fld>
            <a:endParaRPr lang="en-US"/>
          </a:p>
        </p:txBody>
      </p:sp>
    </p:spTree>
    <p:extLst>
      <p:ext uri="{BB962C8B-B14F-4D97-AF65-F5344CB8AC3E}">
        <p14:creationId xmlns:p14="http://schemas.microsoft.com/office/powerpoint/2010/main" val="3352687980"/>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252</a:t>
            </a:fld>
            <a:endParaRPr lang="en-US"/>
          </a:p>
        </p:txBody>
      </p:sp>
    </p:spTree>
    <p:extLst>
      <p:ext uri="{BB962C8B-B14F-4D97-AF65-F5344CB8AC3E}">
        <p14:creationId xmlns:p14="http://schemas.microsoft.com/office/powerpoint/2010/main" val="960530813"/>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253</a:t>
            </a:fld>
            <a:endParaRPr lang="en-US"/>
          </a:p>
        </p:txBody>
      </p:sp>
    </p:spTree>
    <p:extLst>
      <p:ext uri="{BB962C8B-B14F-4D97-AF65-F5344CB8AC3E}">
        <p14:creationId xmlns:p14="http://schemas.microsoft.com/office/powerpoint/2010/main" val="18036731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22806961"/>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254</a:t>
            </a:fld>
            <a:endParaRPr lang="en-US"/>
          </a:p>
        </p:txBody>
      </p:sp>
    </p:spTree>
    <p:extLst>
      <p:ext uri="{BB962C8B-B14F-4D97-AF65-F5344CB8AC3E}">
        <p14:creationId xmlns:p14="http://schemas.microsoft.com/office/powerpoint/2010/main" val="1748604725"/>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255</a:t>
            </a:fld>
            <a:endParaRPr lang="en-US"/>
          </a:p>
        </p:txBody>
      </p:sp>
    </p:spTree>
    <p:extLst>
      <p:ext uri="{BB962C8B-B14F-4D97-AF65-F5344CB8AC3E}">
        <p14:creationId xmlns:p14="http://schemas.microsoft.com/office/powerpoint/2010/main" val="1741013516"/>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256</a:t>
            </a:fld>
            <a:endParaRPr lang="en-US"/>
          </a:p>
        </p:txBody>
      </p:sp>
    </p:spTree>
    <p:extLst>
      <p:ext uri="{BB962C8B-B14F-4D97-AF65-F5344CB8AC3E}">
        <p14:creationId xmlns:p14="http://schemas.microsoft.com/office/powerpoint/2010/main" val="1177288192"/>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257</a:t>
            </a:fld>
            <a:endParaRPr lang="en-US"/>
          </a:p>
        </p:txBody>
      </p:sp>
    </p:spTree>
    <p:extLst>
      <p:ext uri="{BB962C8B-B14F-4D97-AF65-F5344CB8AC3E}">
        <p14:creationId xmlns:p14="http://schemas.microsoft.com/office/powerpoint/2010/main" val="362351932"/>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258</a:t>
            </a:fld>
            <a:endParaRPr lang="en-US"/>
          </a:p>
        </p:txBody>
      </p:sp>
    </p:spTree>
    <p:extLst>
      <p:ext uri="{BB962C8B-B14F-4D97-AF65-F5344CB8AC3E}">
        <p14:creationId xmlns:p14="http://schemas.microsoft.com/office/powerpoint/2010/main" val="1235894981"/>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259</a:t>
            </a:fld>
            <a:endParaRPr lang="en-US"/>
          </a:p>
        </p:txBody>
      </p:sp>
    </p:spTree>
    <p:extLst>
      <p:ext uri="{BB962C8B-B14F-4D97-AF65-F5344CB8AC3E}">
        <p14:creationId xmlns:p14="http://schemas.microsoft.com/office/powerpoint/2010/main" val="3300641170"/>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260</a:t>
            </a:fld>
            <a:endParaRPr lang="en-US"/>
          </a:p>
        </p:txBody>
      </p:sp>
    </p:spTree>
    <p:extLst>
      <p:ext uri="{BB962C8B-B14F-4D97-AF65-F5344CB8AC3E}">
        <p14:creationId xmlns:p14="http://schemas.microsoft.com/office/powerpoint/2010/main" val="3694048962"/>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261</a:t>
            </a:fld>
            <a:endParaRPr lang="en-US"/>
          </a:p>
        </p:txBody>
      </p:sp>
    </p:spTree>
    <p:extLst>
      <p:ext uri="{BB962C8B-B14F-4D97-AF65-F5344CB8AC3E}">
        <p14:creationId xmlns:p14="http://schemas.microsoft.com/office/powerpoint/2010/main" val="1597289927"/>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262</a:t>
            </a:fld>
            <a:endParaRPr lang="en-US"/>
          </a:p>
        </p:txBody>
      </p:sp>
    </p:spTree>
    <p:extLst>
      <p:ext uri="{BB962C8B-B14F-4D97-AF65-F5344CB8AC3E}">
        <p14:creationId xmlns:p14="http://schemas.microsoft.com/office/powerpoint/2010/main" val="2322142212"/>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263</a:t>
            </a:fld>
            <a:endParaRPr lang="en-US"/>
          </a:p>
        </p:txBody>
      </p:sp>
    </p:spTree>
    <p:extLst>
      <p:ext uri="{BB962C8B-B14F-4D97-AF65-F5344CB8AC3E}">
        <p14:creationId xmlns:p14="http://schemas.microsoft.com/office/powerpoint/2010/main" val="37421099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7376872"/>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264</a:t>
            </a:fld>
            <a:endParaRPr lang="en-US"/>
          </a:p>
        </p:txBody>
      </p:sp>
    </p:spTree>
    <p:extLst>
      <p:ext uri="{BB962C8B-B14F-4D97-AF65-F5344CB8AC3E}">
        <p14:creationId xmlns:p14="http://schemas.microsoft.com/office/powerpoint/2010/main" val="687408927"/>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C302EDC-8389-49F3-A55D-B640B9E539B5}" type="slidenum">
              <a:rPr lang="en-US" smtClean="0"/>
              <a:pPr>
                <a:defRPr/>
              </a:pPr>
              <a:t>265</a:t>
            </a:fld>
            <a:endParaRPr lang="en-US"/>
          </a:p>
        </p:txBody>
      </p:sp>
    </p:spTree>
    <p:extLst>
      <p:ext uri="{BB962C8B-B14F-4D97-AF65-F5344CB8AC3E}">
        <p14:creationId xmlns:p14="http://schemas.microsoft.com/office/powerpoint/2010/main" val="3589333304"/>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266</a:t>
            </a:fld>
            <a:endParaRPr lang="en-US"/>
          </a:p>
        </p:txBody>
      </p:sp>
    </p:spTree>
    <p:extLst>
      <p:ext uri="{BB962C8B-B14F-4D97-AF65-F5344CB8AC3E}">
        <p14:creationId xmlns:p14="http://schemas.microsoft.com/office/powerpoint/2010/main" val="3506531149"/>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267</a:t>
            </a:fld>
            <a:endParaRPr lang="en-US"/>
          </a:p>
        </p:txBody>
      </p:sp>
    </p:spTree>
    <p:extLst>
      <p:ext uri="{BB962C8B-B14F-4D97-AF65-F5344CB8AC3E}">
        <p14:creationId xmlns:p14="http://schemas.microsoft.com/office/powerpoint/2010/main" val="3744323468"/>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268</a:t>
            </a:fld>
            <a:endParaRPr lang="en-US"/>
          </a:p>
        </p:txBody>
      </p:sp>
    </p:spTree>
    <p:extLst>
      <p:ext uri="{BB962C8B-B14F-4D97-AF65-F5344CB8AC3E}">
        <p14:creationId xmlns:p14="http://schemas.microsoft.com/office/powerpoint/2010/main" val="4203140016"/>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269</a:t>
            </a:fld>
            <a:endParaRPr lang="en-US"/>
          </a:p>
        </p:txBody>
      </p:sp>
    </p:spTree>
    <p:extLst>
      <p:ext uri="{BB962C8B-B14F-4D97-AF65-F5344CB8AC3E}">
        <p14:creationId xmlns:p14="http://schemas.microsoft.com/office/powerpoint/2010/main" val="3767520110"/>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270</a:t>
            </a:fld>
            <a:endParaRPr lang="en-US"/>
          </a:p>
        </p:txBody>
      </p:sp>
    </p:spTree>
    <p:extLst>
      <p:ext uri="{BB962C8B-B14F-4D97-AF65-F5344CB8AC3E}">
        <p14:creationId xmlns:p14="http://schemas.microsoft.com/office/powerpoint/2010/main" val="1954321601"/>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271</a:t>
            </a:fld>
            <a:endParaRPr lang="en-US"/>
          </a:p>
        </p:txBody>
      </p:sp>
    </p:spTree>
    <p:extLst>
      <p:ext uri="{BB962C8B-B14F-4D97-AF65-F5344CB8AC3E}">
        <p14:creationId xmlns:p14="http://schemas.microsoft.com/office/powerpoint/2010/main" val="3542157136"/>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C302EDC-8389-49F3-A55D-B640B9E539B5}" type="slidenum">
              <a:rPr lang="en-US" smtClean="0"/>
              <a:pPr>
                <a:defRPr/>
              </a:pPr>
              <a:t>272</a:t>
            </a:fld>
            <a:endParaRPr lang="en-US"/>
          </a:p>
        </p:txBody>
      </p:sp>
    </p:spTree>
    <p:extLst>
      <p:ext uri="{BB962C8B-B14F-4D97-AF65-F5344CB8AC3E}">
        <p14:creationId xmlns:p14="http://schemas.microsoft.com/office/powerpoint/2010/main" val="1288786840"/>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273</a:t>
            </a:fld>
            <a:endParaRPr lang="en-US"/>
          </a:p>
        </p:txBody>
      </p:sp>
    </p:spTree>
    <p:extLst>
      <p:ext uri="{BB962C8B-B14F-4D97-AF65-F5344CB8AC3E}">
        <p14:creationId xmlns:p14="http://schemas.microsoft.com/office/powerpoint/2010/main" val="12205925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00414939"/>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274</a:t>
            </a:fld>
            <a:endParaRPr lang="en-US"/>
          </a:p>
        </p:txBody>
      </p:sp>
    </p:spTree>
    <p:extLst>
      <p:ext uri="{BB962C8B-B14F-4D97-AF65-F5344CB8AC3E}">
        <p14:creationId xmlns:p14="http://schemas.microsoft.com/office/powerpoint/2010/main" val="2606622030"/>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275</a:t>
            </a:fld>
            <a:endParaRPr lang="en-US"/>
          </a:p>
        </p:txBody>
      </p:sp>
    </p:spTree>
    <p:extLst>
      <p:ext uri="{BB962C8B-B14F-4D97-AF65-F5344CB8AC3E}">
        <p14:creationId xmlns:p14="http://schemas.microsoft.com/office/powerpoint/2010/main" val="2343532327"/>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276</a:t>
            </a:fld>
            <a:endParaRPr lang="en-US"/>
          </a:p>
        </p:txBody>
      </p:sp>
    </p:spTree>
    <p:extLst>
      <p:ext uri="{BB962C8B-B14F-4D97-AF65-F5344CB8AC3E}">
        <p14:creationId xmlns:p14="http://schemas.microsoft.com/office/powerpoint/2010/main" val="221188533"/>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277</a:t>
            </a:fld>
            <a:endParaRPr lang="en-US"/>
          </a:p>
        </p:txBody>
      </p:sp>
    </p:spTree>
    <p:extLst>
      <p:ext uri="{BB962C8B-B14F-4D97-AF65-F5344CB8AC3E}">
        <p14:creationId xmlns:p14="http://schemas.microsoft.com/office/powerpoint/2010/main" val="988971749"/>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278</a:t>
            </a:fld>
            <a:endParaRPr lang="en-US"/>
          </a:p>
        </p:txBody>
      </p:sp>
    </p:spTree>
    <p:extLst>
      <p:ext uri="{BB962C8B-B14F-4D97-AF65-F5344CB8AC3E}">
        <p14:creationId xmlns:p14="http://schemas.microsoft.com/office/powerpoint/2010/main" val="4187306031"/>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279</a:t>
            </a:fld>
            <a:endParaRPr lang="en-US"/>
          </a:p>
        </p:txBody>
      </p:sp>
    </p:spTree>
    <p:extLst>
      <p:ext uri="{BB962C8B-B14F-4D97-AF65-F5344CB8AC3E}">
        <p14:creationId xmlns:p14="http://schemas.microsoft.com/office/powerpoint/2010/main" val="3865785616"/>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280</a:t>
            </a:fld>
            <a:endParaRPr lang="en-US"/>
          </a:p>
        </p:txBody>
      </p:sp>
    </p:spTree>
    <p:extLst>
      <p:ext uri="{BB962C8B-B14F-4D97-AF65-F5344CB8AC3E}">
        <p14:creationId xmlns:p14="http://schemas.microsoft.com/office/powerpoint/2010/main" val="3580781650"/>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C302EDC-8389-49F3-A55D-B640B9E539B5}" type="slidenum">
              <a:rPr lang="en-US" smtClean="0"/>
              <a:pPr>
                <a:defRPr/>
              </a:pPr>
              <a:t>281</a:t>
            </a:fld>
            <a:endParaRPr lang="en-US"/>
          </a:p>
        </p:txBody>
      </p:sp>
    </p:spTree>
    <p:extLst>
      <p:ext uri="{BB962C8B-B14F-4D97-AF65-F5344CB8AC3E}">
        <p14:creationId xmlns:p14="http://schemas.microsoft.com/office/powerpoint/2010/main" val="342901540"/>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C302EDC-8389-49F3-A55D-B640B9E539B5}" type="slidenum">
              <a:rPr lang="en-US" smtClean="0"/>
              <a:pPr>
                <a:defRPr/>
              </a:pPr>
              <a:t>282</a:t>
            </a:fld>
            <a:endParaRPr lang="en-US"/>
          </a:p>
        </p:txBody>
      </p:sp>
    </p:spTree>
    <p:extLst>
      <p:ext uri="{BB962C8B-B14F-4D97-AF65-F5344CB8AC3E}">
        <p14:creationId xmlns:p14="http://schemas.microsoft.com/office/powerpoint/2010/main" val="1442974144"/>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C302EDC-8389-49F3-A55D-B640B9E539B5}" type="slidenum">
              <a:rPr lang="en-US" smtClean="0"/>
              <a:pPr>
                <a:defRPr/>
              </a:pPr>
              <a:t>283</a:t>
            </a:fld>
            <a:endParaRPr lang="en-US"/>
          </a:p>
        </p:txBody>
      </p:sp>
    </p:spTree>
    <p:extLst>
      <p:ext uri="{BB962C8B-B14F-4D97-AF65-F5344CB8AC3E}">
        <p14:creationId xmlns:p14="http://schemas.microsoft.com/office/powerpoint/2010/main" val="17952010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71358700"/>
      </p:ext>
    </p:extLst>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C302EDC-8389-49F3-A55D-B640B9E539B5}" type="slidenum">
              <a:rPr lang="en-US" smtClean="0"/>
              <a:pPr>
                <a:defRPr/>
              </a:pPr>
              <a:t>284</a:t>
            </a:fld>
            <a:endParaRPr lang="en-US"/>
          </a:p>
        </p:txBody>
      </p:sp>
    </p:spTree>
    <p:extLst>
      <p:ext uri="{BB962C8B-B14F-4D97-AF65-F5344CB8AC3E}">
        <p14:creationId xmlns:p14="http://schemas.microsoft.com/office/powerpoint/2010/main" val="2121389728"/>
      </p:ext>
    </p:extLst>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285</a:t>
            </a:fld>
            <a:endParaRPr lang="en-US"/>
          </a:p>
        </p:txBody>
      </p:sp>
    </p:spTree>
    <p:extLst>
      <p:ext uri="{BB962C8B-B14F-4D97-AF65-F5344CB8AC3E}">
        <p14:creationId xmlns:p14="http://schemas.microsoft.com/office/powerpoint/2010/main" val="1899290431"/>
      </p:ext>
    </p:extLst>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286</a:t>
            </a:fld>
            <a:endParaRPr lang="en-US"/>
          </a:p>
        </p:txBody>
      </p:sp>
    </p:spTree>
    <p:extLst>
      <p:ext uri="{BB962C8B-B14F-4D97-AF65-F5344CB8AC3E}">
        <p14:creationId xmlns:p14="http://schemas.microsoft.com/office/powerpoint/2010/main" val="1577691754"/>
      </p:ext>
    </p:extLst>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287</a:t>
            </a:fld>
            <a:endParaRPr lang="en-US"/>
          </a:p>
        </p:txBody>
      </p:sp>
    </p:spTree>
    <p:extLst>
      <p:ext uri="{BB962C8B-B14F-4D97-AF65-F5344CB8AC3E}">
        <p14:creationId xmlns:p14="http://schemas.microsoft.com/office/powerpoint/2010/main" val="1296235947"/>
      </p:ext>
    </p:extLst>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288</a:t>
            </a:fld>
            <a:endParaRPr lang="en-US"/>
          </a:p>
        </p:txBody>
      </p:sp>
    </p:spTree>
    <p:extLst>
      <p:ext uri="{BB962C8B-B14F-4D97-AF65-F5344CB8AC3E}">
        <p14:creationId xmlns:p14="http://schemas.microsoft.com/office/powerpoint/2010/main" val="2765712672"/>
      </p:ext>
    </p:extLst>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289</a:t>
            </a:fld>
            <a:endParaRPr lang="en-US"/>
          </a:p>
        </p:txBody>
      </p:sp>
    </p:spTree>
    <p:extLst>
      <p:ext uri="{BB962C8B-B14F-4D97-AF65-F5344CB8AC3E}">
        <p14:creationId xmlns:p14="http://schemas.microsoft.com/office/powerpoint/2010/main" val="1330916051"/>
      </p:ext>
    </p:extLst>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290</a:t>
            </a:fld>
            <a:endParaRPr lang="en-US"/>
          </a:p>
        </p:txBody>
      </p:sp>
    </p:spTree>
    <p:extLst>
      <p:ext uri="{BB962C8B-B14F-4D97-AF65-F5344CB8AC3E}">
        <p14:creationId xmlns:p14="http://schemas.microsoft.com/office/powerpoint/2010/main" val="170234789"/>
      </p:ext>
    </p:extLst>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C302EDC-8389-49F3-A55D-B640B9E539B5}" type="slidenum">
              <a:rPr lang="en-US" smtClean="0"/>
              <a:pPr>
                <a:defRPr/>
              </a:pPr>
              <a:t>291</a:t>
            </a:fld>
            <a:endParaRPr lang="en-US"/>
          </a:p>
        </p:txBody>
      </p:sp>
    </p:spTree>
    <p:extLst>
      <p:ext uri="{BB962C8B-B14F-4D97-AF65-F5344CB8AC3E}">
        <p14:creationId xmlns:p14="http://schemas.microsoft.com/office/powerpoint/2010/main" val="1803761404"/>
      </p:ext>
    </p:extLst>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292</a:t>
            </a:fld>
            <a:endParaRPr lang="en-US"/>
          </a:p>
        </p:txBody>
      </p:sp>
    </p:spTree>
    <p:extLst>
      <p:ext uri="{BB962C8B-B14F-4D97-AF65-F5344CB8AC3E}">
        <p14:creationId xmlns:p14="http://schemas.microsoft.com/office/powerpoint/2010/main" val="4133203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6361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60435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007964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766493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9237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Let’s start out with the currently supported O/</a:t>
            </a:r>
            <a:r>
              <a:rPr lang="en-US" dirty="0" err="1"/>
              <a:t>Ss</a:t>
            </a:r>
            <a:r>
              <a:rPr lang="en-US" baseline="0" dirty="0"/>
              <a:t> and tablet support.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9.10 provided Windows 10 and 9.40 will provide Microsoft Windows tablet support to Pro 4.</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Customer seem to define the value of tablet support in the ease of equipment and not a particular tablet operating system.</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163807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58824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986862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60435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48830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821378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22806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48830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73768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004149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784181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Let’s start out with the currently supported O/</a:t>
            </a:r>
            <a:r>
              <a:rPr lang="en-US" dirty="0" err="1"/>
              <a:t>Ss</a:t>
            </a:r>
            <a:r>
              <a:rPr lang="en-US" baseline="0" dirty="0"/>
              <a:t> and tablet support.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9.10 provided Windows 10 and 9.40 will provide Microsoft Windows tablet support to Pro 4.</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Customer seem to define the value of tablet support in the ease of equipment and not a particular tablet operating system.</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163807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58824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986862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60435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48830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821378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22806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186439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73768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004149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784181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017007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Let’s start out with the currently supported O/</a:t>
            </a:r>
            <a:r>
              <a:rPr lang="en-US" dirty="0" err="1"/>
              <a:t>Ss</a:t>
            </a:r>
            <a:r>
              <a:rPr lang="en-US" baseline="0" dirty="0"/>
              <a:t> and tablet support.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9.10 provided Windows 10 and 9.40 will provide Microsoft Windows tablet support to Pro 4.</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Customer seem to define the value of tablet support in the ease of equipment and not a particular tablet operating system.</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163807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95596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217422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61</a:t>
            </a:fld>
            <a:endParaRPr lang="en-US"/>
          </a:p>
        </p:txBody>
      </p:sp>
    </p:spTree>
    <p:extLst>
      <p:ext uri="{BB962C8B-B14F-4D97-AF65-F5344CB8AC3E}">
        <p14:creationId xmlns:p14="http://schemas.microsoft.com/office/powerpoint/2010/main" val="35509137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62</a:t>
            </a:fld>
            <a:endParaRPr lang="en-US"/>
          </a:p>
        </p:txBody>
      </p:sp>
    </p:spTree>
    <p:extLst>
      <p:ext uri="{BB962C8B-B14F-4D97-AF65-F5344CB8AC3E}">
        <p14:creationId xmlns:p14="http://schemas.microsoft.com/office/powerpoint/2010/main" val="239627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60320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8213788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4672285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145740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1033207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6813474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653055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878994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2942513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727859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6038190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Let’s start out with the currently supported O/</a:t>
            </a:r>
            <a:r>
              <a:rPr lang="en-US" dirty="0" err="1"/>
              <a:t>Ss</a:t>
            </a:r>
            <a:r>
              <a:rPr lang="en-US" baseline="0" dirty="0"/>
              <a:t> and tablet support.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9.10 provided Windows 10 and 9.40 will provide Microsoft Windows tablet support to Pro 4.</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Customer seem to define the value of tablet support in the ease of equipment and not a particular tablet operating system.</a:t>
            </a:r>
            <a:endParaRPr lang="en-US" dirty="0"/>
          </a:p>
        </p:txBody>
      </p:sp>
      <p:sp>
        <p:nvSpPr>
          <p:cNvPr id="4" name="Slide Number Placeholder 3"/>
          <p:cNvSpPr>
            <a:spLocks noGrp="1"/>
          </p:cNvSpPr>
          <p:nvPr>
            <p:ph type="sldNum" sz="quarter" idx="10"/>
          </p:nvPr>
        </p:nvSpPr>
        <p:spPr/>
        <p:txBody>
          <a:bodyPr/>
          <a:lstStyle/>
          <a:p>
            <a:pPr>
              <a:defRPr/>
            </a:pPr>
            <a:fld id="{455797C1-0300-4E09-9D34-E61669D258A6}" type="slidenum">
              <a:rPr lang="en-US" smtClean="0"/>
              <a:pPr>
                <a:defRPr/>
              </a:pPr>
              <a:t>73</a:t>
            </a:fld>
            <a:endParaRPr lang="en-US"/>
          </a:p>
        </p:txBody>
      </p:sp>
    </p:spTree>
    <p:extLst>
      <p:ext uri="{BB962C8B-B14F-4D97-AF65-F5344CB8AC3E}">
        <p14:creationId xmlns:p14="http://schemas.microsoft.com/office/powerpoint/2010/main" val="20167512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2280696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74</a:t>
            </a:fld>
            <a:endParaRPr lang="en-US"/>
          </a:p>
        </p:txBody>
      </p:sp>
    </p:spTree>
    <p:extLst>
      <p:ext uri="{BB962C8B-B14F-4D97-AF65-F5344CB8AC3E}">
        <p14:creationId xmlns:p14="http://schemas.microsoft.com/office/powerpoint/2010/main" val="73955969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068970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2378128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5730239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001934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2324003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2272861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378947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7880769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45308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737687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213204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301775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4916147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hidden="1"/>
          <p:cNvSpPr>
            <a:spLocks noGrp="1"/>
          </p:cNvSpPr>
          <p:nvPr>
            <p:ph type="ftr" sz="quarter" idx="11"/>
          </p:nvPr>
        </p:nvSpPr>
        <p:spPr>
          <a:xfrm>
            <a:off x="0" y="8842375"/>
            <a:ext cx="7023100" cy="46513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546354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420752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801718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0793884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2966426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6537443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52394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0041493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646440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378947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415493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509808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1631839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2566657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6950455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p>
        </p:txBody>
      </p:sp>
      <p:sp>
        <p:nvSpPr>
          <p:cNvPr id="5" name="Footer Placeholder 4" hidden="1"/>
          <p:cNvSpPr>
            <a:spLocks noGrp="1"/>
          </p:cNvSpPr>
          <p:nvPr>
            <p:ph type="ftr" sz="quarter" idx="11"/>
          </p:nvPr>
        </p:nvSpPr>
        <p:spPr>
          <a:xfrm>
            <a:off x="0" y="8842375"/>
            <a:ext cx="7023100" cy="465138"/>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5797C1-0300-4E09-9D34-E61669D258A6}" type="slidenum">
              <a:rPr lang="en-US" smtClean="0"/>
              <a:pPr>
                <a:defRPr/>
              </a:pPr>
              <a:t>101</a:t>
            </a:fld>
            <a:endParaRPr lang="en-US"/>
          </a:p>
        </p:txBody>
      </p:sp>
    </p:spTree>
    <p:extLst>
      <p:ext uri="{BB962C8B-B14F-4D97-AF65-F5344CB8AC3E}">
        <p14:creationId xmlns:p14="http://schemas.microsoft.com/office/powerpoint/2010/main" val="1023367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7253070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5797C1-0300-4E09-9D34-E61669D258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86771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4.xml"/><Relationship Id="rId4" Type="http://schemas.openxmlformats.org/officeDocument/2006/relationships/image" Target="../media/image16.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4.xml"/><Relationship Id="rId4" Type="http://schemas.openxmlformats.org/officeDocument/2006/relationships/image" Target="../media/image18.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4.xml"/><Relationship Id="rId4" Type="http://schemas.openxmlformats.org/officeDocument/2006/relationships/image" Target="../media/image18.svg"/></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4.xml"/><Relationship Id="rId7" Type="http://schemas.openxmlformats.org/officeDocument/2006/relationships/image" Target="../media/image18.sv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7.png"/><Relationship Id="rId5" Type="http://schemas.openxmlformats.org/officeDocument/2006/relationships/image" Target="../media/image13.emf"/><Relationship Id="rId4" Type="http://schemas.openxmlformats.org/officeDocument/2006/relationships/oleObject" Target="../embeddings/oleObject2.bin"/></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4.xml"/><Relationship Id="rId7" Type="http://schemas.openxmlformats.org/officeDocument/2006/relationships/image" Target="../media/image16.sv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5.png"/><Relationship Id="rId5" Type="http://schemas.openxmlformats.org/officeDocument/2006/relationships/image" Target="../media/image13.emf"/><Relationship Id="rId4" Type="http://schemas.openxmlformats.org/officeDocument/2006/relationships/oleObject" Target="../embeddings/oleObject3.bin"/></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4.xml"/><Relationship Id="rId7" Type="http://schemas.openxmlformats.org/officeDocument/2006/relationships/image" Target="../media/image16.sv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5.png"/><Relationship Id="rId5" Type="http://schemas.openxmlformats.org/officeDocument/2006/relationships/image" Target="../media/image13.emf"/><Relationship Id="rId4" Type="http://schemas.openxmlformats.org/officeDocument/2006/relationships/oleObject" Target="../embeddings/oleObject4.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4.xml"/><Relationship Id="rId7" Type="http://schemas.openxmlformats.org/officeDocument/2006/relationships/image" Target="../media/image16.sv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5.png"/><Relationship Id="rId5" Type="http://schemas.openxmlformats.org/officeDocument/2006/relationships/image" Target="../media/image13.emf"/><Relationship Id="rId4" Type="http://schemas.openxmlformats.org/officeDocument/2006/relationships/oleObject" Target="../embeddings/oleObject5.bin"/></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13.emf"/><Relationship Id="rId4" Type="http://schemas.openxmlformats.org/officeDocument/2006/relationships/oleObject" Target="../embeddings/oleObject6.bin"/></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13.emf"/><Relationship Id="rId4" Type="http://schemas.openxmlformats.org/officeDocument/2006/relationships/oleObject" Target="../embeddings/oleObject7.bin"/></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ulti-Image Cover">
    <p:spTree>
      <p:nvGrpSpPr>
        <p:cNvPr id="1" name=""/>
        <p:cNvGrpSpPr/>
        <p:nvPr/>
      </p:nvGrpSpPr>
      <p:grpSpPr>
        <a:xfrm>
          <a:off x="0" y="0"/>
          <a:ext cx="0" cy="0"/>
          <a:chOff x="0" y="0"/>
          <a:chExt cx="0" cy="0"/>
        </a:xfrm>
      </p:grpSpPr>
      <p:cxnSp>
        <p:nvCxnSpPr>
          <p:cNvPr id="6" name="Straight Connector 5"/>
          <p:cNvCxnSpPr/>
          <p:nvPr userDrawn="1"/>
        </p:nvCxnSpPr>
        <p:spPr>
          <a:xfrm>
            <a:off x="2139950" y="5959475"/>
            <a:ext cx="0" cy="492125"/>
          </a:xfrm>
          <a:prstGeom prst="line">
            <a:avLst/>
          </a:prstGeom>
          <a:ln w="9525" cmpd="sng">
            <a:solidFill>
              <a:srgbClr val="7F7F7F"/>
            </a:solidFill>
          </a:ln>
          <a:effectLst/>
        </p:spPr>
        <p:style>
          <a:lnRef idx="2">
            <a:schemeClr val="accent1"/>
          </a:lnRef>
          <a:fillRef idx="0">
            <a:schemeClr val="accent1"/>
          </a:fillRef>
          <a:effectRef idx="1">
            <a:schemeClr val="accent1"/>
          </a:effectRef>
          <a:fontRef idx="minor">
            <a:schemeClr val="tx1"/>
          </a:fontRef>
        </p:style>
      </p:cxnSp>
      <p:sp>
        <p:nvSpPr>
          <p:cNvPr id="20" name="Text Placeholder 19"/>
          <p:cNvSpPr>
            <a:spLocks noGrp="1"/>
          </p:cNvSpPr>
          <p:nvPr>
            <p:ph type="body" sz="quarter" idx="13"/>
          </p:nvPr>
        </p:nvSpPr>
        <p:spPr>
          <a:xfrm>
            <a:off x="2148586" y="6222292"/>
            <a:ext cx="4963414" cy="254118"/>
          </a:xfrm>
          <a:prstGeom prst="rect">
            <a:avLst/>
          </a:prstGeom>
        </p:spPr>
        <p:txBody>
          <a:bodyPr vert="horz" anchor="ctr"/>
          <a:lstStyle>
            <a:lvl1pPr>
              <a:defRPr sz="1600">
                <a:solidFill>
                  <a:schemeClr val="tx1">
                    <a:lumMod val="50000"/>
                    <a:lumOff val="50000"/>
                  </a:schemeClr>
                </a:solidFill>
                <a:latin typeface="Arial" pitchFamily="34" charset="0"/>
                <a:cs typeface="Arial" pitchFamily="34" charset="0"/>
              </a:defRPr>
            </a:lvl1pPr>
          </a:lstStyle>
          <a:p>
            <a:pPr lvl="0"/>
            <a:r>
              <a:rPr lang="en-US"/>
              <a:t>Click to edit Master text styles</a:t>
            </a:r>
          </a:p>
        </p:txBody>
      </p:sp>
      <p:sp>
        <p:nvSpPr>
          <p:cNvPr id="18" name="Text Placeholder 17"/>
          <p:cNvSpPr>
            <a:spLocks noGrp="1"/>
          </p:cNvSpPr>
          <p:nvPr>
            <p:ph type="body" sz="quarter" idx="12"/>
          </p:nvPr>
        </p:nvSpPr>
        <p:spPr>
          <a:xfrm>
            <a:off x="2148586" y="5960246"/>
            <a:ext cx="4963414" cy="249655"/>
          </a:xfrm>
          <a:prstGeom prst="rect">
            <a:avLst/>
          </a:prstGeom>
        </p:spPr>
        <p:txBody>
          <a:bodyPr vert="horz" anchor="ctr"/>
          <a:lstStyle>
            <a:lvl1pPr>
              <a:defRPr sz="2000" b="1" i="0" cap="all" baseline="0">
                <a:latin typeface="Arial" pitchFamily="34" charset="0"/>
                <a:cs typeface="Arial" pitchFamily="34" charset="0"/>
              </a:defRPr>
            </a:lvl1pPr>
          </a:lstStyle>
          <a:p>
            <a:pPr lvl="0"/>
            <a:r>
              <a:rPr lang="en-US" dirty="0"/>
              <a:t>Click to edit Master text styles</a:t>
            </a:r>
          </a:p>
        </p:txBody>
      </p:sp>
      <p:sp>
        <p:nvSpPr>
          <p:cNvPr id="8" name="Content Placeholder 6"/>
          <p:cNvSpPr>
            <a:spLocks noGrp="1"/>
          </p:cNvSpPr>
          <p:nvPr>
            <p:ph sz="quarter" idx="10"/>
          </p:nvPr>
        </p:nvSpPr>
        <p:spPr>
          <a:xfrm>
            <a:off x="425728" y="5951346"/>
            <a:ext cx="1636752" cy="236792"/>
          </a:xfrm>
          <a:prstGeom prst="rect">
            <a:avLst/>
          </a:prstGeom>
        </p:spPr>
        <p:txBody>
          <a:bodyPr vert="horz" anchor="t"/>
          <a:lstStyle>
            <a:lvl1pPr algn="r">
              <a:defRPr sz="1400">
                <a:solidFill>
                  <a:schemeClr val="tx1">
                    <a:lumMod val="50000"/>
                    <a:lumOff val="50000"/>
                  </a:schemeClr>
                </a:solidFill>
                <a:latin typeface="Arial" pitchFamily="34" charset="0"/>
                <a:cs typeface="Arial" pitchFamily="34" charset="0"/>
              </a:defRPr>
            </a:lvl1pPr>
          </a:lstStyle>
          <a:p>
            <a:pPr lvl="0"/>
            <a:r>
              <a:rPr lang="en-US"/>
              <a:t>Click to edit Master text styles</a:t>
            </a:r>
          </a:p>
        </p:txBody>
      </p:sp>
      <p:sp>
        <p:nvSpPr>
          <p:cNvPr id="10" name="Text Placeholder 8"/>
          <p:cNvSpPr>
            <a:spLocks noGrp="1"/>
          </p:cNvSpPr>
          <p:nvPr>
            <p:ph type="body" sz="quarter" idx="11"/>
          </p:nvPr>
        </p:nvSpPr>
        <p:spPr>
          <a:xfrm>
            <a:off x="425728" y="6227886"/>
            <a:ext cx="1636752" cy="248524"/>
          </a:xfrm>
          <a:prstGeom prst="rect">
            <a:avLst/>
          </a:prstGeom>
        </p:spPr>
        <p:txBody>
          <a:bodyPr vert="horz"/>
          <a:lstStyle>
            <a:lvl1pPr algn="r">
              <a:defRPr sz="1400">
                <a:solidFill>
                  <a:schemeClr val="tx1">
                    <a:lumMod val="50000"/>
                    <a:lumOff val="50000"/>
                  </a:schemeClr>
                </a:solidFill>
                <a:latin typeface="Arial" pitchFamily="34" charset="0"/>
                <a:cs typeface="Arial" pitchFamily="34" charset="0"/>
              </a:defRPr>
            </a:lvl1pPr>
          </a:lstStyle>
          <a:p>
            <a:pPr lvl="0"/>
            <a:r>
              <a:rPr lang="en-US"/>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cSld name="Title Slide">
    <p:bg>
      <p:bgPr>
        <a:gradFill>
          <a:gsLst>
            <a:gs pos="0">
              <a:schemeClr val="bg2">
                <a:tint val="40000"/>
                <a:satMod val="350000"/>
              </a:schemeClr>
            </a:gs>
            <a:gs pos="40000">
              <a:schemeClr val="bg2">
                <a:tint val="45000"/>
                <a:shade val="99000"/>
                <a:satMod val="350000"/>
              </a:schemeClr>
            </a:gs>
            <a:gs pos="100000">
              <a:schemeClr val="bg2">
                <a:shade val="20000"/>
                <a:satMod val="25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a:prstGeom prst="rect">
            <a:avLst/>
          </a:prstGeo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a:t>Click to edit Master subtitle style</a:t>
            </a:r>
          </a:p>
        </p:txBody>
      </p:sp>
      <p:sp>
        <p:nvSpPr>
          <p:cNvPr id="5" name="Footer Placeholder 18"/>
          <p:cNvSpPr>
            <a:spLocks noGrp="1"/>
          </p:cNvSpPr>
          <p:nvPr>
            <p:ph type="ftr" sz="quarter" idx="11"/>
          </p:nvPr>
        </p:nvSpPr>
        <p:spPr>
          <a:xfrm>
            <a:off x="2667000" y="6356350"/>
            <a:ext cx="3352800" cy="365125"/>
          </a:xfrm>
          <a:prstGeom prst="rect">
            <a:avLst/>
          </a:prstGeom>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E0B194D9-6DD2-4F06-929C-EF50F6AE675D}" type="slidenum">
              <a:rPr lang="en-US"/>
              <a:pPr>
                <a:defRPr/>
              </a:pPr>
              <a:t>‹#›</a:t>
            </a:fld>
            <a:endParaRPr lang="en-US"/>
          </a:p>
        </p:txBody>
      </p:sp>
    </p:spTree>
    <p:extLst>
      <p:ext uri="{BB962C8B-B14F-4D97-AF65-F5344CB8AC3E}">
        <p14:creationId xmlns:p14="http://schemas.microsoft.com/office/powerpoint/2010/main" val="518426336"/>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Multi-Image Cover">
    <p:spTree>
      <p:nvGrpSpPr>
        <p:cNvPr id="1" name=""/>
        <p:cNvGrpSpPr/>
        <p:nvPr/>
      </p:nvGrpSpPr>
      <p:grpSpPr>
        <a:xfrm>
          <a:off x="0" y="0"/>
          <a:ext cx="0" cy="0"/>
          <a:chOff x="0" y="0"/>
          <a:chExt cx="0" cy="0"/>
        </a:xfrm>
      </p:grpSpPr>
      <p:cxnSp>
        <p:nvCxnSpPr>
          <p:cNvPr id="6" name="Straight Connector 5"/>
          <p:cNvCxnSpPr/>
          <p:nvPr userDrawn="1"/>
        </p:nvCxnSpPr>
        <p:spPr>
          <a:xfrm>
            <a:off x="2139950" y="5959475"/>
            <a:ext cx="0" cy="492125"/>
          </a:xfrm>
          <a:prstGeom prst="line">
            <a:avLst/>
          </a:prstGeom>
          <a:ln w="9525" cmpd="sng">
            <a:solidFill>
              <a:srgbClr val="7F7F7F"/>
            </a:solidFill>
          </a:ln>
          <a:effectLst/>
        </p:spPr>
        <p:style>
          <a:lnRef idx="2">
            <a:schemeClr val="accent1"/>
          </a:lnRef>
          <a:fillRef idx="0">
            <a:schemeClr val="accent1"/>
          </a:fillRef>
          <a:effectRef idx="1">
            <a:schemeClr val="accent1"/>
          </a:effectRef>
          <a:fontRef idx="minor">
            <a:schemeClr val="tx1"/>
          </a:fontRef>
        </p:style>
      </p:cxnSp>
      <p:sp>
        <p:nvSpPr>
          <p:cNvPr id="20" name="Text Placeholder 19"/>
          <p:cNvSpPr>
            <a:spLocks noGrp="1"/>
          </p:cNvSpPr>
          <p:nvPr>
            <p:ph type="body" sz="quarter" idx="13"/>
          </p:nvPr>
        </p:nvSpPr>
        <p:spPr>
          <a:xfrm>
            <a:off x="2148586" y="6222292"/>
            <a:ext cx="4963414" cy="254118"/>
          </a:xfrm>
          <a:prstGeom prst="rect">
            <a:avLst/>
          </a:prstGeom>
        </p:spPr>
        <p:txBody>
          <a:bodyPr vert="horz" anchor="ctr"/>
          <a:lstStyle>
            <a:lvl1pPr>
              <a:defRPr sz="1600">
                <a:solidFill>
                  <a:schemeClr val="tx1">
                    <a:lumMod val="50000"/>
                    <a:lumOff val="50000"/>
                  </a:schemeClr>
                </a:solidFill>
                <a:latin typeface="Arial" pitchFamily="34" charset="0"/>
                <a:cs typeface="Arial" pitchFamily="34" charset="0"/>
              </a:defRPr>
            </a:lvl1pPr>
          </a:lstStyle>
          <a:p>
            <a:pPr lvl="0"/>
            <a:r>
              <a:rPr lang="en-US"/>
              <a:t>Click to edit Master text styles</a:t>
            </a:r>
          </a:p>
        </p:txBody>
      </p:sp>
      <p:sp>
        <p:nvSpPr>
          <p:cNvPr id="18" name="Text Placeholder 17"/>
          <p:cNvSpPr>
            <a:spLocks noGrp="1"/>
          </p:cNvSpPr>
          <p:nvPr>
            <p:ph type="body" sz="quarter" idx="12"/>
          </p:nvPr>
        </p:nvSpPr>
        <p:spPr>
          <a:xfrm>
            <a:off x="2148586" y="5960246"/>
            <a:ext cx="4963414" cy="249655"/>
          </a:xfrm>
          <a:prstGeom prst="rect">
            <a:avLst/>
          </a:prstGeom>
        </p:spPr>
        <p:txBody>
          <a:bodyPr vert="horz" anchor="ctr"/>
          <a:lstStyle>
            <a:lvl1pPr>
              <a:defRPr sz="2000" b="1" i="0" cap="all" baseline="0">
                <a:latin typeface="Arial" pitchFamily="34" charset="0"/>
                <a:cs typeface="Arial" pitchFamily="34" charset="0"/>
              </a:defRPr>
            </a:lvl1pPr>
          </a:lstStyle>
          <a:p>
            <a:pPr lvl="0"/>
            <a:r>
              <a:rPr lang="en-US" dirty="0"/>
              <a:t>Click to edit Master text styles</a:t>
            </a:r>
          </a:p>
        </p:txBody>
      </p:sp>
      <p:sp>
        <p:nvSpPr>
          <p:cNvPr id="8" name="Content Placeholder 6"/>
          <p:cNvSpPr>
            <a:spLocks noGrp="1"/>
          </p:cNvSpPr>
          <p:nvPr>
            <p:ph sz="quarter" idx="10"/>
          </p:nvPr>
        </p:nvSpPr>
        <p:spPr>
          <a:xfrm>
            <a:off x="425728" y="5951346"/>
            <a:ext cx="1636752" cy="236792"/>
          </a:xfrm>
          <a:prstGeom prst="rect">
            <a:avLst/>
          </a:prstGeom>
        </p:spPr>
        <p:txBody>
          <a:bodyPr vert="horz" anchor="t"/>
          <a:lstStyle>
            <a:lvl1pPr algn="r">
              <a:defRPr sz="1400">
                <a:solidFill>
                  <a:schemeClr val="tx1">
                    <a:lumMod val="50000"/>
                    <a:lumOff val="50000"/>
                  </a:schemeClr>
                </a:solidFill>
                <a:latin typeface="Arial" pitchFamily="34" charset="0"/>
                <a:cs typeface="Arial" pitchFamily="34" charset="0"/>
              </a:defRPr>
            </a:lvl1pPr>
          </a:lstStyle>
          <a:p>
            <a:pPr lvl="0"/>
            <a:r>
              <a:rPr lang="en-US"/>
              <a:t>Click to edit Master text styles</a:t>
            </a:r>
          </a:p>
        </p:txBody>
      </p:sp>
      <p:sp>
        <p:nvSpPr>
          <p:cNvPr id="10" name="Text Placeholder 8"/>
          <p:cNvSpPr>
            <a:spLocks noGrp="1"/>
          </p:cNvSpPr>
          <p:nvPr>
            <p:ph type="body" sz="quarter" idx="11"/>
          </p:nvPr>
        </p:nvSpPr>
        <p:spPr>
          <a:xfrm>
            <a:off x="425728" y="6227886"/>
            <a:ext cx="1636752" cy="248524"/>
          </a:xfrm>
          <a:prstGeom prst="rect">
            <a:avLst/>
          </a:prstGeom>
        </p:spPr>
        <p:txBody>
          <a:bodyPr vert="horz"/>
          <a:lstStyle>
            <a:lvl1pPr algn="r">
              <a:defRPr sz="1400">
                <a:solidFill>
                  <a:schemeClr val="tx1">
                    <a:lumMod val="50000"/>
                    <a:lumOff val="50000"/>
                  </a:schemeClr>
                </a:solidFill>
                <a:latin typeface="Arial" pitchFamily="34" charset="0"/>
                <a:cs typeface="Arial" pitchFamily="34" charset="0"/>
              </a:defRPr>
            </a:lvl1pPr>
          </a:lstStyle>
          <a:p>
            <a:pPr lvl="0"/>
            <a:r>
              <a:rPr lang="en-US"/>
              <a:t>Click to edit Master text styles</a:t>
            </a:r>
          </a:p>
        </p:txBody>
      </p:sp>
    </p:spTree>
    <p:extLst>
      <p:ext uri="{BB962C8B-B14F-4D97-AF65-F5344CB8AC3E}">
        <p14:creationId xmlns:p14="http://schemas.microsoft.com/office/powerpoint/2010/main" val="1897164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9DF67-FFBC-4BCD-B20F-FA2A9F7A60CF}"/>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4B966A62-F74B-402F-99AB-CC449EFF8234}"/>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429B50F9-0356-42EA-B831-67884D86EF09}"/>
              </a:ext>
            </a:extLst>
          </p:cNvPr>
          <p:cNvSpPr>
            <a:spLocks noGrp="1"/>
          </p:cNvSpPr>
          <p:nvPr>
            <p:ph type="dt" sz="half" idx="10"/>
          </p:nvPr>
        </p:nvSpPr>
        <p:spPr/>
        <p:txBody>
          <a:bodyPr/>
          <a:lstStyle/>
          <a:p>
            <a:fld id="{AE106715-D624-4DF3-82AB-18B33D89C1F9}" type="datetimeFigureOut">
              <a:rPr lang="en-US" smtClean="0"/>
              <a:t>12/3/2024</a:t>
            </a:fld>
            <a:endParaRPr lang="en-US"/>
          </a:p>
        </p:txBody>
      </p:sp>
      <p:sp>
        <p:nvSpPr>
          <p:cNvPr id="5" name="Footer Placeholder 4">
            <a:extLst>
              <a:ext uri="{FF2B5EF4-FFF2-40B4-BE49-F238E27FC236}">
                <a16:creationId xmlns:a16="http://schemas.microsoft.com/office/drawing/2014/main" id="{E746E98A-D610-4487-9651-A9022F15970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BAC7043-DC71-425B-9297-DF1A3B71AD42}"/>
              </a:ext>
            </a:extLst>
          </p:cNvPr>
          <p:cNvSpPr>
            <a:spLocks noGrp="1"/>
          </p:cNvSpPr>
          <p:nvPr>
            <p:ph type="sldNum" sz="quarter" idx="12"/>
          </p:nvPr>
        </p:nvSpPr>
        <p:spPr/>
        <p:txBody>
          <a:bodyPr/>
          <a:lstStyle/>
          <a:p>
            <a:fld id="{9692C121-BF9F-4036-8228-CF6A4A842826}" type="slidenum">
              <a:rPr lang="en-US" smtClean="0"/>
              <a:t>‹#›</a:t>
            </a:fld>
            <a:endParaRPr lang="en-US"/>
          </a:p>
        </p:txBody>
      </p:sp>
    </p:spTree>
    <p:extLst>
      <p:ext uri="{BB962C8B-B14F-4D97-AF65-F5344CB8AC3E}">
        <p14:creationId xmlns:p14="http://schemas.microsoft.com/office/powerpoint/2010/main" val="2478968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BFBB8-F328-4F93-AE8A-38A873F5D0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2925D4-B5CD-44EC-9491-5BEF4AF0904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92E918-3894-4AB3-A277-7C63AF0D8E33}"/>
              </a:ext>
            </a:extLst>
          </p:cNvPr>
          <p:cNvSpPr>
            <a:spLocks noGrp="1"/>
          </p:cNvSpPr>
          <p:nvPr>
            <p:ph type="dt" sz="half" idx="10"/>
          </p:nvPr>
        </p:nvSpPr>
        <p:spPr/>
        <p:txBody>
          <a:bodyPr/>
          <a:lstStyle/>
          <a:p>
            <a:fld id="{AE106715-D624-4DF3-82AB-18B33D89C1F9}" type="datetimeFigureOut">
              <a:rPr lang="en-US" smtClean="0"/>
              <a:t>12/3/2024</a:t>
            </a:fld>
            <a:endParaRPr lang="en-US"/>
          </a:p>
        </p:txBody>
      </p:sp>
      <p:sp>
        <p:nvSpPr>
          <p:cNvPr id="5" name="Footer Placeholder 4">
            <a:extLst>
              <a:ext uri="{FF2B5EF4-FFF2-40B4-BE49-F238E27FC236}">
                <a16:creationId xmlns:a16="http://schemas.microsoft.com/office/drawing/2014/main" id="{AB65F200-0F86-4DD7-A15C-64E73E5024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CEFE71-8205-4725-A29E-A3BF4290AEE9}"/>
              </a:ext>
            </a:extLst>
          </p:cNvPr>
          <p:cNvSpPr>
            <a:spLocks noGrp="1"/>
          </p:cNvSpPr>
          <p:nvPr>
            <p:ph type="sldNum" sz="quarter" idx="12"/>
          </p:nvPr>
        </p:nvSpPr>
        <p:spPr/>
        <p:txBody>
          <a:bodyPr/>
          <a:lstStyle/>
          <a:p>
            <a:fld id="{9692C121-BF9F-4036-8228-CF6A4A842826}" type="slidenum">
              <a:rPr lang="en-US" smtClean="0"/>
              <a:t>‹#›</a:t>
            </a:fld>
            <a:endParaRPr lang="en-US"/>
          </a:p>
        </p:txBody>
      </p:sp>
    </p:spTree>
    <p:extLst>
      <p:ext uri="{BB962C8B-B14F-4D97-AF65-F5344CB8AC3E}">
        <p14:creationId xmlns:p14="http://schemas.microsoft.com/office/powerpoint/2010/main" val="3656337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CF7AC-46C0-4249-A7E7-4139195C6CA3}"/>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CEF57BE2-5261-48BC-9F0E-3C6A03078166}"/>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C57078-D606-450C-8706-DB4BB02913D4}"/>
              </a:ext>
            </a:extLst>
          </p:cNvPr>
          <p:cNvSpPr>
            <a:spLocks noGrp="1"/>
          </p:cNvSpPr>
          <p:nvPr>
            <p:ph type="dt" sz="half" idx="10"/>
          </p:nvPr>
        </p:nvSpPr>
        <p:spPr/>
        <p:txBody>
          <a:bodyPr/>
          <a:lstStyle/>
          <a:p>
            <a:fld id="{AE106715-D624-4DF3-82AB-18B33D89C1F9}" type="datetimeFigureOut">
              <a:rPr lang="en-US" smtClean="0"/>
              <a:t>12/3/2024</a:t>
            </a:fld>
            <a:endParaRPr lang="en-US"/>
          </a:p>
        </p:txBody>
      </p:sp>
      <p:sp>
        <p:nvSpPr>
          <p:cNvPr id="5" name="Footer Placeholder 4">
            <a:extLst>
              <a:ext uri="{FF2B5EF4-FFF2-40B4-BE49-F238E27FC236}">
                <a16:creationId xmlns:a16="http://schemas.microsoft.com/office/drawing/2014/main" id="{7C58B03C-27AE-4B8E-9BB4-4AC171DDC4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20CBD7-3062-4904-BFCD-4495EEC70721}"/>
              </a:ext>
            </a:extLst>
          </p:cNvPr>
          <p:cNvSpPr>
            <a:spLocks noGrp="1"/>
          </p:cNvSpPr>
          <p:nvPr>
            <p:ph type="sldNum" sz="quarter" idx="12"/>
          </p:nvPr>
        </p:nvSpPr>
        <p:spPr/>
        <p:txBody>
          <a:bodyPr/>
          <a:lstStyle/>
          <a:p>
            <a:fld id="{9692C121-BF9F-4036-8228-CF6A4A842826}" type="slidenum">
              <a:rPr lang="en-US" smtClean="0"/>
              <a:t>‹#›</a:t>
            </a:fld>
            <a:endParaRPr lang="en-US"/>
          </a:p>
        </p:txBody>
      </p:sp>
    </p:spTree>
    <p:extLst>
      <p:ext uri="{BB962C8B-B14F-4D97-AF65-F5344CB8AC3E}">
        <p14:creationId xmlns:p14="http://schemas.microsoft.com/office/powerpoint/2010/main" val="39068919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DC315-CF51-402F-A79D-1EEB7962A8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3F3A1E-2A71-4245-8628-68903B2ECDF0}"/>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FA220BF-3A93-44C7-A678-3C18B360016B}"/>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BF5478-0311-42F9-A951-74C010C763E4}"/>
              </a:ext>
            </a:extLst>
          </p:cNvPr>
          <p:cNvSpPr>
            <a:spLocks noGrp="1"/>
          </p:cNvSpPr>
          <p:nvPr>
            <p:ph type="dt" sz="half" idx="10"/>
          </p:nvPr>
        </p:nvSpPr>
        <p:spPr/>
        <p:txBody>
          <a:bodyPr/>
          <a:lstStyle/>
          <a:p>
            <a:fld id="{AE106715-D624-4DF3-82AB-18B33D89C1F9}" type="datetimeFigureOut">
              <a:rPr lang="en-US" smtClean="0"/>
              <a:t>12/3/2024</a:t>
            </a:fld>
            <a:endParaRPr lang="en-US"/>
          </a:p>
        </p:txBody>
      </p:sp>
      <p:sp>
        <p:nvSpPr>
          <p:cNvPr id="6" name="Footer Placeholder 5">
            <a:extLst>
              <a:ext uri="{FF2B5EF4-FFF2-40B4-BE49-F238E27FC236}">
                <a16:creationId xmlns:a16="http://schemas.microsoft.com/office/drawing/2014/main" id="{CCD65771-59BD-4CEC-A872-0C3B9374EB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4E396D-AD2D-4C60-943E-450223CBD318}"/>
              </a:ext>
            </a:extLst>
          </p:cNvPr>
          <p:cNvSpPr>
            <a:spLocks noGrp="1"/>
          </p:cNvSpPr>
          <p:nvPr>
            <p:ph type="sldNum" sz="quarter" idx="12"/>
          </p:nvPr>
        </p:nvSpPr>
        <p:spPr/>
        <p:txBody>
          <a:bodyPr/>
          <a:lstStyle/>
          <a:p>
            <a:fld id="{9692C121-BF9F-4036-8228-CF6A4A842826}" type="slidenum">
              <a:rPr lang="en-US" smtClean="0"/>
              <a:t>‹#›</a:t>
            </a:fld>
            <a:endParaRPr lang="en-US"/>
          </a:p>
        </p:txBody>
      </p:sp>
    </p:spTree>
    <p:extLst>
      <p:ext uri="{BB962C8B-B14F-4D97-AF65-F5344CB8AC3E}">
        <p14:creationId xmlns:p14="http://schemas.microsoft.com/office/powerpoint/2010/main" val="33156375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84651-D64F-4E09-A43C-6B673AD85265}"/>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1B17FE-69FA-4F22-B690-BDB6039A2600}"/>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7C7EF46C-2C62-4D62-B049-01121C3C21DC}"/>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D412298-AEE2-43DD-9858-B68C6D979FD8}"/>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F44B6DF2-3661-45E7-99BF-37D97CCAF3FC}"/>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4E63B12-5B02-4284-AEA3-A3D3D3DB9747}"/>
              </a:ext>
            </a:extLst>
          </p:cNvPr>
          <p:cNvSpPr>
            <a:spLocks noGrp="1"/>
          </p:cNvSpPr>
          <p:nvPr>
            <p:ph type="dt" sz="half" idx="10"/>
          </p:nvPr>
        </p:nvSpPr>
        <p:spPr/>
        <p:txBody>
          <a:bodyPr/>
          <a:lstStyle/>
          <a:p>
            <a:fld id="{AE106715-D624-4DF3-82AB-18B33D89C1F9}" type="datetimeFigureOut">
              <a:rPr lang="en-US" smtClean="0"/>
              <a:t>12/3/2024</a:t>
            </a:fld>
            <a:endParaRPr lang="en-US"/>
          </a:p>
        </p:txBody>
      </p:sp>
      <p:sp>
        <p:nvSpPr>
          <p:cNvPr id="8" name="Footer Placeholder 7">
            <a:extLst>
              <a:ext uri="{FF2B5EF4-FFF2-40B4-BE49-F238E27FC236}">
                <a16:creationId xmlns:a16="http://schemas.microsoft.com/office/drawing/2014/main" id="{9EB60C7F-8C46-4A43-A931-0CB8A50B4F0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3A4693-D0FE-4AEE-BDB0-3AE4BA2CCBFE}"/>
              </a:ext>
            </a:extLst>
          </p:cNvPr>
          <p:cNvSpPr>
            <a:spLocks noGrp="1"/>
          </p:cNvSpPr>
          <p:nvPr>
            <p:ph type="sldNum" sz="quarter" idx="12"/>
          </p:nvPr>
        </p:nvSpPr>
        <p:spPr/>
        <p:txBody>
          <a:bodyPr/>
          <a:lstStyle/>
          <a:p>
            <a:fld id="{9692C121-BF9F-4036-8228-CF6A4A842826}" type="slidenum">
              <a:rPr lang="en-US" smtClean="0"/>
              <a:t>‹#›</a:t>
            </a:fld>
            <a:endParaRPr lang="en-US"/>
          </a:p>
        </p:txBody>
      </p:sp>
    </p:spTree>
    <p:extLst>
      <p:ext uri="{BB962C8B-B14F-4D97-AF65-F5344CB8AC3E}">
        <p14:creationId xmlns:p14="http://schemas.microsoft.com/office/powerpoint/2010/main" val="42746305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501E4-F7A0-4133-AA65-0E3D456AB7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A46FB7-DB2F-4D91-ACA1-88C980513235}"/>
              </a:ext>
            </a:extLst>
          </p:cNvPr>
          <p:cNvSpPr>
            <a:spLocks noGrp="1"/>
          </p:cNvSpPr>
          <p:nvPr>
            <p:ph type="dt" sz="half" idx="10"/>
          </p:nvPr>
        </p:nvSpPr>
        <p:spPr/>
        <p:txBody>
          <a:bodyPr/>
          <a:lstStyle/>
          <a:p>
            <a:fld id="{AE106715-D624-4DF3-82AB-18B33D89C1F9}" type="datetimeFigureOut">
              <a:rPr lang="en-US" smtClean="0"/>
              <a:t>12/3/2024</a:t>
            </a:fld>
            <a:endParaRPr lang="en-US"/>
          </a:p>
        </p:txBody>
      </p:sp>
      <p:sp>
        <p:nvSpPr>
          <p:cNvPr id="4" name="Footer Placeholder 3">
            <a:extLst>
              <a:ext uri="{FF2B5EF4-FFF2-40B4-BE49-F238E27FC236}">
                <a16:creationId xmlns:a16="http://schemas.microsoft.com/office/drawing/2014/main" id="{243C1A96-B933-494D-974A-A6915670D7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5A471AE-85EB-40ED-A962-951E4A3F024B}"/>
              </a:ext>
            </a:extLst>
          </p:cNvPr>
          <p:cNvSpPr>
            <a:spLocks noGrp="1"/>
          </p:cNvSpPr>
          <p:nvPr>
            <p:ph type="sldNum" sz="quarter" idx="12"/>
          </p:nvPr>
        </p:nvSpPr>
        <p:spPr/>
        <p:txBody>
          <a:bodyPr/>
          <a:lstStyle/>
          <a:p>
            <a:fld id="{9692C121-BF9F-4036-8228-CF6A4A842826}" type="slidenum">
              <a:rPr lang="en-US" smtClean="0"/>
              <a:t>‹#›</a:t>
            </a:fld>
            <a:endParaRPr lang="en-US"/>
          </a:p>
        </p:txBody>
      </p:sp>
    </p:spTree>
    <p:extLst>
      <p:ext uri="{BB962C8B-B14F-4D97-AF65-F5344CB8AC3E}">
        <p14:creationId xmlns:p14="http://schemas.microsoft.com/office/powerpoint/2010/main" val="34620454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CAE535-4297-4A2D-AF7B-B84A0C8A3837}"/>
              </a:ext>
            </a:extLst>
          </p:cNvPr>
          <p:cNvSpPr>
            <a:spLocks noGrp="1"/>
          </p:cNvSpPr>
          <p:nvPr>
            <p:ph type="dt" sz="half" idx="10"/>
          </p:nvPr>
        </p:nvSpPr>
        <p:spPr/>
        <p:txBody>
          <a:bodyPr/>
          <a:lstStyle/>
          <a:p>
            <a:fld id="{AE106715-D624-4DF3-82AB-18B33D89C1F9}" type="datetimeFigureOut">
              <a:rPr lang="en-US" smtClean="0"/>
              <a:t>12/3/2024</a:t>
            </a:fld>
            <a:endParaRPr lang="en-US"/>
          </a:p>
        </p:txBody>
      </p:sp>
      <p:sp>
        <p:nvSpPr>
          <p:cNvPr id="3" name="Footer Placeholder 2">
            <a:extLst>
              <a:ext uri="{FF2B5EF4-FFF2-40B4-BE49-F238E27FC236}">
                <a16:creationId xmlns:a16="http://schemas.microsoft.com/office/drawing/2014/main" id="{70F93D59-F412-44DC-86F7-1B33E422B3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746A332-DF98-44CB-ACB8-59A9EBA43B45}"/>
              </a:ext>
            </a:extLst>
          </p:cNvPr>
          <p:cNvSpPr>
            <a:spLocks noGrp="1"/>
          </p:cNvSpPr>
          <p:nvPr>
            <p:ph type="sldNum" sz="quarter" idx="12"/>
          </p:nvPr>
        </p:nvSpPr>
        <p:spPr/>
        <p:txBody>
          <a:bodyPr/>
          <a:lstStyle/>
          <a:p>
            <a:fld id="{9692C121-BF9F-4036-8228-CF6A4A842826}" type="slidenum">
              <a:rPr lang="en-US" smtClean="0"/>
              <a:t>‹#›</a:t>
            </a:fld>
            <a:endParaRPr lang="en-US"/>
          </a:p>
        </p:txBody>
      </p:sp>
    </p:spTree>
    <p:extLst>
      <p:ext uri="{BB962C8B-B14F-4D97-AF65-F5344CB8AC3E}">
        <p14:creationId xmlns:p14="http://schemas.microsoft.com/office/powerpoint/2010/main" val="265748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BBE45-B689-424F-B873-311F3BBDAB06}"/>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0F544473-2985-41CF-8EA6-1A445C556EB9}"/>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1A607A-8F7E-4563-9D27-4597FBDFE89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061047D-A587-4F69-9822-BC84D68DD053}"/>
              </a:ext>
            </a:extLst>
          </p:cNvPr>
          <p:cNvSpPr>
            <a:spLocks noGrp="1"/>
          </p:cNvSpPr>
          <p:nvPr>
            <p:ph type="dt" sz="half" idx="10"/>
          </p:nvPr>
        </p:nvSpPr>
        <p:spPr/>
        <p:txBody>
          <a:bodyPr/>
          <a:lstStyle/>
          <a:p>
            <a:fld id="{AE106715-D624-4DF3-82AB-18B33D89C1F9}" type="datetimeFigureOut">
              <a:rPr lang="en-US" smtClean="0"/>
              <a:t>12/3/2024</a:t>
            </a:fld>
            <a:endParaRPr lang="en-US"/>
          </a:p>
        </p:txBody>
      </p:sp>
      <p:sp>
        <p:nvSpPr>
          <p:cNvPr id="6" name="Footer Placeholder 5">
            <a:extLst>
              <a:ext uri="{FF2B5EF4-FFF2-40B4-BE49-F238E27FC236}">
                <a16:creationId xmlns:a16="http://schemas.microsoft.com/office/drawing/2014/main" id="{7A0ABF6B-ED37-4A07-AD66-2403D32E40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564AB6-E844-4ED7-84D9-B24CD5D00F9E}"/>
              </a:ext>
            </a:extLst>
          </p:cNvPr>
          <p:cNvSpPr>
            <a:spLocks noGrp="1"/>
          </p:cNvSpPr>
          <p:nvPr>
            <p:ph type="sldNum" sz="quarter" idx="12"/>
          </p:nvPr>
        </p:nvSpPr>
        <p:spPr/>
        <p:txBody>
          <a:bodyPr/>
          <a:lstStyle/>
          <a:p>
            <a:fld id="{9692C121-BF9F-4036-8228-CF6A4A842826}" type="slidenum">
              <a:rPr lang="en-US" smtClean="0"/>
              <a:t>‹#›</a:t>
            </a:fld>
            <a:endParaRPr lang="en-US"/>
          </a:p>
        </p:txBody>
      </p:sp>
    </p:spTree>
    <p:extLst>
      <p:ext uri="{BB962C8B-B14F-4D97-AF65-F5344CB8AC3E}">
        <p14:creationId xmlns:p14="http://schemas.microsoft.com/office/powerpoint/2010/main" val="469237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Content">
    <p:spTree>
      <p:nvGrpSpPr>
        <p:cNvPr id="1" name=""/>
        <p:cNvGrpSpPr/>
        <p:nvPr/>
      </p:nvGrpSpPr>
      <p:grpSpPr>
        <a:xfrm>
          <a:off x="0" y="0"/>
          <a:ext cx="0" cy="0"/>
          <a:chOff x="0" y="0"/>
          <a:chExt cx="0" cy="0"/>
        </a:xfrm>
      </p:grpSpPr>
      <p:sp>
        <p:nvSpPr>
          <p:cNvPr id="6" name="Title 1"/>
          <p:cNvSpPr>
            <a:spLocks noGrp="1"/>
          </p:cNvSpPr>
          <p:nvPr>
            <p:ph type="title"/>
          </p:nvPr>
        </p:nvSpPr>
        <p:spPr>
          <a:xfrm>
            <a:off x="514578" y="482888"/>
            <a:ext cx="8002359" cy="373531"/>
          </a:xfrm>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514350" y="1074738"/>
            <a:ext cx="8002588" cy="5308600"/>
          </a:xfrm>
          <a:prstGeom prst="rect">
            <a:avLst/>
          </a:prstGeom>
        </p:spPr>
        <p:txBody>
          <a:bodyPr>
            <a:normAutofit/>
          </a:bodyPr>
          <a:lstStyle>
            <a:lvl2pPr marL="457200" indent="-169863">
              <a:defRPr/>
            </a:lvl2pPr>
            <a:lvl3pPr marL="804863" indent="-177800">
              <a:defRPr/>
            </a:lvl3pPr>
            <a:lvl4pPr marL="1201738" indent="-168275">
              <a:buClr>
                <a:schemeClr val="tx1">
                  <a:lumMod val="50000"/>
                  <a:lumOff val="50000"/>
                </a:schemeClr>
              </a:buClr>
              <a:buFontTx/>
              <a:buChar char="-"/>
              <a:defRPr sz="1400"/>
            </a:lvl4pPr>
            <a:lvl5pPr marL="1719263" indent="-177800">
              <a:buClr>
                <a:schemeClr val="tx1">
                  <a:lumMod val="50000"/>
                  <a:lumOff val="50000"/>
                </a:schemeClr>
              </a:buCl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1"/>
          </p:nvPr>
        </p:nvSpPr>
        <p:spPr/>
        <p:txBody>
          <a:bodyPr/>
          <a:lstStyle>
            <a:lvl1pPr>
              <a:defRPr/>
            </a:lvl1pPr>
          </a:lstStyle>
          <a:p>
            <a:pPr>
              <a:defRPr/>
            </a:pPr>
            <a:fld id="{A044375A-3DEA-42D7-BFF0-D129CBE703F5}"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B33EE-D45C-4F8B-BF84-993841A693FE}"/>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0181F99D-D80D-4ADC-94CC-30B7F31FFF84}"/>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8865D33A-2DA5-4D12-B219-13B2E51DBA9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A49300EB-C3AF-4859-B88D-44835563BC31}"/>
              </a:ext>
            </a:extLst>
          </p:cNvPr>
          <p:cNvSpPr>
            <a:spLocks noGrp="1"/>
          </p:cNvSpPr>
          <p:nvPr>
            <p:ph type="dt" sz="half" idx="10"/>
          </p:nvPr>
        </p:nvSpPr>
        <p:spPr/>
        <p:txBody>
          <a:bodyPr/>
          <a:lstStyle/>
          <a:p>
            <a:fld id="{AE106715-D624-4DF3-82AB-18B33D89C1F9}" type="datetimeFigureOut">
              <a:rPr lang="en-US" smtClean="0"/>
              <a:t>12/3/2024</a:t>
            </a:fld>
            <a:endParaRPr lang="en-US"/>
          </a:p>
        </p:txBody>
      </p:sp>
      <p:sp>
        <p:nvSpPr>
          <p:cNvPr id="6" name="Footer Placeholder 5">
            <a:extLst>
              <a:ext uri="{FF2B5EF4-FFF2-40B4-BE49-F238E27FC236}">
                <a16:creationId xmlns:a16="http://schemas.microsoft.com/office/drawing/2014/main" id="{1E830660-6F90-4DB1-A833-B3216F2587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25A6B5-78BB-48BE-8E0A-FB23CD123EF3}"/>
              </a:ext>
            </a:extLst>
          </p:cNvPr>
          <p:cNvSpPr>
            <a:spLocks noGrp="1"/>
          </p:cNvSpPr>
          <p:nvPr>
            <p:ph type="sldNum" sz="quarter" idx="12"/>
          </p:nvPr>
        </p:nvSpPr>
        <p:spPr/>
        <p:txBody>
          <a:bodyPr/>
          <a:lstStyle/>
          <a:p>
            <a:fld id="{9692C121-BF9F-4036-8228-CF6A4A842826}" type="slidenum">
              <a:rPr lang="en-US" smtClean="0"/>
              <a:t>‹#›</a:t>
            </a:fld>
            <a:endParaRPr lang="en-US"/>
          </a:p>
        </p:txBody>
      </p:sp>
    </p:spTree>
    <p:extLst>
      <p:ext uri="{BB962C8B-B14F-4D97-AF65-F5344CB8AC3E}">
        <p14:creationId xmlns:p14="http://schemas.microsoft.com/office/powerpoint/2010/main" val="17693198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2E504-68AA-4EB2-996D-54C38E673D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3634247-20F3-411C-B0C2-8C1D9E4B0E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560432-906D-4E5F-8F79-57F7E00902BD}"/>
              </a:ext>
            </a:extLst>
          </p:cNvPr>
          <p:cNvSpPr>
            <a:spLocks noGrp="1"/>
          </p:cNvSpPr>
          <p:nvPr>
            <p:ph type="dt" sz="half" idx="10"/>
          </p:nvPr>
        </p:nvSpPr>
        <p:spPr/>
        <p:txBody>
          <a:bodyPr/>
          <a:lstStyle/>
          <a:p>
            <a:fld id="{AE106715-D624-4DF3-82AB-18B33D89C1F9}" type="datetimeFigureOut">
              <a:rPr lang="en-US" smtClean="0"/>
              <a:t>12/3/2024</a:t>
            </a:fld>
            <a:endParaRPr lang="en-US"/>
          </a:p>
        </p:txBody>
      </p:sp>
      <p:sp>
        <p:nvSpPr>
          <p:cNvPr id="5" name="Footer Placeholder 4">
            <a:extLst>
              <a:ext uri="{FF2B5EF4-FFF2-40B4-BE49-F238E27FC236}">
                <a16:creationId xmlns:a16="http://schemas.microsoft.com/office/drawing/2014/main" id="{8987E5BB-F924-4A14-9F3D-E7E03D19FD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8EBE71-C992-4A15-824E-49C4D52EF317}"/>
              </a:ext>
            </a:extLst>
          </p:cNvPr>
          <p:cNvSpPr>
            <a:spLocks noGrp="1"/>
          </p:cNvSpPr>
          <p:nvPr>
            <p:ph type="sldNum" sz="quarter" idx="12"/>
          </p:nvPr>
        </p:nvSpPr>
        <p:spPr/>
        <p:txBody>
          <a:bodyPr/>
          <a:lstStyle/>
          <a:p>
            <a:fld id="{9692C121-BF9F-4036-8228-CF6A4A842826}" type="slidenum">
              <a:rPr lang="en-US" smtClean="0"/>
              <a:t>‹#›</a:t>
            </a:fld>
            <a:endParaRPr lang="en-US"/>
          </a:p>
        </p:txBody>
      </p:sp>
    </p:spTree>
    <p:extLst>
      <p:ext uri="{BB962C8B-B14F-4D97-AF65-F5344CB8AC3E}">
        <p14:creationId xmlns:p14="http://schemas.microsoft.com/office/powerpoint/2010/main" val="35683717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4F0B80-6890-4481-B413-020860604809}"/>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589AB29-A161-4112-BAB0-92C36598C52B}"/>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ACDA53-73FF-4838-8F6D-CBEDE469C5B0}"/>
              </a:ext>
            </a:extLst>
          </p:cNvPr>
          <p:cNvSpPr>
            <a:spLocks noGrp="1"/>
          </p:cNvSpPr>
          <p:nvPr>
            <p:ph type="dt" sz="half" idx="10"/>
          </p:nvPr>
        </p:nvSpPr>
        <p:spPr/>
        <p:txBody>
          <a:bodyPr/>
          <a:lstStyle/>
          <a:p>
            <a:fld id="{AE106715-D624-4DF3-82AB-18B33D89C1F9}" type="datetimeFigureOut">
              <a:rPr lang="en-US" smtClean="0"/>
              <a:t>12/3/2024</a:t>
            </a:fld>
            <a:endParaRPr lang="en-US"/>
          </a:p>
        </p:txBody>
      </p:sp>
      <p:sp>
        <p:nvSpPr>
          <p:cNvPr id="5" name="Footer Placeholder 4">
            <a:extLst>
              <a:ext uri="{FF2B5EF4-FFF2-40B4-BE49-F238E27FC236}">
                <a16:creationId xmlns:a16="http://schemas.microsoft.com/office/drawing/2014/main" id="{AA50DF62-FB25-4C00-B5A5-3B0710E035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953E94-804D-4759-BC3B-E9EFB60E6F34}"/>
              </a:ext>
            </a:extLst>
          </p:cNvPr>
          <p:cNvSpPr>
            <a:spLocks noGrp="1"/>
          </p:cNvSpPr>
          <p:nvPr>
            <p:ph type="sldNum" sz="quarter" idx="12"/>
          </p:nvPr>
        </p:nvSpPr>
        <p:spPr/>
        <p:txBody>
          <a:bodyPr/>
          <a:lstStyle/>
          <a:p>
            <a:fld id="{9692C121-BF9F-4036-8228-CF6A4A842826}" type="slidenum">
              <a:rPr lang="en-US" smtClean="0"/>
              <a:t>‹#›</a:t>
            </a:fld>
            <a:endParaRPr lang="en-US"/>
          </a:p>
        </p:txBody>
      </p:sp>
    </p:spTree>
    <p:extLst>
      <p:ext uri="{BB962C8B-B14F-4D97-AF65-F5344CB8AC3E}">
        <p14:creationId xmlns:p14="http://schemas.microsoft.com/office/powerpoint/2010/main" val="27331126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1_Title Slide + Pic Light">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D17ADFA0-0F71-4971-A8E4-F5B8AFCEAEF0}"/>
              </a:ext>
            </a:extLst>
          </p:cNvPr>
          <p:cNvSpPr>
            <a:spLocks noGrp="1"/>
          </p:cNvSpPr>
          <p:nvPr>
            <p:ph type="subTitle" idx="1" hasCustomPrompt="1"/>
          </p:nvPr>
        </p:nvSpPr>
        <p:spPr>
          <a:xfrm>
            <a:off x="253748" y="3588789"/>
            <a:ext cx="4200525" cy="892017"/>
          </a:xfrm>
        </p:spPr>
        <p:txBody>
          <a:bodyPr tIns="0" bIns="182880" anchor="t" anchorCtr="0"/>
          <a:lstStyle>
            <a:lvl1pPr marL="0" indent="0" algn="l">
              <a:lnSpc>
                <a:spcPct val="90000"/>
              </a:lnSpc>
              <a:spcAft>
                <a:spcPts val="0"/>
              </a:spcAft>
              <a:buNone/>
              <a:defRPr sz="1013" b="0" cap="all" baseline="0">
                <a:solidFill>
                  <a:schemeClr val="tx1"/>
                </a:solidFill>
                <a:latin typeface="+mj-lt"/>
              </a:defRPr>
            </a:lvl1pPr>
            <a:lvl2pPr marL="0" indent="0" algn="l">
              <a:lnSpc>
                <a:spcPct val="90000"/>
              </a:lnSpc>
              <a:spcAft>
                <a:spcPts val="0"/>
              </a:spcAft>
              <a:buNone/>
              <a:defRPr sz="1013" b="1" cap="all" baseline="0">
                <a:solidFill>
                  <a:schemeClr val="tx1"/>
                </a:solidFill>
              </a:defRPr>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dirty="0"/>
              <a:t>Presenter’s Name</a:t>
            </a:r>
          </a:p>
          <a:p>
            <a:pPr lvl="1"/>
            <a:r>
              <a:rPr lang="en-US" dirty="0"/>
              <a:t>Presenter’s Title</a:t>
            </a:r>
          </a:p>
        </p:txBody>
      </p:sp>
      <p:sp>
        <p:nvSpPr>
          <p:cNvPr id="10" name="Date Placeholder 3">
            <a:extLst>
              <a:ext uri="{FF2B5EF4-FFF2-40B4-BE49-F238E27FC236}">
                <a16:creationId xmlns:a16="http://schemas.microsoft.com/office/drawing/2014/main" id="{2A002D32-82E1-4A26-B21B-211E36D85366}"/>
              </a:ext>
            </a:extLst>
          </p:cNvPr>
          <p:cNvSpPr>
            <a:spLocks noGrp="1"/>
          </p:cNvSpPr>
          <p:nvPr>
            <p:ph type="dt" sz="half" idx="10"/>
          </p:nvPr>
        </p:nvSpPr>
        <p:spPr>
          <a:xfrm>
            <a:off x="253747" y="4610478"/>
            <a:ext cx="2057400" cy="365125"/>
          </a:xfrm>
          <a:prstGeom prst="rect">
            <a:avLst/>
          </a:prstGeom>
        </p:spPr>
        <p:txBody>
          <a:bodyPr lIns="0" tIns="0" rIns="0" bIns="0" anchor="t"/>
          <a:lstStyle>
            <a:lvl1pPr>
              <a:lnSpc>
                <a:spcPct val="90000"/>
              </a:lnSpc>
              <a:defRPr sz="900" b="0">
                <a:solidFill>
                  <a:schemeClr val="tx1"/>
                </a:solidFill>
                <a:latin typeface="+mn-lt"/>
              </a:defRPr>
            </a:lvl1pPr>
          </a:lstStyle>
          <a:p>
            <a:fld id="{B8402602-5779-4F5E-8EA6-1DD6CFA32963}" type="datetime4">
              <a:rPr lang="en-US" smtClean="0"/>
              <a:t>December 3, 2024</a:t>
            </a:fld>
            <a:endParaRPr lang="en-US" dirty="0"/>
          </a:p>
        </p:txBody>
      </p:sp>
      <p:sp>
        <p:nvSpPr>
          <p:cNvPr id="12" name="Title 1">
            <a:extLst>
              <a:ext uri="{FF2B5EF4-FFF2-40B4-BE49-F238E27FC236}">
                <a16:creationId xmlns:a16="http://schemas.microsoft.com/office/drawing/2014/main" id="{ACDFF16B-FE21-41D3-AC2E-390ECA51B5CA}"/>
              </a:ext>
            </a:extLst>
          </p:cNvPr>
          <p:cNvSpPr>
            <a:spLocks noGrp="1"/>
          </p:cNvSpPr>
          <p:nvPr>
            <p:ph type="ctrTitle"/>
          </p:nvPr>
        </p:nvSpPr>
        <p:spPr>
          <a:xfrm>
            <a:off x="240222" y="1136742"/>
            <a:ext cx="6855016" cy="283604"/>
          </a:xfrm>
          <a:prstGeom prst="rect">
            <a:avLst/>
          </a:prstGeom>
        </p:spPr>
        <p:txBody>
          <a:bodyPr wrap="square" tIns="0" anchor="t">
            <a:spAutoFit/>
          </a:bodyPr>
          <a:lstStyle>
            <a:lvl1pPr algn="l">
              <a:lnSpc>
                <a:spcPct val="70000"/>
              </a:lnSpc>
              <a:defRPr sz="2475" b="0">
                <a:solidFill>
                  <a:schemeClr val="tx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C1282C00-7ED9-4141-8769-C6C45F4C30D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1299" y="6178499"/>
            <a:ext cx="1315252" cy="327979"/>
          </a:xfrm>
          <a:prstGeom prst="rect">
            <a:avLst/>
          </a:prstGeom>
        </p:spPr>
      </p:pic>
    </p:spTree>
    <p:extLst>
      <p:ext uri="{BB962C8B-B14F-4D97-AF65-F5344CB8AC3E}">
        <p14:creationId xmlns:p14="http://schemas.microsoft.com/office/powerpoint/2010/main" val="595329946"/>
      </p:ext>
    </p:extLst>
  </p:cSld>
  <p:clrMapOvr>
    <a:masterClrMapping/>
  </p:clrMapOvr>
  <p:extLst>
    <p:ext uri="{DCECCB84-F9BA-43D5-87BE-67443E8EF086}">
      <p15:sldGuideLst xmlns:p15="http://schemas.microsoft.com/office/powerpoint/2012/main">
        <p15:guide id="1" pos="7456">
          <p15:clr>
            <a:srgbClr val="FBAE40"/>
          </p15:clr>
        </p15:guide>
        <p15:guide id="2" orient="horz" pos="321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2_Title Slide + Pic Light">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D17ADFA0-0F71-4971-A8E4-F5B8AFCEAEF0}"/>
              </a:ext>
            </a:extLst>
          </p:cNvPr>
          <p:cNvSpPr>
            <a:spLocks noGrp="1"/>
          </p:cNvSpPr>
          <p:nvPr>
            <p:ph type="subTitle" idx="1" hasCustomPrompt="1"/>
          </p:nvPr>
        </p:nvSpPr>
        <p:spPr>
          <a:xfrm>
            <a:off x="253748" y="3588789"/>
            <a:ext cx="4200525" cy="892017"/>
          </a:xfrm>
        </p:spPr>
        <p:txBody>
          <a:bodyPr tIns="0" bIns="182880" anchor="t" anchorCtr="0"/>
          <a:lstStyle>
            <a:lvl1pPr marL="0" indent="0" algn="l">
              <a:lnSpc>
                <a:spcPct val="90000"/>
              </a:lnSpc>
              <a:spcAft>
                <a:spcPts val="0"/>
              </a:spcAft>
              <a:buNone/>
              <a:defRPr sz="1013" b="0" cap="all" baseline="0">
                <a:solidFill>
                  <a:schemeClr val="tx1"/>
                </a:solidFill>
                <a:latin typeface="+mj-lt"/>
              </a:defRPr>
            </a:lvl1pPr>
            <a:lvl2pPr marL="0" indent="0" algn="l">
              <a:lnSpc>
                <a:spcPct val="90000"/>
              </a:lnSpc>
              <a:spcAft>
                <a:spcPts val="0"/>
              </a:spcAft>
              <a:buNone/>
              <a:defRPr sz="1013" b="1" cap="all" baseline="0">
                <a:solidFill>
                  <a:schemeClr val="tx1"/>
                </a:solidFill>
              </a:defRPr>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dirty="0"/>
              <a:t>Presenter’s Name</a:t>
            </a:r>
          </a:p>
          <a:p>
            <a:pPr lvl="1"/>
            <a:r>
              <a:rPr lang="en-US" dirty="0"/>
              <a:t>Presenter’s Title</a:t>
            </a:r>
          </a:p>
        </p:txBody>
      </p:sp>
      <p:sp>
        <p:nvSpPr>
          <p:cNvPr id="10" name="Date Placeholder 3">
            <a:extLst>
              <a:ext uri="{FF2B5EF4-FFF2-40B4-BE49-F238E27FC236}">
                <a16:creationId xmlns:a16="http://schemas.microsoft.com/office/drawing/2014/main" id="{2A002D32-82E1-4A26-B21B-211E36D85366}"/>
              </a:ext>
            </a:extLst>
          </p:cNvPr>
          <p:cNvSpPr>
            <a:spLocks noGrp="1"/>
          </p:cNvSpPr>
          <p:nvPr>
            <p:ph type="dt" sz="half" idx="10"/>
          </p:nvPr>
        </p:nvSpPr>
        <p:spPr>
          <a:xfrm>
            <a:off x="253747" y="4610478"/>
            <a:ext cx="2057400" cy="365125"/>
          </a:xfrm>
          <a:prstGeom prst="rect">
            <a:avLst/>
          </a:prstGeom>
        </p:spPr>
        <p:txBody>
          <a:bodyPr lIns="0" tIns="0" rIns="0" bIns="0" anchor="t"/>
          <a:lstStyle>
            <a:lvl1pPr>
              <a:lnSpc>
                <a:spcPct val="90000"/>
              </a:lnSpc>
              <a:defRPr sz="900" b="0">
                <a:solidFill>
                  <a:schemeClr val="tx1"/>
                </a:solidFill>
                <a:latin typeface="+mn-lt"/>
              </a:defRPr>
            </a:lvl1pPr>
          </a:lstStyle>
          <a:p>
            <a:fld id="{B8402602-5779-4F5E-8EA6-1DD6CFA32963}" type="datetime4">
              <a:rPr lang="en-US" smtClean="0"/>
              <a:t>December 3, 2024</a:t>
            </a:fld>
            <a:endParaRPr lang="en-US" dirty="0"/>
          </a:p>
        </p:txBody>
      </p:sp>
      <p:sp>
        <p:nvSpPr>
          <p:cNvPr id="12" name="Title 1">
            <a:extLst>
              <a:ext uri="{FF2B5EF4-FFF2-40B4-BE49-F238E27FC236}">
                <a16:creationId xmlns:a16="http://schemas.microsoft.com/office/drawing/2014/main" id="{ACDFF16B-FE21-41D3-AC2E-390ECA51B5CA}"/>
              </a:ext>
            </a:extLst>
          </p:cNvPr>
          <p:cNvSpPr>
            <a:spLocks noGrp="1"/>
          </p:cNvSpPr>
          <p:nvPr>
            <p:ph type="ctrTitle"/>
          </p:nvPr>
        </p:nvSpPr>
        <p:spPr>
          <a:xfrm>
            <a:off x="240222" y="1136742"/>
            <a:ext cx="6855016" cy="283604"/>
          </a:xfrm>
          <a:prstGeom prst="rect">
            <a:avLst/>
          </a:prstGeom>
        </p:spPr>
        <p:txBody>
          <a:bodyPr wrap="square" tIns="0" anchor="t">
            <a:spAutoFit/>
          </a:bodyPr>
          <a:lstStyle>
            <a:lvl1pPr algn="l">
              <a:lnSpc>
                <a:spcPct val="70000"/>
              </a:lnSpc>
              <a:defRPr sz="2475" b="0">
                <a:solidFill>
                  <a:schemeClr val="tx1"/>
                </a:solidFill>
              </a:defRPr>
            </a:lvl1pPr>
          </a:lstStyle>
          <a:p>
            <a:r>
              <a:rPr lang="en-US"/>
              <a:t>Click to edit Master title style</a:t>
            </a:r>
            <a:endParaRPr lang="en-US" dirty="0"/>
          </a:p>
        </p:txBody>
      </p:sp>
      <p:pic>
        <p:nvPicPr>
          <p:cNvPr id="6" name="Graphic 5">
            <a:extLst>
              <a:ext uri="{FF2B5EF4-FFF2-40B4-BE49-F238E27FC236}">
                <a16:creationId xmlns:a16="http://schemas.microsoft.com/office/drawing/2014/main" id="{1BF3A480-33FE-4DED-A76C-244D5E28DF1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1299" y="6178499"/>
            <a:ext cx="1315252" cy="327979"/>
          </a:xfrm>
          <a:prstGeom prst="rect">
            <a:avLst/>
          </a:prstGeom>
        </p:spPr>
      </p:pic>
    </p:spTree>
    <p:extLst>
      <p:ext uri="{BB962C8B-B14F-4D97-AF65-F5344CB8AC3E}">
        <p14:creationId xmlns:p14="http://schemas.microsoft.com/office/powerpoint/2010/main" val="4250090526"/>
      </p:ext>
    </p:extLst>
  </p:cSld>
  <p:clrMapOvr>
    <a:masterClrMapping/>
  </p:clrMapOvr>
  <p:extLst>
    <p:ext uri="{DCECCB84-F9BA-43D5-87BE-67443E8EF086}">
      <p15:sldGuideLst xmlns:p15="http://schemas.microsoft.com/office/powerpoint/2012/main">
        <p15:guide id="1" pos="7456">
          <p15:clr>
            <a:srgbClr val="FBAE40"/>
          </p15:clr>
        </p15:guide>
        <p15:guide id="2" orient="horz" pos="321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1_Title Slide + Pic Dark">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BF8822E-0C02-4814-A6E7-56C0B7B0D69B}"/>
              </a:ext>
            </a:extLst>
          </p:cNvPr>
          <p:cNvSpPr>
            <a:spLocks noGrp="1"/>
          </p:cNvSpPr>
          <p:nvPr>
            <p:ph type="subTitle" idx="1" hasCustomPrompt="1"/>
          </p:nvPr>
        </p:nvSpPr>
        <p:spPr>
          <a:xfrm>
            <a:off x="253748" y="3588789"/>
            <a:ext cx="4200525" cy="892017"/>
          </a:xfrm>
        </p:spPr>
        <p:txBody>
          <a:bodyPr tIns="0" bIns="182880" anchor="t" anchorCtr="0"/>
          <a:lstStyle>
            <a:lvl1pPr marL="0" indent="0" algn="l">
              <a:lnSpc>
                <a:spcPct val="90000"/>
              </a:lnSpc>
              <a:spcAft>
                <a:spcPts val="0"/>
              </a:spcAft>
              <a:buNone/>
              <a:defRPr sz="1013" b="0" cap="all" baseline="0">
                <a:solidFill>
                  <a:schemeClr val="bg1"/>
                </a:solidFill>
                <a:latin typeface="+mj-lt"/>
              </a:defRPr>
            </a:lvl1pPr>
            <a:lvl2pPr marL="0" indent="0" algn="l">
              <a:lnSpc>
                <a:spcPct val="90000"/>
              </a:lnSpc>
              <a:spcAft>
                <a:spcPts val="0"/>
              </a:spcAft>
              <a:buNone/>
              <a:defRPr sz="1013" b="1" cap="all" baseline="0">
                <a:solidFill>
                  <a:schemeClr val="bg1"/>
                </a:solidFill>
              </a:defRPr>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dirty="0"/>
              <a:t>Presenter’s Name</a:t>
            </a:r>
          </a:p>
          <a:p>
            <a:pPr lvl="1"/>
            <a:r>
              <a:rPr lang="en-US" dirty="0"/>
              <a:t>Presenter’s Title</a:t>
            </a:r>
          </a:p>
        </p:txBody>
      </p:sp>
      <p:sp>
        <p:nvSpPr>
          <p:cNvPr id="10" name="Date Placeholder 3">
            <a:extLst>
              <a:ext uri="{FF2B5EF4-FFF2-40B4-BE49-F238E27FC236}">
                <a16:creationId xmlns:a16="http://schemas.microsoft.com/office/drawing/2014/main" id="{93D0887F-F992-4ED3-9419-002B82CE70FF}"/>
              </a:ext>
            </a:extLst>
          </p:cNvPr>
          <p:cNvSpPr>
            <a:spLocks noGrp="1"/>
          </p:cNvSpPr>
          <p:nvPr>
            <p:ph type="dt" sz="half" idx="10"/>
          </p:nvPr>
        </p:nvSpPr>
        <p:spPr>
          <a:xfrm>
            <a:off x="253747" y="4610478"/>
            <a:ext cx="2057400" cy="365125"/>
          </a:xfrm>
          <a:prstGeom prst="rect">
            <a:avLst/>
          </a:prstGeom>
        </p:spPr>
        <p:txBody>
          <a:bodyPr lIns="0" tIns="0" rIns="0" bIns="0" anchor="t"/>
          <a:lstStyle>
            <a:lvl1pPr>
              <a:lnSpc>
                <a:spcPct val="90000"/>
              </a:lnSpc>
              <a:defRPr sz="900" b="0">
                <a:solidFill>
                  <a:schemeClr val="bg1"/>
                </a:solidFill>
                <a:latin typeface="+mn-lt"/>
              </a:defRPr>
            </a:lvl1pPr>
          </a:lstStyle>
          <a:p>
            <a:fld id="{DAF33CB4-36A4-4A83-B2A1-155A520B62A4}" type="datetime4">
              <a:rPr lang="en-US" smtClean="0"/>
              <a:t>December 3, 2024</a:t>
            </a:fld>
            <a:endParaRPr lang="en-US" dirty="0"/>
          </a:p>
        </p:txBody>
      </p:sp>
      <p:sp>
        <p:nvSpPr>
          <p:cNvPr id="11" name="Title 1">
            <a:extLst>
              <a:ext uri="{FF2B5EF4-FFF2-40B4-BE49-F238E27FC236}">
                <a16:creationId xmlns:a16="http://schemas.microsoft.com/office/drawing/2014/main" id="{17BD0CEE-D14F-4358-BCC8-8251FBDD43BE}"/>
              </a:ext>
            </a:extLst>
          </p:cNvPr>
          <p:cNvSpPr>
            <a:spLocks noGrp="1"/>
          </p:cNvSpPr>
          <p:nvPr>
            <p:ph type="ctrTitle"/>
          </p:nvPr>
        </p:nvSpPr>
        <p:spPr>
          <a:xfrm>
            <a:off x="240222" y="1136742"/>
            <a:ext cx="6855016" cy="283604"/>
          </a:xfrm>
          <a:prstGeom prst="rect">
            <a:avLst/>
          </a:prstGeom>
        </p:spPr>
        <p:txBody>
          <a:bodyPr wrap="square" tIns="0" anchor="t">
            <a:spAutoFit/>
          </a:bodyPr>
          <a:lstStyle>
            <a:lvl1pPr algn="l">
              <a:lnSpc>
                <a:spcPct val="70000"/>
              </a:lnSpc>
              <a:defRPr sz="2475" b="0">
                <a:solidFill>
                  <a:schemeClr val="bg1"/>
                </a:solidFill>
              </a:defRPr>
            </a:lvl1pPr>
          </a:lstStyle>
          <a:p>
            <a:r>
              <a:rPr lang="en-US"/>
              <a:t>Click to edit Master title style</a:t>
            </a:r>
            <a:endParaRPr lang="en-US" dirty="0"/>
          </a:p>
        </p:txBody>
      </p:sp>
      <p:pic>
        <p:nvPicPr>
          <p:cNvPr id="2" name="Graphic 1">
            <a:extLst>
              <a:ext uri="{FF2B5EF4-FFF2-40B4-BE49-F238E27FC236}">
                <a16:creationId xmlns:a16="http://schemas.microsoft.com/office/drawing/2014/main" id="{7950060A-63CD-1B04-A92D-0EAC6C1BD38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1299" y="6178499"/>
            <a:ext cx="1315252" cy="327979"/>
          </a:xfrm>
          <a:prstGeom prst="rect">
            <a:avLst/>
          </a:prstGeom>
        </p:spPr>
      </p:pic>
    </p:spTree>
    <p:extLst>
      <p:ext uri="{BB962C8B-B14F-4D97-AF65-F5344CB8AC3E}">
        <p14:creationId xmlns:p14="http://schemas.microsoft.com/office/powerpoint/2010/main" val="301249728"/>
      </p:ext>
    </p:extLst>
  </p:cSld>
  <p:clrMapOvr>
    <a:masterClrMapping/>
  </p:clrMapOvr>
  <p:extLst>
    <p:ext uri="{DCECCB84-F9BA-43D5-87BE-67443E8EF086}">
      <p15:sldGuideLst xmlns:p15="http://schemas.microsoft.com/office/powerpoint/2012/main">
        <p15:guide id="1" pos="7456">
          <p15:clr>
            <a:srgbClr val="FBAE40"/>
          </p15:clr>
        </p15:guide>
        <p15:guide id="2" orient="horz" pos="3216">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Title Slide Color">
    <p:bg>
      <p:bgPr>
        <a:solidFill>
          <a:schemeClr val="accent2"/>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2F1AD5E1-596F-44FE-BB24-7F1520D02E32}"/>
              </a:ext>
            </a:extLst>
          </p:cNvPr>
          <p:cNvGraphicFramePr>
            <a:graphicFrameLocks noChangeAspect="1"/>
          </p:cNvGraphicFramePr>
          <p:nvPr>
            <p:custDataLst>
              <p:tags r:id="rId1"/>
            </p:custDataLst>
            <p:extLst>
              <p:ext uri="{D42A27DB-BD31-4B8C-83A1-F6EECF244321}">
                <p14:modId xmlns:p14="http://schemas.microsoft.com/office/powerpoint/2010/main" val="4075125154"/>
              </p:ext>
            </p:extLst>
          </p:nvPr>
        </p:nvGraphicFramePr>
        <p:xfrm>
          <a:off x="1193" y="1588"/>
          <a:ext cx="1191"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2F1AD5E1-596F-44FE-BB24-7F1520D02E32}"/>
                          </a:ext>
                        </a:extLst>
                      </p:cNvPr>
                      <p:cNvPicPr/>
                      <p:nvPr/>
                    </p:nvPicPr>
                    <p:blipFill>
                      <a:blip r:embed="rId5"/>
                      <a:stretch>
                        <a:fillRect/>
                      </a:stretch>
                    </p:blipFill>
                    <p:spPr>
                      <a:xfrm>
                        <a:off x="1193" y="1588"/>
                        <a:ext cx="1191"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1591A3BB-35C0-46F1-913B-1F85EECFAB4E}"/>
              </a:ext>
            </a:extLst>
          </p:cNvPr>
          <p:cNvSpPr/>
          <p:nvPr>
            <p:custDataLst>
              <p:tags r:id="rId2"/>
            </p:custDataLst>
          </p:nvPr>
        </p:nvSpPr>
        <p:spPr>
          <a:xfrm>
            <a:off x="2" y="0"/>
            <a:ext cx="119063" cy="1587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US" sz="1856" b="0" i="0" baseline="0" dirty="0" err="1">
              <a:solidFill>
                <a:schemeClr val="tx1"/>
              </a:solidFill>
              <a:latin typeface="Arial Black" panose="020B0A04020102020204" pitchFamily="34" charset="0"/>
              <a:ea typeface="+mj-ea"/>
              <a:cs typeface="+mj-cs"/>
              <a:sym typeface="Arial Black" panose="020B0A04020102020204" pitchFamily="34" charset="0"/>
            </a:endParaRPr>
          </a:p>
        </p:txBody>
      </p:sp>
      <p:sp>
        <p:nvSpPr>
          <p:cNvPr id="2" name="Title 1">
            <a:extLst>
              <a:ext uri="{FF2B5EF4-FFF2-40B4-BE49-F238E27FC236}">
                <a16:creationId xmlns:a16="http://schemas.microsoft.com/office/drawing/2014/main" id="{51C9632D-2F70-4D0E-B737-ACF4A2DDEB26}"/>
              </a:ext>
            </a:extLst>
          </p:cNvPr>
          <p:cNvSpPr>
            <a:spLocks noGrp="1"/>
          </p:cNvSpPr>
          <p:nvPr>
            <p:ph type="ctrTitle"/>
          </p:nvPr>
        </p:nvSpPr>
        <p:spPr>
          <a:xfrm>
            <a:off x="240222" y="1136742"/>
            <a:ext cx="6855016" cy="283604"/>
          </a:xfrm>
          <a:prstGeom prst="rect">
            <a:avLst/>
          </a:prstGeom>
        </p:spPr>
        <p:txBody>
          <a:bodyPr wrap="square" tIns="0" anchor="t">
            <a:spAutoFit/>
          </a:bodyPr>
          <a:lstStyle>
            <a:lvl1pPr algn="l">
              <a:lnSpc>
                <a:spcPct val="70000"/>
              </a:lnSpc>
              <a:defRPr sz="2475" b="0">
                <a:solidFill>
                  <a:schemeClr val="bg1"/>
                </a:solidFill>
              </a:defRPr>
            </a:lvl1pPr>
          </a:lstStyle>
          <a:p>
            <a:r>
              <a:rPr lang="en-US"/>
              <a:t>Click to edit Master title style</a:t>
            </a:r>
            <a:endParaRPr lang="en-US" dirty="0"/>
          </a:p>
        </p:txBody>
      </p:sp>
      <p:sp>
        <p:nvSpPr>
          <p:cNvPr id="9" name="Subtitle 2">
            <a:extLst>
              <a:ext uri="{FF2B5EF4-FFF2-40B4-BE49-F238E27FC236}">
                <a16:creationId xmlns:a16="http://schemas.microsoft.com/office/drawing/2014/main" id="{D6B30DC4-0D9C-4E5D-ACEA-49FE637AB09B}"/>
              </a:ext>
            </a:extLst>
          </p:cNvPr>
          <p:cNvSpPr>
            <a:spLocks noGrp="1"/>
          </p:cNvSpPr>
          <p:nvPr>
            <p:ph type="subTitle" idx="1" hasCustomPrompt="1"/>
          </p:nvPr>
        </p:nvSpPr>
        <p:spPr>
          <a:xfrm>
            <a:off x="253748" y="3588789"/>
            <a:ext cx="4200525" cy="892017"/>
          </a:xfrm>
        </p:spPr>
        <p:txBody>
          <a:bodyPr tIns="0" bIns="182880" anchor="t" anchorCtr="0"/>
          <a:lstStyle>
            <a:lvl1pPr marL="0" indent="0" algn="l">
              <a:lnSpc>
                <a:spcPct val="90000"/>
              </a:lnSpc>
              <a:spcAft>
                <a:spcPts val="0"/>
              </a:spcAft>
              <a:buNone/>
              <a:defRPr sz="1013" b="0" cap="all" baseline="0">
                <a:solidFill>
                  <a:schemeClr val="bg1"/>
                </a:solidFill>
                <a:latin typeface="+mj-lt"/>
              </a:defRPr>
            </a:lvl1pPr>
            <a:lvl2pPr marL="0" indent="0" algn="l">
              <a:lnSpc>
                <a:spcPct val="90000"/>
              </a:lnSpc>
              <a:spcAft>
                <a:spcPts val="0"/>
              </a:spcAft>
              <a:buNone/>
              <a:defRPr sz="1013" b="1" cap="all" baseline="0">
                <a:solidFill>
                  <a:schemeClr val="bg1"/>
                </a:solidFill>
              </a:defRPr>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dirty="0"/>
              <a:t>Presenter’s Name</a:t>
            </a:r>
          </a:p>
          <a:p>
            <a:pPr lvl="1"/>
            <a:r>
              <a:rPr lang="en-US" dirty="0"/>
              <a:t>Presenter’s Title</a:t>
            </a:r>
          </a:p>
        </p:txBody>
      </p:sp>
      <p:sp>
        <p:nvSpPr>
          <p:cNvPr id="10" name="Date Placeholder 3">
            <a:extLst>
              <a:ext uri="{FF2B5EF4-FFF2-40B4-BE49-F238E27FC236}">
                <a16:creationId xmlns:a16="http://schemas.microsoft.com/office/drawing/2014/main" id="{2A162CD9-C74B-42A2-AF31-1FC2342BB386}"/>
              </a:ext>
            </a:extLst>
          </p:cNvPr>
          <p:cNvSpPr>
            <a:spLocks noGrp="1"/>
          </p:cNvSpPr>
          <p:nvPr>
            <p:ph type="dt" sz="half" idx="10"/>
          </p:nvPr>
        </p:nvSpPr>
        <p:spPr>
          <a:xfrm>
            <a:off x="253747" y="4610478"/>
            <a:ext cx="2057400" cy="365125"/>
          </a:xfrm>
          <a:prstGeom prst="rect">
            <a:avLst/>
          </a:prstGeom>
        </p:spPr>
        <p:txBody>
          <a:bodyPr lIns="0" tIns="0" rIns="0" bIns="0" anchor="t"/>
          <a:lstStyle>
            <a:lvl1pPr>
              <a:lnSpc>
                <a:spcPct val="90000"/>
              </a:lnSpc>
              <a:defRPr sz="900" b="0">
                <a:solidFill>
                  <a:schemeClr val="bg1"/>
                </a:solidFill>
                <a:latin typeface="+mn-lt"/>
              </a:defRPr>
            </a:lvl1pPr>
          </a:lstStyle>
          <a:p>
            <a:fld id="{D6CA57CA-5A10-4A0F-BB01-2FAE20F831C9}" type="datetime4">
              <a:rPr lang="en-US" smtClean="0"/>
              <a:t>December 3, 2024</a:t>
            </a:fld>
            <a:endParaRPr lang="en-US" dirty="0"/>
          </a:p>
        </p:txBody>
      </p:sp>
      <p:pic>
        <p:nvPicPr>
          <p:cNvPr id="3" name="Graphic 2">
            <a:extLst>
              <a:ext uri="{FF2B5EF4-FFF2-40B4-BE49-F238E27FC236}">
                <a16:creationId xmlns:a16="http://schemas.microsoft.com/office/drawing/2014/main" id="{6B809856-A07B-BC12-2269-A5A83BB9CC3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71299" y="6178499"/>
            <a:ext cx="1315252" cy="327979"/>
          </a:xfrm>
          <a:prstGeom prst="rect">
            <a:avLst/>
          </a:prstGeom>
        </p:spPr>
      </p:pic>
    </p:spTree>
    <p:extLst>
      <p:ext uri="{BB962C8B-B14F-4D97-AF65-F5344CB8AC3E}">
        <p14:creationId xmlns:p14="http://schemas.microsoft.com/office/powerpoint/2010/main" val="3731193100"/>
      </p:ext>
    </p:extLst>
  </p:cSld>
  <p:clrMapOvr>
    <a:masterClrMapping/>
  </p:clrMapOvr>
  <p:extLst>
    <p:ext uri="{DCECCB84-F9BA-43D5-87BE-67443E8EF086}">
      <p15:sldGuideLst xmlns:p15="http://schemas.microsoft.com/office/powerpoint/2012/main">
        <p15:guide id="1" pos="7456">
          <p15:clr>
            <a:srgbClr val="FBAE40"/>
          </p15:clr>
        </p15:guide>
        <p15:guide id="2" orient="horz" pos="321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itle Slide + 5 Pics">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465922E2-F175-43A5-BEF3-3E987A9397D2}"/>
              </a:ext>
            </a:extLst>
          </p:cNvPr>
          <p:cNvGraphicFramePr>
            <a:graphicFrameLocks noChangeAspect="1"/>
          </p:cNvGraphicFramePr>
          <p:nvPr>
            <p:custDataLst>
              <p:tags r:id="rId1"/>
            </p:custDataLst>
            <p:extLst>
              <p:ext uri="{D42A27DB-BD31-4B8C-83A1-F6EECF244321}">
                <p14:modId xmlns:p14="http://schemas.microsoft.com/office/powerpoint/2010/main" val="3576457405"/>
              </p:ext>
            </p:extLst>
          </p:nvPr>
        </p:nvGraphicFramePr>
        <p:xfrm>
          <a:off x="1193" y="1588"/>
          <a:ext cx="1191"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8" name="Object 7" hidden="1">
                        <a:extLst>
                          <a:ext uri="{FF2B5EF4-FFF2-40B4-BE49-F238E27FC236}">
                            <a16:creationId xmlns:a16="http://schemas.microsoft.com/office/drawing/2014/main" id="{465922E2-F175-43A5-BEF3-3E987A9397D2}"/>
                          </a:ext>
                        </a:extLst>
                      </p:cNvPr>
                      <p:cNvPicPr/>
                      <p:nvPr/>
                    </p:nvPicPr>
                    <p:blipFill>
                      <a:blip r:embed="rId5"/>
                      <a:stretch>
                        <a:fillRect/>
                      </a:stretch>
                    </p:blipFill>
                    <p:spPr>
                      <a:xfrm>
                        <a:off x="1193" y="1588"/>
                        <a:ext cx="1191"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4EF15769-D396-4F8C-B263-C2330A1F8F6D}"/>
              </a:ext>
            </a:extLst>
          </p:cNvPr>
          <p:cNvSpPr/>
          <p:nvPr>
            <p:custDataLst>
              <p:tags r:id="rId2"/>
            </p:custDataLst>
          </p:nvPr>
        </p:nvSpPr>
        <p:spPr>
          <a:xfrm>
            <a:off x="2" y="0"/>
            <a:ext cx="119063" cy="1587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US" sz="1856" b="0" i="0" baseline="0" dirty="0" err="1">
              <a:solidFill>
                <a:schemeClr val="tx1"/>
              </a:solidFill>
              <a:latin typeface="Arial Black" panose="020B0A04020102020204" pitchFamily="34" charset="0"/>
              <a:ea typeface="+mj-ea"/>
              <a:cs typeface="+mj-cs"/>
              <a:sym typeface="Arial Black" panose="020B0A04020102020204" pitchFamily="34" charset="0"/>
            </a:endParaRPr>
          </a:p>
        </p:txBody>
      </p:sp>
      <p:sp>
        <p:nvSpPr>
          <p:cNvPr id="7" name="Picture Placeholder 10">
            <a:extLst>
              <a:ext uri="{FF2B5EF4-FFF2-40B4-BE49-F238E27FC236}">
                <a16:creationId xmlns:a16="http://schemas.microsoft.com/office/drawing/2014/main" id="{7FEED254-594A-4DEF-B14F-BB320B35EAD8}"/>
              </a:ext>
            </a:extLst>
          </p:cNvPr>
          <p:cNvSpPr>
            <a:spLocks noGrp="1"/>
          </p:cNvSpPr>
          <p:nvPr>
            <p:ph type="pic" sz="quarter" idx="13"/>
          </p:nvPr>
        </p:nvSpPr>
        <p:spPr>
          <a:xfrm>
            <a:off x="0" y="-2"/>
            <a:ext cx="1796796" cy="3009902"/>
          </a:xfrm>
          <a:pattFill prst="wdUpDiag">
            <a:fgClr>
              <a:schemeClr val="bg2"/>
            </a:fgClr>
            <a:bgClr>
              <a:schemeClr val="bg1"/>
            </a:bgClr>
          </a:pattFill>
        </p:spPr>
        <p:txBody>
          <a:bodyPr/>
          <a:lstStyle/>
          <a:p>
            <a:r>
              <a:rPr lang="en-US"/>
              <a:t>Click icon to add picture</a:t>
            </a:r>
          </a:p>
        </p:txBody>
      </p:sp>
      <p:sp>
        <p:nvSpPr>
          <p:cNvPr id="9" name="Picture Placeholder 10">
            <a:extLst>
              <a:ext uri="{FF2B5EF4-FFF2-40B4-BE49-F238E27FC236}">
                <a16:creationId xmlns:a16="http://schemas.microsoft.com/office/drawing/2014/main" id="{D14B37AE-D376-4803-909C-43B768E77C4C}"/>
              </a:ext>
            </a:extLst>
          </p:cNvPr>
          <p:cNvSpPr>
            <a:spLocks noGrp="1"/>
          </p:cNvSpPr>
          <p:nvPr>
            <p:ph type="pic" sz="quarter" idx="14"/>
          </p:nvPr>
        </p:nvSpPr>
        <p:spPr>
          <a:xfrm>
            <a:off x="1837623" y="-2"/>
            <a:ext cx="1796796" cy="3009902"/>
          </a:xfrm>
          <a:pattFill prst="wdUpDiag">
            <a:fgClr>
              <a:schemeClr val="bg2"/>
            </a:fgClr>
            <a:bgClr>
              <a:schemeClr val="bg1"/>
            </a:bgClr>
          </a:pattFill>
        </p:spPr>
        <p:txBody>
          <a:bodyPr/>
          <a:lstStyle/>
          <a:p>
            <a:r>
              <a:rPr lang="en-US"/>
              <a:t>Click icon to add picture</a:t>
            </a:r>
          </a:p>
        </p:txBody>
      </p:sp>
      <p:sp>
        <p:nvSpPr>
          <p:cNvPr id="10" name="Picture Placeholder 10">
            <a:extLst>
              <a:ext uri="{FF2B5EF4-FFF2-40B4-BE49-F238E27FC236}">
                <a16:creationId xmlns:a16="http://schemas.microsoft.com/office/drawing/2014/main" id="{CC3E13D1-E94F-4B4D-83D6-B5F06339C4E8}"/>
              </a:ext>
            </a:extLst>
          </p:cNvPr>
          <p:cNvSpPr>
            <a:spLocks noGrp="1"/>
          </p:cNvSpPr>
          <p:nvPr>
            <p:ph type="pic" sz="quarter" idx="15"/>
          </p:nvPr>
        </p:nvSpPr>
        <p:spPr>
          <a:xfrm>
            <a:off x="3675246" y="-2"/>
            <a:ext cx="1796796" cy="3009902"/>
          </a:xfrm>
          <a:pattFill prst="wdUpDiag">
            <a:fgClr>
              <a:schemeClr val="bg2"/>
            </a:fgClr>
            <a:bgClr>
              <a:schemeClr val="bg1"/>
            </a:bgClr>
          </a:pattFill>
        </p:spPr>
        <p:txBody>
          <a:bodyPr/>
          <a:lstStyle/>
          <a:p>
            <a:r>
              <a:rPr lang="en-US"/>
              <a:t>Click icon to add picture</a:t>
            </a:r>
          </a:p>
        </p:txBody>
      </p:sp>
      <p:sp>
        <p:nvSpPr>
          <p:cNvPr id="11" name="Picture Placeholder 10">
            <a:extLst>
              <a:ext uri="{FF2B5EF4-FFF2-40B4-BE49-F238E27FC236}">
                <a16:creationId xmlns:a16="http://schemas.microsoft.com/office/drawing/2014/main" id="{80A7BAA9-D280-435E-831E-F80E2AAA1076}"/>
              </a:ext>
            </a:extLst>
          </p:cNvPr>
          <p:cNvSpPr>
            <a:spLocks noGrp="1"/>
          </p:cNvSpPr>
          <p:nvPr>
            <p:ph type="pic" sz="quarter" idx="16"/>
          </p:nvPr>
        </p:nvSpPr>
        <p:spPr>
          <a:xfrm>
            <a:off x="7350492" y="-2"/>
            <a:ext cx="1796796" cy="3009902"/>
          </a:xfrm>
          <a:pattFill prst="wdUpDiag">
            <a:fgClr>
              <a:schemeClr val="bg2"/>
            </a:fgClr>
            <a:bgClr>
              <a:schemeClr val="bg1"/>
            </a:bgClr>
          </a:pattFill>
        </p:spPr>
        <p:txBody>
          <a:bodyPr/>
          <a:lstStyle/>
          <a:p>
            <a:r>
              <a:rPr lang="en-US"/>
              <a:t>Click icon to add picture</a:t>
            </a:r>
          </a:p>
        </p:txBody>
      </p:sp>
      <p:sp>
        <p:nvSpPr>
          <p:cNvPr id="12" name="Picture Placeholder 10">
            <a:extLst>
              <a:ext uri="{FF2B5EF4-FFF2-40B4-BE49-F238E27FC236}">
                <a16:creationId xmlns:a16="http://schemas.microsoft.com/office/drawing/2014/main" id="{F8319823-0FB9-4E89-AEE4-CE31D964944D}"/>
              </a:ext>
            </a:extLst>
          </p:cNvPr>
          <p:cNvSpPr>
            <a:spLocks noGrp="1"/>
          </p:cNvSpPr>
          <p:nvPr>
            <p:ph type="pic" sz="quarter" idx="17"/>
          </p:nvPr>
        </p:nvSpPr>
        <p:spPr>
          <a:xfrm>
            <a:off x="5512869" y="-2"/>
            <a:ext cx="1796796" cy="3009902"/>
          </a:xfrm>
          <a:pattFill prst="wdUpDiag">
            <a:fgClr>
              <a:schemeClr val="bg2"/>
            </a:fgClr>
            <a:bgClr>
              <a:schemeClr val="bg1"/>
            </a:bgClr>
          </a:pattFill>
        </p:spPr>
        <p:txBody>
          <a:bodyPr/>
          <a:lstStyle/>
          <a:p>
            <a:r>
              <a:rPr lang="en-US"/>
              <a:t>Click icon to add picture</a:t>
            </a:r>
          </a:p>
        </p:txBody>
      </p:sp>
      <p:sp>
        <p:nvSpPr>
          <p:cNvPr id="2" name="Title 1">
            <a:extLst>
              <a:ext uri="{FF2B5EF4-FFF2-40B4-BE49-F238E27FC236}">
                <a16:creationId xmlns:a16="http://schemas.microsoft.com/office/drawing/2014/main" id="{51C9632D-2F70-4D0E-B737-ACF4A2DDEB26}"/>
              </a:ext>
            </a:extLst>
          </p:cNvPr>
          <p:cNvSpPr>
            <a:spLocks noGrp="1"/>
          </p:cNvSpPr>
          <p:nvPr>
            <p:ph type="ctrTitle"/>
          </p:nvPr>
        </p:nvSpPr>
        <p:spPr>
          <a:xfrm>
            <a:off x="257652" y="3429003"/>
            <a:ext cx="8503410" cy="283604"/>
          </a:xfrm>
          <a:prstGeom prst="rect">
            <a:avLst/>
          </a:prstGeom>
        </p:spPr>
        <p:txBody>
          <a:bodyPr wrap="square" tIns="0" anchor="t">
            <a:spAutoFit/>
          </a:bodyPr>
          <a:lstStyle>
            <a:lvl1pPr algn="l">
              <a:lnSpc>
                <a:spcPct val="70000"/>
              </a:lnSpc>
              <a:defRPr sz="2475" b="0">
                <a:solidFill>
                  <a:schemeClr val="tx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D7C3F44-5413-48F1-ACBF-6BEAE9CA81A1}"/>
              </a:ext>
            </a:extLst>
          </p:cNvPr>
          <p:cNvSpPr>
            <a:spLocks noGrp="1"/>
          </p:cNvSpPr>
          <p:nvPr>
            <p:ph type="subTitle" idx="1" hasCustomPrompt="1"/>
          </p:nvPr>
        </p:nvSpPr>
        <p:spPr>
          <a:xfrm>
            <a:off x="271301" y="4681904"/>
            <a:ext cx="3511315" cy="465256"/>
          </a:xfrm>
        </p:spPr>
        <p:txBody>
          <a:bodyPr wrap="square" tIns="0" bIns="182880" anchor="t" anchorCtr="0">
            <a:spAutoFit/>
          </a:bodyPr>
          <a:lstStyle>
            <a:lvl1pPr marL="0" indent="0" algn="l">
              <a:lnSpc>
                <a:spcPct val="90000"/>
              </a:lnSpc>
              <a:spcAft>
                <a:spcPts val="0"/>
              </a:spcAft>
              <a:buNone/>
              <a:defRPr sz="1013" b="0" cap="all" baseline="0">
                <a:solidFill>
                  <a:schemeClr val="tx1"/>
                </a:solidFill>
                <a:latin typeface="+mj-lt"/>
              </a:defRPr>
            </a:lvl1pPr>
            <a:lvl2pPr marL="0" indent="0" algn="l">
              <a:lnSpc>
                <a:spcPct val="90000"/>
              </a:lnSpc>
              <a:spcAft>
                <a:spcPts val="0"/>
              </a:spcAft>
              <a:buNone/>
              <a:defRPr sz="1013" b="1" cap="all" baseline="0">
                <a:solidFill>
                  <a:schemeClr val="tx1"/>
                </a:solidFill>
              </a:defRPr>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dirty="0"/>
              <a:t>Presenter’s Name</a:t>
            </a:r>
          </a:p>
          <a:p>
            <a:pPr lvl="1"/>
            <a:r>
              <a:rPr lang="en-US" dirty="0"/>
              <a:t>Presenter’s Title</a:t>
            </a:r>
          </a:p>
        </p:txBody>
      </p:sp>
      <p:sp>
        <p:nvSpPr>
          <p:cNvPr id="4" name="Date Placeholder 3">
            <a:extLst>
              <a:ext uri="{FF2B5EF4-FFF2-40B4-BE49-F238E27FC236}">
                <a16:creationId xmlns:a16="http://schemas.microsoft.com/office/drawing/2014/main" id="{F3C79F04-7833-4562-B8D1-AC0341D757FA}"/>
              </a:ext>
            </a:extLst>
          </p:cNvPr>
          <p:cNvSpPr>
            <a:spLocks noGrp="1"/>
          </p:cNvSpPr>
          <p:nvPr>
            <p:ph type="dt" sz="half" idx="10"/>
          </p:nvPr>
        </p:nvSpPr>
        <p:spPr>
          <a:xfrm>
            <a:off x="273484" y="5450758"/>
            <a:ext cx="3509130" cy="124650"/>
          </a:xfrm>
          <a:prstGeom prst="rect">
            <a:avLst/>
          </a:prstGeom>
        </p:spPr>
        <p:txBody>
          <a:bodyPr wrap="square" lIns="0" tIns="0" rIns="0" bIns="0" anchor="t">
            <a:spAutoFit/>
          </a:bodyPr>
          <a:lstStyle>
            <a:lvl1pPr algn="l">
              <a:lnSpc>
                <a:spcPct val="90000"/>
              </a:lnSpc>
              <a:defRPr sz="900" b="0">
                <a:solidFill>
                  <a:schemeClr val="tx1"/>
                </a:solidFill>
                <a:latin typeface="+mn-lt"/>
              </a:defRPr>
            </a:lvl1pPr>
          </a:lstStyle>
          <a:p>
            <a:fld id="{613564CA-6AB8-4E79-8144-97FF6C7CC1CA}" type="datetime4">
              <a:rPr lang="en-US" smtClean="0"/>
              <a:t>December 3, 2024</a:t>
            </a:fld>
            <a:endParaRPr lang="en-US" dirty="0"/>
          </a:p>
        </p:txBody>
      </p:sp>
      <p:pic>
        <p:nvPicPr>
          <p:cNvPr id="14" name="Graphic 13">
            <a:extLst>
              <a:ext uri="{FF2B5EF4-FFF2-40B4-BE49-F238E27FC236}">
                <a16:creationId xmlns:a16="http://schemas.microsoft.com/office/drawing/2014/main" id="{0750C988-DD0C-40C4-8297-659218FB1AB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71299" y="6178499"/>
            <a:ext cx="1315252" cy="327979"/>
          </a:xfrm>
          <a:prstGeom prst="rect">
            <a:avLst/>
          </a:prstGeom>
        </p:spPr>
      </p:pic>
    </p:spTree>
    <p:extLst>
      <p:ext uri="{BB962C8B-B14F-4D97-AF65-F5344CB8AC3E}">
        <p14:creationId xmlns:p14="http://schemas.microsoft.com/office/powerpoint/2010/main" val="3204011505"/>
      </p:ext>
    </p:extLst>
  </p:cSld>
  <p:clrMapOvr>
    <a:masterClrMapping/>
  </p:clrMapOvr>
  <p:extLst>
    <p:ext uri="{DCECCB84-F9BA-43D5-87BE-67443E8EF086}">
      <p15:sldGuideLst xmlns:p15="http://schemas.microsoft.com/office/powerpoint/2012/main">
        <p15:guide id="1" pos="7456">
          <p15:clr>
            <a:srgbClr val="FBAE40"/>
          </p15:clr>
        </p15:guide>
        <p15:guide id="2" orient="horz" pos="3024">
          <p15:clr>
            <a:srgbClr val="FBAE40"/>
          </p15:clr>
        </p15:guide>
        <p15:guide id="3" orient="horz" pos="1896">
          <p15:clr>
            <a:srgbClr val="FBAE40"/>
          </p15:clr>
        </p15:guide>
        <p15:guide id="4" orient="horz" pos="276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Section Header + 5 Pics">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C9446BA-0FD3-4FFF-B220-7298D3F88A4C}"/>
              </a:ext>
            </a:extLst>
          </p:cNvPr>
          <p:cNvSpPr>
            <a:spLocks noGrp="1"/>
          </p:cNvSpPr>
          <p:nvPr>
            <p:ph type="sldNum" sz="quarter" idx="12"/>
          </p:nvPr>
        </p:nvSpPr>
        <p:spPr/>
        <p:txBody>
          <a:bodyPr/>
          <a:lstStyle>
            <a:lvl1pPr>
              <a:defRPr>
                <a:solidFill>
                  <a:schemeClr val="accent3"/>
                </a:solidFill>
              </a:defRPr>
            </a:lvl1pPr>
          </a:lstStyle>
          <a:p>
            <a:fld id="{7B94EC18-1D2B-4535-B738-0E53AFE26620}" type="slidenum">
              <a:rPr lang="en-US" smtClean="0"/>
              <a:pPr/>
              <a:t>‹#›</a:t>
            </a:fld>
            <a:endParaRPr lang="en-US"/>
          </a:p>
        </p:txBody>
      </p:sp>
      <p:sp>
        <p:nvSpPr>
          <p:cNvPr id="11" name="Picture Placeholder 10">
            <a:extLst>
              <a:ext uri="{FF2B5EF4-FFF2-40B4-BE49-F238E27FC236}">
                <a16:creationId xmlns:a16="http://schemas.microsoft.com/office/drawing/2014/main" id="{9AAC5B92-BD5C-40B8-8837-AA1A4971E6F0}"/>
              </a:ext>
            </a:extLst>
          </p:cNvPr>
          <p:cNvSpPr>
            <a:spLocks noGrp="1"/>
          </p:cNvSpPr>
          <p:nvPr>
            <p:ph type="pic" sz="quarter" idx="13"/>
          </p:nvPr>
        </p:nvSpPr>
        <p:spPr>
          <a:xfrm>
            <a:off x="0" y="-2"/>
            <a:ext cx="1796796" cy="3429000"/>
          </a:xfrm>
          <a:pattFill prst="wdUpDiag">
            <a:fgClr>
              <a:schemeClr val="bg2"/>
            </a:fgClr>
            <a:bgClr>
              <a:schemeClr val="bg1"/>
            </a:bgClr>
          </a:pattFill>
        </p:spPr>
        <p:txBody>
          <a:bodyPr/>
          <a:lstStyle/>
          <a:p>
            <a:r>
              <a:rPr lang="en-US"/>
              <a:t>Click icon to add picture</a:t>
            </a:r>
          </a:p>
        </p:txBody>
      </p:sp>
      <p:sp>
        <p:nvSpPr>
          <p:cNvPr id="8" name="Picture Placeholder 10">
            <a:extLst>
              <a:ext uri="{FF2B5EF4-FFF2-40B4-BE49-F238E27FC236}">
                <a16:creationId xmlns:a16="http://schemas.microsoft.com/office/drawing/2014/main" id="{80D7819A-630E-44DC-929F-933490774837}"/>
              </a:ext>
            </a:extLst>
          </p:cNvPr>
          <p:cNvSpPr>
            <a:spLocks noGrp="1"/>
          </p:cNvSpPr>
          <p:nvPr>
            <p:ph type="pic" sz="quarter" idx="14"/>
          </p:nvPr>
        </p:nvSpPr>
        <p:spPr>
          <a:xfrm>
            <a:off x="1836142" y="-2"/>
            <a:ext cx="1796796" cy="3429000"/>
          </a:xfrm>
          <a:pattFill prst="wdUpDiag">
            <a:fgClr>
              <a:schemeClr val="bg2"/>
            </a:fgClr>
            <a:bgClr>
              <a:schemeClr val="bg1"/>
            </a:bgClr>
          </a:pattFill>
        </p:spPr>
        <p:txBody>
          <a:bodyPr/>
          <a:lstStyle/>
          <a:p>
            <a:r>
              <a:rPr lang="en-US"/>
              <a:t>Click icon to add picture</a:t>
            </a:r>
          </a:p>
        </p:txBody>
      </p:sp>
      <p:sp>
        <p:nvSpPr>
          <p:cNvPr id="9" name="Picture Placeholder 10">
            <a:extLst>
              <a:ext uri="{FF2B5EF4-FFF2-40B4-BE49-F238E27FC236}">
                <a16:creationId xmlns:a16="http://schemas.microsoft.com/office/drawing/2014/main" id="{86C7584E-D951-44B3-B6A7-50BBD18EEA03}"/>
              </a:ext>
            </a:extLst>
          </p:cNvPr>
          <p:cNvSpPr>
            <a:spLocks noGrp="1"/>
          </p:cNvSpPr>
          <p:nvPr>
            <p:ph type="pic" sz="quarter" idx="15"/>
          </p:nvPr>
        </p:nvSpPr>
        <p:spPr>
          <a:xfrm>
            <a:off x="3672284" y="-2"/>
            <a:ext cx="1796796" cy="3429000"/>
          </a:xfrm>
          <a:pattFill prst="wdUpDiag">
            <a:fgClr>
              <a:schemeClr val="bg2"/>
            </a:fgClr>
            <a:bgClr>
              <a:schemeClr val="bg1"/>
            </a:bgClr>
          </a:pattFill>
        </p:spPr>
        <p:txBody>
          <a:bodyPr/>
          <a:lstStyle/>
          <a:p>
            <a:r>
              <a:rPr lang="en-US"/>
              <a:t>Click icon to add picture</a:t>
            </a:r>
          </a:p>
        </p:txBody>
      </p:sp>
      <p:sp>
        <p:nvSpPr>
          <p:cNvPr id="10" name="Picture Placeholder 10">
            <a:extLst>
              <a:ext uri="{FF2B5EF4-FFF2-40B4-BE49-F238E27FC236}">
                <a16:creationId xmlns:a16="http://schemas.microsoft.com/office/drawing/2014/main" id="{2B80078C-A569-4E2A-801C-5381A518F109}"/>
              </a:ext>
            </a:extLst>
          </p:cNvPr>
          <p:cNvSpPr>
            <a:spLocks noGrp="1"/>
          </p:cNvSpPr>
          <p:nvPr>
            <p:ph type="pic" sz="quarter" idx="16"/>
          </p:nvPr>
        </p:nvSpPr>
        <p:spPr>
          <a:xfrm>
            <a:off x="7344567" y="-2"/>
            <a:ext cx="1796796" cy="3429000"/>
          </a:xfrm>
          <a:pattFill prst="wdUpDiag">
            <a:fgClr>
              <a:schemeClr val="bg2"/>
            </a:fgClr>
            <a:bgClr>
              <a:schemeClr val="bg1"/>
            </a:bgClr>
          </a:pattFill>
        </p:spPr>
        <p:txBody>
          <a:bodyPr/>
          <a:lstStyle/>
          <a:p>
            <a:r>
              <a:rPr lang="en-US"/>
              <a:t>Click icon to add picture</a:t>
            </a:r>
          </a:p>
        </p:txBody>
      </p:sp>
      <p:sp>
        <p:nvSpPr>
          <p:cNvPr id="12" name="Picture Placeholder 10">
            <a:extLst>
              <a:ext uri="{FF2B5EF4-FFF2-40B4-BE49-F238E27FC236}">
                <a16:creationId xmlns:a16="http://schemas.microsoft.com/office/drawing/2014/main" id="{83DF5146-688C-4FB5-8042-A8DDBF6B6224}"/>
              </a:ext>
            </a:extLst>
          </p:cNvPr>
          <p:cNvSpPr>
            <a:spLocks noGrp="1"/>
          </p:cNvSpPr>
          <p:nvPr>
            <p:ph type="pic" sz="quarter" idx="17"/>
          </p:nvPr>
        </p:nvSpPr>
        <p:spPr>
          <a:xfrm>
            <a:off x="5508425" y="-2"/>
            <a:ext cx="1796796" cy="3429000"/>
          </a:xfrm>
          <a:pattFill prst="wdUpDiag">
            <a:fgClr>
              <a:schemeClr val="bg2"/>
            </a:fgClr>
            <a:bgClr>
              <a:schemeClr val="bg1"/>
            </a:bgClr>
          </a:pattFill>
        </p:spPr>
        <p:txBody>
          <a:bodyPr/>
          <a:lstStyle/>
          <a:p>
            <a:r>
              <a:rPr lang="en-US"/>
              <a:t>Click icon to add picture</a:t>
            </a:r>
          </a:p>
        </p:txBody>
      </p:sp>
      <p:sp>
        <p:nvSpPr>
          <p:cNvPr id="14" name="Title 1">
            <a:extLst>
              <a:ext uri="{FF2B5EF4-FFF2-40B4-BE49-F238E27FC236}">
                <a16:creationId xmlns:a16="http://schemas.microsoft.com/office/drawing/2014/main" id="{2F184294-67A6-421E-A141-2D63D93A12CC}"/>
              </a:ext>
            </a:extLst>
          </p:cNvPr>
          <p:cNvSpPr>
            <a:spLocks noGrp="1"/>
          </p:cNvSpPr>
          <p:nvPr>
            <p:ph type="title"/>
          </p:nvPr>
        </p:nvSpPr>
        <p:spPr>
          <a:xfrm>
            <a:off x="264224" y="3848100"/>
            <a:ext cx="8589763" cy="283604"/>
          </a:xfrm>
          <a:prstGeom prst="rect">
            <a:avLst/>
          </a:prstGeom>
        </p:spPr>
        <p:txBody>
          <a:bodyPr wrap="square" tIns="0" anchor="t">
            <a:spAutoFit/>
          </a:bodyPr>
          <a:lstStyle>
            <a:lvl1pPr>
              <a:lnSpc>
                <a:spcPct val="70000"/>
              </a:lnSpc>
              <a:defRPr sz="2475" b="0"/>
            </a:lvl1pPr>
          </a:lstStyle>
          <a:p>
            <a:r>
              <a:rPr lang="en-US"/>
              <a:t>Click to edit Master title style</a:t>
            </a:r>
            <a:endParaRPr lang="en-US" dirty="0"/>
          </a:p>
        </p:txBody>
      </p:sp>
      <p:sp>
        <p:nvSpPr>
          <p:cNvPr id="16" name="Text Placeholder 2">
            <a:extLst>
              <a:ext uri="{FF2B5EF4-FFF2-40B4-BE49-F238E27FC236}">
                <a16:creationId xmlns:a16="http://schemas.microsoft.com/office/drawing/2014/main" id="{D377FF56-AE8D-4398-9FA0-481030C59241}"/>
              </a:ext>
            </a:extLst>
          </p:cNvPr>
          <p:cNvSpPr>
            <a:spLocks noGrp="1"/>
          </p:cNvSpPr>
          <p:nvPr>
            <p:ph type="body" idx="1" hasCustomPrompt="1"/>
          </p:nvPr>
        </p:nvSpPr>
        <p:spPr>
          <a:xfrm>
            <a:off x="257323" y="5105405"/>
            <a:ext cx="4142525" cy="340478"/>
          </a:xfrm>
        </p:spPr>
        <p:txBody>
          <a:bodyPr wrap="square" tIns="182880" anchor="t">
            <a:spAutoFit/>
          </a:bodyPr>
          <a:lstStyle>
            <a:lvl1pPr marL="0" indent="0">
              <a:lnSpc>
                <a:spcPct val="90000"/>
              </a:lnSpc>
              <a:buNone/>
              <a:defRPr sz="1125">
                <a:solidFill>
                  <a:schemeClr val="tx1"/>
                </a:solidFill>
              </a:defRPr>
            </a:lvl1pPr>
            <a:lvl2pPr marL="192881" indent="0">
              <a:buNone/>
              <a:defRPr sz="844">
                <a:solidFill>
                  <a:schemeClr val="tx1">
                    <a:tint val="75000"/>
                  </a:schemeClr>
                </a:solidFill>
              </a:defRPr>
            </a:lvl2pPr>
            <a:lvl3pPr marL="385763" indent="0">
              <a:buNone/>
              <a:defRPr sz="760">
                <a:solidFill>
                  <a:schemeClr val="tx1">
                    <a:tint val="75000"/>
                  </a:schemeClr>
                </a:solidFill>
              </a:defRPr>
            </a:lvl3pPr>
            <a:lvl4pPr marL="578644" indent="0">
              <a:buNone/>
              <a:defRPr sz="675">
                <a:solidFill>
                  <a:schemeClr val="tx1">
                    <a:tint val="75000"/>
                  </a:schemeClr>
                </a:solidFill>
              </a:defRPr>
            </a:lvl4pPr>
            <a:lvl5pPr marL="771525" indent="0">
              <a:buNone/>
              <a:defRPr sz="675">
                <a:solidFill>
                  <a:schemeClr val="tx1">
                    <a:tint val="75000"/>
                  </a:schemeClr>
                </a:solidFill>
              </a:defRPr>
            </a:lvl5pPr>
            <a:lvl6pPr marL="964406" indent="0">
              <a:buNone/>
              <a:defRPr sz="675">
                <a:solidFill>
                  <a:schemeClr val="tx1">
                    <a:tint val="75000"/>
                  </a:schemeClr>
                </a:solidFill>
              </a:defRPr>
            </a:lvl6pPr>
            <a:lvl7pPr marL="1157288" indent="0">
              <a:buNone/>
              <a:defRPr sz="675">
                <a:solidFill>
                  <a:schemeClr val="tx1">
                    <a:tint val="75000"/>
                  </a:schemeClr>
                </a:solidFill>
              </a:defRPr>
            </a:lvl7pPr>
            <a:lvl8pPr marL="1350169" indent="0">
              <a:buNone/>
              <a:defRPr sz="675">
                <a:solidFill>
                  <a:schemeClr val="tx1">
                    <a:tint val="75000"/>
                  </a:schemeClr>
                </a:solidFill>
              </a:defRPr>
            </a:lvl8pPr>
            <a:lvl9pPr marL="1543050" indent="0">
              <a:buNone/>
              <a:defRPr sz="675">
                <a:solidFill>
                  <a:schemeClr val="tx1">
                    <a:tint val="75000"/>
                  </a:schemeClr>
                </a:solidFill>
              </a:defRPr>
            </a:lvl9pPr>
          </a:lstStyle>
          <a:p>
            <a:pPr lvl="0"/>
            <a:r>
              <a:rPr lang="en-US" dirty="0"/>
              <a:t>Edit Master text styles</a:t>
            </a:r>
          </a:p>
        </p:txBody>
      </p:sp>
      <p:pic>
        <p:nvPicPr>
          <p:cNvPr id="13" name="Graphic 12">
            <a:extLst>
              <a:ext uri="{FF2B5EF4-FFF2-40B4-BE49-F238E27FC236}">
                <a16:creationId xmlns:a16="http://schemas.microsoft.com/office/drawing/2014/main" id="{22D48FBB-817B-4978-A633-C8051CA9325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71299" y="6178499"/>
            <a:ext cx="1315252" cy="327979"/>
          </a:xfrm>
          <a:prstGeom prst="rect">
            <a:avLst/>
          </a:prstGeom>
        </p:spPr>
      </p:pic>
    </p:spTree>
    <p:extLst>
      <p:ext uri="{BB962C8B-B14F-4D97-AF65-F5344CB8AC3E}">
        <p14:creationId xmlns:p14="http://schemas.microsoft.com/office/powerpoint/2010/main" val="1089123765"/>
      </p:ext>
    </p:extLst>
  </p:cSld>
  <p:clrMapOvr>
    <a:masterClrMapping/>
  </p:clrMapOvr>
  <p:extLst>
    <p:ext uri="{DCECCB84-F9BA-43D5-87BE-67443E8EF086}">
      <p15:sldGuideLst xmlns:p15="http://schemas.microsoft.com/office/powerpoint/2012/main">
        <p15:guide id="1" orient="horz" pos="3216">
          <p15:clr>
            <a:srgbClr val="FBAE40"/>
          </p15:clr>
        </p15:guide>
        <p15:guide id="2" pos="745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Section Header + Pic">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61C84CC1-84B5-4D26-AEDB-357857ECF43B}"/>
              </a:ext>
            </a:extLst>
          </p:cNvPr>
          <p:cNvGraphicFramePr>
            <a:graphicFrameLocks noChangeAspect="1"/>
          </p:cNvGraphicFramePr>
          <p:nvPr>
            <p:custDataLst>
              <p:tags r:id="rId1"/>
            </p:custDataLst>
            <p:extLst>
              <p:ext uri="{D42A27DB-BD31-4B8C-83A1-F6EECF244321}">
                <p14:modId xmlns:p14="http://schemas.microsoft.com/office/powerpoint/2010/main" val="3742104062"/>
              </p:ext>
            </p:extLst>
          </p:nvPr>
        </p:nvGraphicFramePr>
        <p:xfrm>
          <a:off x="1193" y="1588"/>
          <a:ext cx="1191"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61C84CC1-84B5-4D26-AEDB-357857ECF43B}"/>
                          </a:ext>
                        </a:extLst>
                      </p:cNvPr>
                      <p:cNvPicPr/>
                      <p:nvPr/>
                    </p:nvPicPr>
                    <p:blipFill>
                      <a:blip r:embed="rId5"/>
                      <a:stretch>
                        <a:fillRect/>
                      </a:stretch>
                    </p:blipFill>
                    <p:spPr>
                      <a:xfrm>
                        <a:off x="1193" y="1588"/>
                        <a:ext cx="1191"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4C1BFB45-C43D-4713-A656-53090907DA31}"/>
              </a:ext>
            </a:extLst>
          </p:cNvPr>
          <p:cNvSpPr/>
          <p:nvPr>
            <p:custDataLst>
              <p:tags r:id="rId2"/>
            </p:custDataLst>
          </p:nvPr>
        </p:nvSpPr>
        <p:spPr>
          <a:xfrm>
            <a:off x="2" y="0"/>
            <a:ext cx="119063" cy="1587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US" sz="1856" b="0" i="0" baseline="0" dirty="0" err="1">
              <a:solidFill>
                <a:schemeClr val="tx1"/>
              </a:solidFill>
              <a:latin typeface="Arial Black" panose="020B0A04020102020204" pitchFamily="34" charset="0"/>
              <a:ea typeface="+mj-ea"/>
              <a:cs typeface="+mj-cs"/>
              <a:sym typeface="Arial Black" panose="020B0A04020102020204" pitchFamily="34" charset="0"/>
            </a:endParaRPr>
          </a:p>
        </p:txBody>
      </p:sp>
      <p:sp>
        <p:nvSpPr>
          <p:cNvPr id="2" name="Title 1">
            <a:extLst>
              <a:ext uri="{FF2B5EF4-FFF2-40B4-BE49-F238E27FC236}">
                <a16:creationId xmlns:a16="http://schemas.microsoft.com/office/drawing/2014/main" id="{05B4D9F8-D2F8-412B-8467-F3A1A6B4A5F0}"/>
              </a:ext>
            </a:extLst>
          </p:cNvPr>
          <p:cNvSpPr>
            <a:spLocks noGrp="1"/>
          </p:cNvSpPr>
          <p:nvPr>
            <p:ph type="title"/>
          </p:nvPr>
        </p:nvSpPr>
        <p:spPr>
          <a:xfrm>
            <a:off x="264224" y="3848100"/>
            <a:ext cx="8589763" cy="283604"/>
          </a:xfrm>
          <a:prstGeom prst="rect">
            <a:avLst/>
          </a:prstGeom>
        </p:spPr>
        <p:txBody>
          <a:bodyPr wrap="square" tIns="0" anchor="t">
            <a:spAutoFit/>
          </a:bodyPr>
          <a:lstStyle>
            <a:lvl1pPr>
              <a:lnSpc>
                <a:spcPct val="70000"/>
              </a:lnSpc>
              <a:defRPr sz="2475" b="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A64BA69-0C36-44D3-95D1-C8122369423E}"/>
              </a:ext>
            </a:extLst>
          </p:cNvPr>
          <p:cNvSpPr>
            <a:spLocks noGrp="1"/>
          </p:cNvSpPr>
          <p:nvPr>
            <p:ph type="body" idx="1" hasCustomPrompt="1"/>
          </p:nvPr>
        </p:nvSpPr>
        <p:spPr>
          <a:xfrm>
            <a:off x="257323" y="5105405"/>
            <a:ext cx="4142525" cy="340478"/>
          </a:xfrm>
        </p:spPr>
        <p:txBody>
          <a:bodyPr wrap="square" tIns="182880" anchor="t">
            <a:spAutoFit/>
          </a:bodyPr>
          <a:lstStyle>
            <a:lvl1pPr marL="0" indent="0">
              <a:lnSpc>
                <a:spcPct val="90000"/>
              </a:lnSpc>
              <a:buNone/>
              <a:defRPr sz="1125">
                <a:solidFill>
                  <a:schemeClr val="tx1"/>
                </a:solidFill>
              </a:defRPr>
            </a:lvl1pPr>
            <a:lvl2pPr marL="192881" indent="0">
              <a:buNone/>
              <a:defRPr sz="844">
                <a:solidFill>
                  <a:schemeClr val="tx1">
                    <a:tint val="75000"/>
                  </a:schemeClr>
                </a:solidFill>
              </a:defRPr>
            </a:lvl2pPr>
            <a:lvl3pPr marL="385763" indent="0">
              <a:buNone/>
              <a:defRPr sz="760">
                <a:solidFill>
                  <a:schemeClr val="tx1">
                    <a:tint val="75000"/>
                  </a:schemeClr>
                </a:solidFill>
              </a:defRPr>
            </a:lvl3pPr>
            <a:lvl4pPr marL="578644" indent="0">
              <a:buNone/>
              <a:defRPr sz="675">
                <a:solidFill>
                  <a:schemeClr val="tx1">
                    <a:tint val="75000"/>
                  </a:schemeClr>
                </a:solidFill>
              </a:defRPr>
            </a:lvl4pPr>
            <a:lvl5pPr marL="771525" indent="0">
              <a:buNone/>
              <a:defRPr sz="675">
                <a:solidFill>
                  <a:schemeClr val="tx1">
                    <a:tint val="75000"/>
                  </a:schemeClr>
                </a:solidFill>
              </a:defRPr>
            </a:lvl5pPr>
            <a:lvl6pPr marL="964406" indent="0">
              <a:buNone/>
              <a:defRPr sz="675">
                <a:solidFill>
                  <a:schemeClr val="tx1">
                    <a:tint val="75000"/>
                  </a:schemeClr>
                </a:solidFill>
              </a:defRPr>
            </a:lvl6pPr>
            <a:lvl7pPr marL="1157288" indent="0">
              <a:buNone/>
              <a:defRPr sz="675">
                <a:solidFill>
                  <a:schemeClr val="tx1">
                    <a:tint val="75000"/>
                  </a:schemeClr>
                </a:solidFill>
              </a:defRPr>
            </a:lvl7pPr>
            <a:lvl8pPr marL="1350169" indent="0">
              <a:buNone/>
              <a:defRPr sz="675">
                <a:solidFill>
                  <a:schemeClr val="tx1">
                    <a:tint val="75000"/>
                  </a:schemeClr>
                </a:solidFill>
              </a:defRPr>
            </a:lvl8pPr>
            <a:lvl9pPr marL="1543050" indent="0">
              <a:buNone/>
              <a:defRPr sz="675">
                <a:solidFill>
                  <a:schemeClr val="tx1">
                    <a:tint val="75000"/>
                  </a:schemeClr>
                </a:solidFill>
              </a:defRPr>
            </a:lvl9pPr>
          </a:lstStyle>
          <a:p>
            <a:pPr lvl="0"/>
            <a:r>
              <a:rPr lang="en-US" dirty="0"/>
              <a:t>Edit Master text styles</a:t>
            </a:r>
          </a:p>
        </p:txBody>
      </p:sp>
      <p:sp>
        <p:nvSpPr>
          <p:cNvPr id="6" name="Slide Number Placeholder 5">
            <a:extLst>
              <a:ext uri="{FF2B5EF4-FFF2-40B4-BE49-F238E27FC236}">
                <a16:creationId xmlns:a16="http://schemas.microsoft.com/office/drawing/2014/main" id="{7C9446BA-0FD3-4FFF-B220-7298D3F88A4C}"/>
              </a:ext>
            </a:extLst>
          </p:cNvPr>
          <p:cNvSpPr>
            <a:spLocks noGrp="1"/>
          </p:cNvSpPr>
          <p:nvPr>
            <p:ph type="sldNum" sz="quarter" idx="12"/>
          </p:nvPr>
        </p:nvSpPr>
        <p:spPr/>
        <p:txBody>
          <a:bodyPr/>
          <a:lstStyle>
            <a:lvl1pPr>
              <a:defRPr>
                <a:solidFill>
                  <a:schemeClr val="accent3"/>
                </a:solidFill>
              </a:defRPr>
            </a:lvl1pPr>
          </a:lstStyle>
          <a:p>
            <a:fld id="{7B94EC18-1D2B-4535-B738-0E53AFE26620}" type="slidenum">
              <a:rPr lang="en-US" smtClean="0"/>
              <a:pPr/>
              <a:t>‹#›</a:t>
            </a:fld>
            <a:endParaRPr lang="en-US"/>
          </a:p>
        </p:txBody>
      </p:sp>
      <p:sp>
        <p:nvSpPr>
          <p:cNvPr id="11" name="Picture Placeholder 10">
            <a:extLst>
              <a:ext uri="{FF2B5EF4-FFF2-40B4-BE49-F238E27FC236}">
                <a16:creationId xmlns:a16="http://schemas.microsoft.com/office/drawing/2014/main" id="{9AAC5B92-BD5C-40B8-8837-AA1A4971E6F0}"/>
              </a:ext>
            </a:extLst>
          </p:cNvPr>
          <p:cNvSpPr>
            <a:spLocks noGrp="1"/>
          </p:cNvSpPr>
          <p:nvPr>
            <p:ph type="pic" sz="quarter" idx="13"/>
          </p:nvPr>
        </p:nvSpPr>
        <p:spPr>
          <a:xfrm>
            <a:off x="0" y="0"/>
            <a:ext cx="9144000" cy="3429000"/>
          </a:xfrm>
          <a:pattFill prst="wdUpDiag">
            <a:fgClr>
              <a:schemeClr val="bg2"/>
            </a:fgClr>
            <a:bgClr>
              <a:schemeClr val="bg1"/>
            </a:bgClr>
          </a:pattFill>
        </p:spPr>
        <p:txBody>
          <a:bodyPr/>
          <a:lstStyle/>
          <a:p>
            <a:r>
              <a:rPr lang="en-US"/>
              <a:t>Click icon to add picture</a:t>
            </a:r>
          </a:p>
        </p:txBody>
      </p:sp>
      <p:pic>
        <p:nvPicPr>
          <p:cNvPr id="10" name="Graphic 9">
            <a:extLst>
              <a:ext uri="{FF2B5EF4-FFF2-40B4-BE49-F238E27FC236}">
                <a16:creationId xmlns:a16="http://schemas.microsoft.com/office/drawing/2014/main" id="{872EB30C-2B5C-4099-9A24-D0B58457183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71299" y="6178499"/>
            <a:ext cx="1315252" cy="327979"/>
          </a:xfrm>
          <a:prstGeom prst="rect">
            <a:avLst/>
          </a:prstGeom>
        </p:spPr>
      </p:pic>
    </p:spTree>
    <p:extLst>
      <p:ext uri="{BB962C8B-B14F-4D97-AF65-F5344CB8AC3E}">
        <p14:creationId xmlns:p14="http://schemas.microsoft.com/office/powerpoint/2010/main" val="32753587"/>
      </p:ext>
    </p:extLst>
  </p:cSld>
  <p:clrMapOvr>
    <a:masterClrMapping/>
  </p:clrMapOvr>
  <p:extLst>
    <p:ext uri="{DCECCB84-F9BA-43D5-87BE-67443E8EF086}">
      <p15:sldGuideLst xmlns:p15="http://schemas.microsoft.com/office/powerpoint/2012/main">
        <p15:guide id="1" orient="horz" pos="3216">
          <p15:clr>
            <a:srgbClr val="FBAE40"/>
          </p15:clr>
        </p15:guide>
        <p15:guide id="2" pos="745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Content with Takeaway">
    <p:spTree>
      <p:nvGrpSpPr>
        <p:cNvPr id="1" name=""/>
        <p:cNvGrpSpPr/>
        <p:nvPr/>
      </p:nvGrpSpPr>
      <p:grpSpPr>
        <a:xfrm>
          <a:off x="0" y="0"/>
          <a:ext cx="0" cy="0"/>
          <a:chOff x="0" y="0"/>
          <a:chExt cx="0" cy="0"/>
        </a:xfrm>
      </p:grpSpPr>
      <p:sp>
        <p:nvSpPr>
          <p:cNvPr id="5" name="Rectangle 4"/>
          <p:cNvSpPr/>
          <p:nvPr userDrawn="1"/>
        </p:nvSpPr>
        <p:spPr>
          <a:xfrm>
            <a:off x="160338" y="6364288"/>
            <a:ext cx="8983662" cy="493712"/>
          </a:xfrm>
          <a:prstGeom prst="rect">
            <a:avLst/>
          </a:prstGeom>
          <a:solidFill>
            <a:schemeClr val="bg1"/>
          </a:solidFill>
          <a:ln w="9525"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ound Single Corner Rectangle 5"/>
          <p:cNvSpPr/>
          <p:nvPr userDrawn="1"/>
        </p:nvSpPr>
        <p:spPr>
          <a:xfrm>
            <a:off x="0" y="6364288"/>
            <a:ext cx="8688388" cy="504825"/>
          </a:xfrm>
          <a:prstGeom prst="round1Rect">
            <a:avLst>
              <a:gd name="adj" fmla="val 50000"/>
            </a:avLst>
          </a:prstGeom>
          <a:solidFill>
            <a:srgbClr val="E71D1D"/>
          </a:solidFill>
          <a:ln w="1905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userDrawn="1"/>
        </p:nvSpPr>
        <p:spPr>
          <a:xfrm>
            <a:off x="155575" y="6049963"/>
            <a:ext cx="2516188" cy="200025"/>
          </a:xfrm>
          <a:prstGeom prst="rect">
            <a:avLst/>
          </a:prstGeom>
        </p:spPr>
        <p:txBody>
          <a:bodyPr wrap="none">
            <a:spAutoFit/>
          </a:bodyPr>
          <a:lstStyle/>
          <a:p>
            <a:pPr fontAlgn="auto">
              <a:spcBef>
                <a:spcPts val="0"/>
              </a:spcBef>
              <a:spcAft>
                <a:spcPts val="0"/>
              </a:spcAft>
              <a:defRPr/>
            </a:pPr>
            <a:r>
              <a:rPr lang="en-US" sz="700" dirty="0">
                <a:solidFill>
                  <a:srgbClr val="7F7F7F"/>
                </a:solidFill>
              </a:rPr>
              <a:t>© 2015 by Honeywell International Inc. All rights reserved. </a:t>
            </a:r>
          </a:p>
        </p:txBody>
      </p:sp>
      <p:sp>
        <p:nvSpPr>
          <p:cNvPr id="8" name="Rectangle 7"/>
          <p:cNvSpPr/>
          <p:nvPr userDrawn="1"/>
        </p:nvSpPr>
        <p:spPr>
          <a:xfrm>
            <a:off x="155575" y="6196013"/>
            <a:ext cx="6327775" cy="200025"/>
          </a:xfrm>
          <a:prstGeom prst="rect">
            <a:avLst/>
          </a:prstGeom>
        </p:spPr>
        <p:txBody>
          <a:bodyPr>
            <a:spAutoFit/>
          </a:bodyPr>
          <a:lstStyle/>
          <a:p>
            <a:pPr fontAlgn="auto">
              <a:spcBef>
                <a:spcPts val="0"/>
              </a:spcBef>
              <a:spcAft>
                <a:spcPts val="0"/>
              </a:spcAft>
              <a:defRPr/>
            </a:pPr>
            <a:r>
              <a:rPr lang="en-US" sz="700" dirty="0">
                <a:solidFill>
                  <a:srgbClr val="7F7F7F"/>
                </a:solidFill>
              </a:rPr>
              <a:t>Additional Disclaimers As Needed (Consult Legal)</a:t>
            </a:r>
          </a:p>
        </p:txBody>
      </p:sp>
      <p:sp>
        <p:nvSpPr>
          <p:cNvPr id="10" name="Text Placeholder 9"/>
          <p:cNvSpPr>
            <a:spLocks noGrp="1"/>
          </p:cNvSpPr>
          <p:nvPr>
            <p:ph type="body" sz="quarter" idx="15"/>
          </p:nvPr>
        </p:nvSpPr>
        <p:spPr>
          <a:xfrm>
            <a:off x="236538" y="6416694"/>
            <a:ext cx="8297862" cy="457200"/>
          </a:xfrm>
          <a:prstGeom prst="rect">
            <a:avLst/>
          </a:prstGeom>
        </p:spPr>
        <p:txBody>
          <a:bodyPr/>
          <a:lstStyle>
            <a:lvl1pPr marL="0" indent="0" algn="r">
              <a:buNone/>
              <a:defRPr b="1">
                <a:solidFill>
                  <a:schemeClr val="bg1"/>
                </a:solidFill>
              </a:defRPr>
            </a:lvl1pPr>
          </a:lstStyle>
          <a:p>
            <a:pPr lvl="0"/>
            <a:r>
              <a:rPr lang="en-US"/>
              <a:t>Click to edit Master text styles</a:t>
            </a:r>
          </a:p>
        </p:txBody>
      </p:sp>
      <p:sp>
        <p:nvSpPr>
          <p:cNvPr id="16" name="Title 1"/>
          <p:cNvSpPr>
            <a:spLocks noGrp="1"/>
          </p:cNvSpPr>
          <p:nvPr>
            <p:ph type="title"/>
          </p:nvPr>
        </p:nvSpPr>
        <p:spPr>
          <a:xfrm>
            <a:off x="514578" y="482888"/>
            <a:ext cx="8123010" cy="373531"/>
          </a:xfrm>
        </p:spPr>
        <p:txBody>
          <a:bodyPr/>
          <a:lstStyle/>
          <a:p>
            <a:r>
              <a:rPr lang="en-US"/>
              <a:t>Click to edit Master title style</a:t>
            </a:r>
            <a:endParaRPr lang="en-US" dirty="0"/>
          </a:p>
        </p:txBody>
      </p:sp>
      <p:sp>
        <p:nvSpPr>
          <p:cNvPr id="22" name="Text Placeholder 2"/>
          <p:cNvSpPr>
            <a:spLocks noGrp="1"/>
          </p:cNvSpPr>
          <p:nvPr>
            <p:ph type="body" sz="quarter" idx="16"/>
          </p:nvPr>
        </p:nvSpPr>
        <p:spPr>
          <a:xfrm>
            <a:off x="514350" y="1074738"/>
            <a:ext cx="8002588" cy="5308600"/>
          </a:xfrm>
          <a:prstGeom prst="rect">
            <a:avLst/>
          </a:prstGeom>
        </p:spPr>
        <p:txBody>
          <a:bodyPr>
            <a:normAutofit/>
          </a:bodyPr>
          <a:lstStyle>
            <a:lvl2pPr marL="457200" indent="-169863">
              <a:defRPr/>
            </a:lvl2pPr>
            <a:lvl3pPr marL="804863" indent="-177800">
              <a:defRPr/>
            </a:lvl3pPr>
            <a:lvl4pPr marL="1201738" indent="-168275">
              <a:buClr>
                <a:schemeClr val="tx1">
                  <a:lumMod val="50000"/>
                  <a:lumOff val="50000"/>
                </a:schemeClr>
              </a:buClr>
              <a:buFontTx/>
              <a:buChar char="-"/>
              <a:defRPr sz="1400"/>
            </a:lvl4pPr>
            <a:lvl5pPr marL="1719263" indent="-177800">
              <a:buClr>
                <a:schemeClr val="tx1">
                  <a:lumMod val="50000"/>
                  <a:lumOff val="50000"/>
                </a:schemeClr>
              </a:buCl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2"/>
          <p:cNvSpPr>
            <a:spLocks noGrp="1"/>
          </p:cNvSpPr>
          <p:nvPr>
            <p:ph type="sldNum" sz="quarter" idx="17"/>
          </p:nvPr>
        </p:nvSpPr>
        <p:spPr/>
        <p:txBody>
          <a:bodyPr/>
          <a:lstStyle>
            <a:lvl1pPr>
              <a:defRPr/>
            </a:lvl1pPr>
          </a:lstStyle>
          <a:p>
            <a:pPr>
              <a:defRPr/>
            </a:pPr>
            <a:fld id="{5F0C4390-F169-4FEC-B759-3AA764B164CD}" type="slidenum">
              <a:rPr lang="en-US"/>
              <a:pPr>
                <a:defRPr/>
              </a:pPr>
              <a:t>‹#›</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Section Header + large Icon">
    <p:bg>
      <p:bgPr>
        <a:solidFill>
          <a:schemeClr val="accent6"/>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EA779350-F79E-4670-8766-69328892C40D}"/>
              </a:ext>
            </a:extLst>
          </p:cNvPr>
          <p:cNvGraphicFramePr>
            <a:graphicFrameLocks noChangeAspect="1"/>
          </p:cNvGraphicFramePr>
          <p:nvPr>
            <p:custDataLst>
              <p:tags r:id="rId1"/>
            </p:custDataLst>
            <p:extLst>
              <p:ext uri="{D42A27DB-BD31-4B8C-83A1-F6EECF244321}">
                <p14:modId xmlns:p14="http://schemas.microsoft.com/office/powerpoint/2010/main" val="1466044231"/>
              </p:ext>
            </p:extLst>
          </p:nvPr>
        </p:nvGraphicFramePr>
        <p:xfrm>
          <a:off x="1193" y="1588"/>
          <a:ext cx="1191"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EA779350-F79E-4670-8766-69328892C40D}"/>
                          </a:ext>
                        </a:extLst>
                      </p:cNvPr>
                      <p:cNvPicPr/>
                      <p:nvPr/>
                    </p:nvPicPr>
                    <p:blipFill>
                      <a:blip r:embed="rId5"/>
                      <a:stretch>
                        <a:fillRect/>
                      </a:stretch>
                    </p:blipFill>
                    <p:spPr>
                      <a:xfrm>
                        <a:off x="1193" y="1588"/>
                        <a:ext cx="1191"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C30627E3-1DA9-4C85-BDEE-E3FA68038BF6}"/>
              </a:ext>
            </a:extLst>
          </p:cNvPr>
          <p:cNvSpPr/>
          <p:nvPr>
            <p:custDataLst>
              <p:tags r:id="rId2"/>
            </p:custDataLst>
          </p:nvPr>
        </p:nvSpPr>
        <p:spPr>
          <a:xfrm>
            <a:off x="2" y="0"/>
            <a:ext cx="119063" cy="1587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US" sz="1856" b="0" i="0" baseline="0" dirty="0" err="1">
              <a:solidFill>
                <a:schemeClr val="tx1"/>
              </a:solidFill>
              <a:latin typeface="Arial Black" panose="020B0A04020102020204" pitchFamily="34" charset="0"/>
              <a:ea typeface="+mj-ea"/>
              <a:cs typeface="+mj-cs"/>
              <a:sym typeface="Arial Black" panose="020B0A04020102020204" pitchFamily="34" charset="0"/>
            </a:endParaRPr>
          </a:p>
        </p:txBody>
      </p:sp>
      <p:sp>
        <p:nvSpPr>
          <p:cNvPr id="2" name="Title 1">
            <a:extLst>
              <a:ext uri="{FF2B5EF4-FFF2-40B4-BE49-F238E27FC236}">
                <a16:creationId xmlns:a16="http://schemas.microsoft.com/office/drawing/2014/main" id="{05B4D9F8-D2F8-412B-8467-F3A1A6B4A5F0}"/>
              </a:ext>
            </a:extLst>
          </p:cNvPr>
          <p:cNvSpPr>
            <a:spLocks noGrp="1"/>
          </p:cNvSpPr>
          <p:nvPr>
            <p:ph type="title"/>
          </p:nvPr>
        </p:nvSpPr>
        <p:spPr>
          <a:xfrm>
            <a:off x="291518" y="1409700"/>
            <a:ext cx="6261339" cy="283604"/>
          </a:xfrm>
          <a:prstGeom prst="rect">
            <a:avLst/>
          </a:prstGeom>
        </p:spPr>
        <p:txBody>
          <a:bodyPr wrap="square" tIns="0" anchor="t">
            <a:spAutoFit/>
          </a:bodyPr>
          <a:lstStyle>
            <a:lvl1pPr>
              <a:lnSpc>
                <a:spcPct val="70000"/>
              </a:lnSpc>
              <a:defRPr sz="2475" b="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A64BA69-0C36-44D3-95D1-C8122369423E}"/>
              </a:ext>
            </a:extLst>
          </p:cNvPr>
          <p:cNvSpPr>
            <a:spLocks noGrp="1"/>
          </p:cNvSpPr>
          <p:nvPr>
            <p:ph type="body" idx="1" hasCustomPrompt="1"/>
          </p:nvPr>
        </p:nvSpPr>
        <p:spPr>
          <a:xfrm>
            <a:off x="291518" y="3848104"/>
            <a:ext cx="4200525" cy="155812"/>
          </a:xfrm>
        </p:spPr>
        <p:txBody>
          <a:bodyPr tIns="0" anchor="t">
            <a:spAutoFit/>
          </a:bodyPr>
          <a:lstStyle>
            <a:lvl1pPr marL="0" indent="0">
              <a:lnSpc>
                <a:spcPct val="90000"/>
              </a:lnSpc>
              <a:buNone/>
              <a:defRPr sz="1125">
                <a:solidFill>
                  <a:schemeClr val="tx1"/>
                </a:solidFill>
              </a:defRPr>
            </a:lvl1pPr>
            <a:lvl2pPr marL="192881" indent="0">
              <a:buNone/>
              <a:defRPr sz="844">
                <a:solidFill>
                  <a:schemeClr val="tx1">
                    <a:tint val="75000"/>
                  </a:schemeClr>
                </a:solidFill>
              </a:defRPr>
            </a:lvl2pPr>
            <a:lvl3pPr marL="385763" indent="0">
              <a:buNone/>
              <a:defRPr sz="760">
                <a:solidFill>
                  <a:schemeClr val="tx1">
                    <a:tint val="75000"/>
                  </a:schemeClr>
                </a:solidFill>
              </a:defRPr>
            </a:lvl3pPr>
            <a:lvl4pPr marL="578644" indent="0">
              <a:buNone/>
              <a:defRPr sz="675">
                <a:solidFill>
                  <a:schemeClr val="tx1">
                    <a:tint val="75000"/>
                  </a:schemeClr>
                </a:solidFill>
              </a:defRPr>
            </a:lvl4pPr>
            <a:lvl5pPr marL="771525" indent="0">
              <a:buNone/>
              <a:defRPr sz="675">
                <a:solidFill>
                  <a:schemeClr val="tx1">
                    <a:tint val="75000"/>
                  </a:schemeClr>
                </a:solidFill>
              </a:defRPr>
            </a:lvl5pPr>
            <a:lvl6pPr marL="964406" indent="0">
              <a:buNone/>
              <a:defRPr sz="675">
                <a:solidFill>
                  <a:schemeClr val="tx1">
                    <a:tint val="75000"/>
                  </a:schemeClr>
                </a:solidFill>
              </a:defRPr>
            </a:lvl6pPr>
            <a:lvl7pPr marL="1157288" indent="0">
              <a:buNone/>
              <a:defRPr sz="675">
                <a:solidFill>
                  <a:schemeClr val="tx1">
                    <a:tint val="75000"/>
                  </a:schemeClr>
                </a:solidFill>
              </a:defRPr>
            </a:lvl7pPr>
            <a:lvl8pPr marL="1350169" indent="0">
              <a:buNone/>
              <a:defRPr sz="675">
                <a:solidFill>
                  <a:schemeClr val="tx1">
                    <a:tint val="75000"/>
                  </a:schemeClr>
                </a:solidFill>
              </a:defRPr>
            </a:lvl8pPr>
            <a:lvl9pPr marL="1543050" indent="0">
              <a:buNone/>
              <a:defRPr sz="675">
                <a:solidFill>
                  <a:schemeClr val="tx1">
                    <a:tint val="75000"/>
                  </a:schemeClr>
                </a:solidFill>
              </a:defRPr>
            </a:lvl9pPr>
          </a:lstStyle>
          <a:p>
            <a:pPr lvl="0"/>
            <a:r>
              <a:rPr lang="en-US" dirty="0"/>
              <a:t>Edit Master text styles</a:t>
            </a:r>
          </a:p>
        </p:txBody>
      </p:sp>
      <p:sp>
        <p:nvSpPr>
          <p:cNvPr id="6" name="Slide Number Placeholder 5">
            <a:extLst>
              <a:ext uri="{FF2B5EF4-FFF2-40B4-BE49-F238E27FC236}">
                <a16:creationId xmlns:a16="http://schemas.microsoft.com/office/drawing/2014/main" id="{7C9446BA-0FD3-4FFF-B220-7298D3F88A4C}"/>
              </a:ext>
            </a:extLst>
          </p:cNvPr>
          <p:cNvSpPr>
            <a:spLocks noGrp="1"/>
          </p:cNvSpPr>
          <p:nvPr>
            <p:ph type="sldNum" sz="quarter" idx="12"/>
          </p:nvPr>
        </p:nvSpPr>
        <p:spPr/>
        <p:txBody>
          <a:bodyPr/>
          <a:lstStyle>
            <a:lvl1pPr>
              <a:defRPr>
                <a:solidFill>
                  <a:schemeClr val="tx1"/>
                </a:solidFill>
              </a:defRPr>
            </a:lvl1pPr>
          </a:lstStyle>
          <a:p>
            <a:fld id="{7B94EC18-1D2B-4535-B738-0E53AFE26620}" type="slidenum">
              <a:rPr lang="en-US" smtClean="0"/>
              <a:pPr/>
              <a:t>‹#›</a:t>
            </a:fld>
            <a:endParaRPr lang="en-US"/>
          </a:p>
        </p:txBody>
      </p:sp>
      <p:pic>
        <p:nvPicPr>
          <p:cNvPr id="9" name="Graphic 8">
            <a:extLst>
              <a:ext uri="{FF2B5EF4-FFF2-40B4-BE49-F238E27FC236}">
                <a16:creationId xmlns:a16="http://schemas.microsoft.com/office/drawing/2014/main" id="{EAD9E843-EB5E-46D9-8DA4-825F2307EDC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71299" y="6178499"/>
            <a:ext cx="1315252" cy="327979"/>
          </a:xfrm>
          <a:prstGeom prst="rect">
            <a:avLst/>
          </a:prstGeom>
        </p:spPr>
      </p:pic>
    </p:spTree>
    <p:extLst>
      <p:ext uri="{BB962C8B-B14F-4D97-AF65-F5344CB8AC3E}">
        <p14:creationId xmlns:p14="http://schemas.microsoft.com/office/powerpoint/2010/main" val="2453433029"/>
      </p:ext>
    </p:extLst>
  </p:cSld>
  <p:clrMapOvr>
    <a:masterClrMapping/>
  </p:clrMapOvr>
  <p:extLst>
    <p:ext uri="{DCECCB84-F9BA-43D5-87BE-67443E8EF086}">
      <p15:sldGuideLst xmlns:p15="http://schemas.microsoft.com/office/powerpoint/2012/main">
        <p15:guide id="1" orient="horz" pos="3072">
          <p15:clr>
            <a:srgbClr val="FBAE40"/>
          </p15:clr>
        </p15:guide>
        <p15:guide id="2" pos="745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Section Header Gray">
    <p:bg>
      <p:bgPr>
        <a:solidFill>
          <a:schemeClr val="accent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A64BA69-0C36-44D3-95D1-C8122369423E}"/>
              </a:ext>
            </a:extLst>
          </p:cNvPr>
          <p:cNvSpPr>
            <a:spLocks noGrp="1"/>
          </p:cNvSpPr>
          <p:nvPr>
            <p:ph type="body" idx="1"/>
          </p:nvPr>
        </p:nvSpPr>
        <p:spPr>
          <a:xfrm>
            <a:off x="291518" y="3848101"/>
            <a:ext cx="4200525" cy="2019300"/>
          </a:xfrm>
        </p:spPr>
        <p:txBody>
          <a:bodyPr/>
          <a:lstStyle>
            <a:lvl1pPr marL="0" indent="0">
              <a:lnSpc>
                <a:spcPct val="90000"/>
              </a:lnSpc>
              <a:buNone/>
              <a:defRPr lang="en-US" sz="1125" kern="1200" dirty="0">
                <a:solidFill>
                  <a:schemeClr val="bg1"/>
                </a:solidFill>
                <a:latin typeface="+mn-lt"/>
                <a:ea typeface="+mn-ea"/>
                <a:cs typeface="+mn-cs"/>
              </a:defRPr>
            </a:lvl1pPr>
            <a:lvl2pPr marL="192881" indent="0">
              <a:buNone/>
              <a:defRPr sz="844">
                <a:solidFill>
                  <a:schemeClr val="tx1">
                    <a:tint val="75000"/>
                  </a:schemeClr>
                </a:solidFill>
              </a:defRPr>
            </a:lvl2pPr>
            <a:lvl3pPr marL="385763" indent="0">
              <a:buNone/>
              <a:defRPr sz="760">
                <a:solidFill>
                  <a:schemeClr val="tx1">
                    <a:tint val="75000"/>
                  </a:schemeClr>
                </a:solidFill>
              </a:defRPr>
            </a:lvl3pPr>
            <a:lvl4pPr marL="578644" indent="0">
              <a:buNone/>
              <a:defRPr sz="675">
                <a:solidFill>
                  <a:schemeClr val="tx1">
                    <a:tint val="75000"/>
                  </a:schemeClr>
                </a:solidFill>
              </a:defRPr>
            </a:lvl4pPr>
            <a:lvl5pPr marL="771525" indent="0">
              <a:buNone/>
              <a:defRPr sz="675">
                <a:solidFill>
                  <a:schemeClr val="tx1">
                    <a:tint val="75000"/>
                  </a:schemeClr>
                </a:solidFill>
              </a:defRPr>
            </a:lvl5pPr>
            <a:lvl6pPr marL="964406" indent="0">
              <a:buNone/>
              <a:defRPr sz="675">
                <a:solidFill>
                  <a:schemeClr val="tx1">
                    <a:tint val="75000"/>
                  </a:schemeClr>
                </a:solidFill>
              </a:defRPr>
            </a:lvl6pPr>
            <a:lvl7pPr marL="1157288" indent="0">
              <a:buNone/>
              <a:defRPr sz="675">
                <a:solidFill>
                  <a:schemeClr val="tx1">
                    <a:tint val="75000"/>
                  </a:schemeClr>
                </a:solidFill>
              </a:defRPr>
            </a:lvl7pPr>
            <a:lvl8pPr marL="1350169" indent="0">
              <a:buNone/>
              <a:defRPr sz="675">
                <a:solidFill>
                  <a:schemeClr val="tx1">
                    <a:tint val="75000"/>
                  </a:schemeClr>
                </a:solidFill>
              </a:defRPr>
            </a:lvl8pPr>
            <a:lvl9pPr marL="1543050" indent="0">
              <a:buNone/>
              <a:defRPr sz="675">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7C9446BA-0FD3-4FFF-B220-7298D3F88A4C}"/>
              </a:ext>
            </a:extLst>
          </p:cNvPr>
          <p:cNvSpPr>
            <a:spLocks noGrp="1"/>
          </p:cNvSpPr>
          <p:nvPr>
            <p:ph type="sldNum" sz="quarter" idx="12"/>
          </p:nvPr>
        </p:nvSpPr>
        <p:spPr/>
        <p:txBody>
          <a:bodyPr/>
          <a:lstStyle>
            <a:lvl1pPr>
              <a:defRPr>
                <a:solidFill>
                  <a:schemeClr val="bg1"/>
                </a:solidFill>
              </a:defRPr>
            </a:lvl1pPr>
          </a:lstStyle>
          <a:p>
            <a:fld id="{7B94EC18-1D2B-4535-B738-0E53AFE26620}" type="slidenum">
              <a:rPr lang="en-US" smtClean="0"/>
              <a:pPr/>
              <a:t>‹#›</a:t>
            </a:fld>
            <a:endParaRPr lang="en-US"/>
          </a:p>
        </p:txBody>
      </p:sp>
      <p:sp>
        <p:nvSpPr>
          <p:cNvPr id="13" name="Title 1">
            <a:extLst>
              <a:ext uri="{FF2B5EF4-FFF2-40B4-BE49-F238E27FC236}">
                <a16:creationId xmlns:a16="http://schemas.microsoft.com/office/drawing/2014/main" id="{1C224819-8C0C-431D-80CA-610F414A6769}"/>
              </a:ext>
            </a:extLst>
          </p:cNvPr>
          <p:cNvSpPr>
            <a:spLocks noGrp="1"/>
          </p:cNvSpPr>
          <p:nvPr>
            <p:ph type="title"/>
          </p:nvPr>
        </p:nvSpPr>
        <p:spPr>
          <a:xfrm>
            <a:off x="291518" y="1409700"/>
            <a:ext cx="6261339" cy="283604"/>
          </a:xfrm>
          <a:prstGeom prst="rect">
            <a:avLst/>
          </a:prstGeom>
        </p:spPr>
        <p:txBody>
          <a:bodyPr wrap="square" tIns="0" anchor="t">
            <a:spAutoFit/>
          </a:bodyPr>
          <a:lstStyle>
            <a:lvl1pPr>
              <a:lnSpc>
                <a:spcPct val="70000"/>
              </a:lnSpc>
              <a:defRPr sz="2475" b="0">
                <a:solidFill>
                  <a:schemeClr val="bg1"/>
                </a:solidFill>
              </a:defRPr>
            </a:lvl1pPr>
          </a:lstStyle>
          <a:p>
            <a:r>
              <a:rPr lang="en-US"/>
              <a:t>Click to edit Master title style</a:t>
            </a:r>
            <a:endParaRPr lang="en-US" dirty="0"/>
          </a:p>
        </p:txBody>
      </p:sp>
      <p:pic>
        <p:nvPicPr>
          <p:cNvPr id="2" name="Graphic 1">
            <a:extLst>
              <a:ext uri="{FF2B5EF4-FFF2-40B4-BE49-F238E27FC236}">
                <a16:creationId xmlns:a16="http://schemas.microsoft.com/office/drawing/2014/main" id="{7BC1D4CC-B5A8-30A0-5D2C-D1EB5A89C3B5}"/>
              </a:ext>
            </a:extLst>
          </p:cNvPr>
          <p:cNvPicPr>
            <a:picLocks noChangeAspect="1"/>
          </p:cNvPicPr>
          <p:nvPr/>
        </p:nvPicPr>
        <p:blipFill>
          <a:blip r:embed="rId2" cstate="screen">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0015" y="6385208"/>
            <a:ext cx="857250" cy="213769"/>
          </a:xfrm>
          <a:prstGeom prst="rect">
            <a:avLst/>
          </a:prstGeom>
        </p:spPr>
      </p:pic>
    </p:spTree>
    <p:extLst>
      <p:ext uri="{BB962C8B-B14F-4D97-AF65-F5344CB8AC3E}">
        <p14:creationId xmlns:p14="http://schemas.microsoft.com/office/powerpoint/2010/main" val="2674152877"/>
      </p:ext>
    </p:extLst>
  </p:cSld>
  <p:clrMapOvr>
    <a:masterClrMapping/>
  </p:clrMapOvr>
  <p:extLst>
    <p:ext uri="{DCECCB84-F9BA-43D5-87BE-67443E8EF086}">
      <p15:sldGuideLst xmlns:p15="http://schemas.microsoft.com/office/powerpoint/2012/main">
        <p15:guide id="1" pos="745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Section Header + Icons">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4D9F8-D2F8-412B-8467-F3A1A6B4A5F0}"/>
              </a:ext>
            </a:extLst>
          </p:cNvPr>
          <p:cNvSpPr>
            <a:spLocks noGrp="1"/>
          </p:cNvSpPr>
          <p:nvPr>
            <p:ph type="title"/>
          </p:nvPr>
        </p:nvSpPr>
        <p:spPr>
          <a:xfrm>
            <a:off x="291519" y="3429001"/>
            <a:ext cx="6691243" cy="1447799"/>
          </a:xfrm>
          <a:prstGeom prst="rect">
            <a:avLst/>
          </a:prstGeom>
        </p:spPr>
        <p:txBody>
          <a:bodyPr tIns="0" anchor="t"/>
          <a:lstStyle>
            <a:lvl1pPr>
              <a:lnSpc>
                <a:spcPct val="70000"/>
              </a:lnSpc>
              <a:defRPr sz="2475" b="0">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A64BA69-0C36-44D3-95D1-C8122369423E}"/>
              </a:ext>
            </a:extLst>
          </p:cNvPr>
          <p:cNvSpPr>
            <a:spLocks noGrp="1"/>
          </p:cNvSpPr>
          <p:nvPr>
            <p:ph type="body" idx="1" hasCustomPrompt="1"/>
          </p:nvPr>
        </p:nvSpPr>
        <p:spPr>
          <a:xfrm>
            <a:off x="291517" y="4876805"/>
            <a:ext cx="6691242" cy="340478"/>
          </a:xfrm>
        </p:spPr>
        <p:txBody>
          <a:bodyPr wrap="square" tIns="182880" anchor="t">
            <a:spAutoFit/>
          </a:bodyPr>
          <a:lstStyle>
            <a:lvl1pPr marL="0" indent="0">
              <a:lnSpc>
                <a:spcPct val="90000"/>
              </a:lnSpc>
              <a:buNone/>
              <a:defRPr sz="1125">
                <a:solidFill>
                  <a:schemeClr val="bg1"/>
                </a:solidFill>
              </a:defRPr>
            </a:lvl1pPr>
            <a:lvl2pPr marL="192881" indent="0">
              <a:buNone/>
              <a:defRPr sz="844">
                <a:solidFill>
                  <a:schemeClr val="tx1">
                    <a:tint val="75000"/>
                  </a:schemeClr>
                </a:solidFill>
              </a:defRPr>
            </a:lvl2pPr>
            <a:lvl3pPr marL="385763" indent="0">
              <a:buNone/>
              <a:defRPr sz="760">
                <a:solidFill>
                  <a:schemeClr val="tx1">
                    <a:tint val="75000"/>
                  </a:schemeClr>
                </a:solidFill>
              </a:defRPr>
            </a:lvl3pPr>
            <a:lvl4pPr marL="578644" indent="0">
              <a:buNone/>
              <a:defRPr sz="675">
                <a:solidFill>
                  <a:schemeClr val="tx1">
                    <a:tint val="75000"/>
                  </a:schemeClr>
                </a:solidFill>
              </a:defRPr>
            </a:lvl4pPr>
            <a:lvl5pPr marL="771525" indent="0">
              <a:buNone/>
              <a:defRPr sz="675">
                <a:solidFill>
                  <a:schemeClr val="tx1">
                    <a:tint val="75000"/>
                  </a:schemeClr>
                </a:solidFill>
              </a:defRPr>
            </a:lvl5pPr>
            <a:lvl6pPr marL="964406" indent="0">
              <a:buNone/>
              <a:defRPr sz="675">
                <a:solidFill>
                  <a:schemeClr val="tx1">
                    <a:tint val="75000"/>
                  </a:schemeClr>
                </a:solidFill>
              </a:defRPr>
            </a:lvl6pPr>
            <a:lvl7pPr marL="1157288" indent="0">
              <a:buNone/>
              <a:defRPr sz="675">
                <a:solidFill>
                  <a:schemeClr val="tx1">
                    <a:tint val="75000"/>
                  </a:schemeClr>
                </a:solidFill>
              </a:defRPr>
            </a:lvl7pPr>
            <a:lvl8pPr marL="1350169" indent="0">
              <a:buNone/>
              <a:defRPr sz="675">
                <a:solidFill>
                  <a:schemeClr val="tx1">
                    <a:tint val="75000"/>
                  </a:schemeClr>
                </a:solidFill>
              </a:defRPr>
            </a:lvl8pPr>
            <a:lvl9pPr marL="1543050" indent="0">
              <a:buNone/>
              <a:defRPr sz="675">
                <a:solidFill>
                  <a:schemeClr val="tx1">
                    <a:tint val="75000"/>
                  </a:schemeClr>
                </a:solidFill>
              </a:defRPr>
            </a:lvl9pPr>
          </a:lstStyle>
          <a:p>
            <a:pPr lvl="0"/>
            <a:r>
              <a:rPr lang="en-US" dirty="0"/>
              <a:t>Edit Master text styles</a:t>
            </a:r>
          </a:p>
        </p:txBody>
      </p:sp>
      <p:sp>
        <p:nvSpPr>
          <p:cNvPr id="6" name="Slide Number Placeholder 5">
            <a:extLst>
              <a:ext uri="{FF2B5EF4-FFF2-40B4-BE49-F238E27FC236}">
                <a16:creationId xmlns:a16="http://schemas.microsoft.com/office/drawing/2014/main" id="{7C9446BA-0FD3-4FFF-B220-7298D3F88A4C}"/>
              </a:ext>
            </a:extLst>
          </p:cNvPr>
          <p:cNvSpPr>
            <a:spLocks noGrp="1"/>
          </p:cNvSpPr>
          <p:nvPr>
            <p:ph type="sldNum" sz="quarter" idx="12"/>
          </p:nvPr>
        </p:nvSpPr>
        <p:spPr/>
        <p:txBody>
          <a:bodyPr/>
          <a:lstStyle>
            <a:lvl1pPr>
              <a:defRPr>
                <a:solidFill>
                  <a:schemeClr val="bg1"/>
                </a:solidFill>
              </a:defRPr>
            </a:lvl1pPr>
          </a:lstStyle>
          <a:p>
            <a:fld id="{7B94EC18-1D2B-4535-B738-0E53AFE26620}" type="slidenum">
              <a:rPr lang="en-US" smtClean="0"/>
              <a:pPr/>
              <a:t>‹#›</a:t>
            </a:fld>
            <a:endParaRPr lang="en-US"/>
          </a:p>
        </p:txBody>
      </p:sp>
      <p:pic>
        <p:nvPicPr>
          <p:cNvPr id="5" name="Graphic 4">
            <a:extLst>
              <a:ext uri="{FF2B5EF4-FFF2-40B4-BE49-F238E27FC236}">
                <a16:creationId xmlns:a16="http://schemas.microsoft.com/office/drawing/2014/main" id="{BB21E75E-835E-8350-2052-B77E5FA6F0C2}"/>
              </a:ext>
            </a:extLst>
          </p:cNvPr>
          <p:cNvPicPr>
            <a:picLocks noChangeAspect="1"/>
          </p:cNvPicPr>
          <p:nvPr/>
        </p:nvPicPr>
        <p:blipFill>
          <a:blip r:embed="rId2" cstate="screen">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0015" y="6385208"/>
            <a:ext cx="857250" cy="213769"/>
          </a:xfrm>
          <a:prstGeom prst="rect">
            <a:avLst/>
          </a:prstGeom>
        </p:spPr>
      </p:pic>
    </p:spTree>
    <p:extLst>
      <p:ext uri="{BB962C8B-B14F-4D97-AF65-F5344CB8AC3E}">
        <p14:creationId xmlns:p14="http://schemas.microsoft.com/office/powerpoint/2010/main" val="2345306812"/>
      </p:ext>
    </p:extLst>
  </p:cSld>
  <p:clrMapOvr>
    <a:masterClrMapping/>
  </p:clrMapOvr>
  <p:extLst>
    <p:ext uri="{DCECCB84-F9BA-43D5-87BE-67443E8EF086}">
      <p15:sldGuideLst xmlns:p15="http://schemas.microsoft.com/office/powerpoint/2012/main">
        <p15:guide id="1" orient="horz" pos="3072">
          <p15:clr>
            <a:srgbClr val="FBAE40"/>
          </p15:clr>
        </p15:guide>
        <p15:guide id="2" pos="745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_Agenda">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7D926425-8E0A-4F19-95F9-2CCCC40F8397}"/>
              </a:ext>
            </a:extLst>
          </p:cNvPr>
          <p:cNvGraphicFramePr>
            <a:graphicFrameLocks noChangeAspect="1"/>
          </p:cNvGraphicFramePr>
          <p:nvPr>
            <p:custDataLst>
              <p:tags r:id="rId1"/>
            </p:custDataLst>
            <p:extLst>
              <p:ext uri="{D42A27DB-BD31-4B8C-83A1-F6EECF244321}">
                <p14:modId xmlns:p14="http://schemas.microsoft.com/office/powerpoint/2010/main" val="4098071197"/>
              </p:ext>
            </p:extLst>
          </p:nvPr>
        </p:nvGraphicFramePr>
        <p:xfrm>
          <a:off x="1193" y="1588"/>
          <a:ext cx="1191"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7D926425-8E0A-4F19-95F9-2CCCC40F8397}"/>
                          </a:ext>
                        </a:extLst>
                      </p:cNvPr>
                      <p:cNvPicPr/>
                      <p:nvPr/>
                    </p:nvPicPr>
                    <p:blipFill>
                      <a:blip r:embed="rId5"/>
                      <a:stretch>
                        <a:fillRect/>
                      </a:stretch>
                    </p:blipFill>
                    <p:spPr>
                      <a:xfrm>
                        <a:off x="1193" y="1588"/>
                        <a:ext cx="1191"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494E27FC-0EBE-49F1-BF4C-F70FB47B782E}"/>
              </a:ext>
            </a:extLst>
          </p:cNvPr>
          <p:cNvSpPr/>
          <p:nvPr>
            <p:custDataLst>
              <p:tags r:id="rId2"/>
            </p:custDataLst>
          </p:nvPr>
        </p:nvSpPr>
        <p:spPr>
          <a:xfrm>
            <a:off x="2" y="0"/>
            <a:ext cx="119063" cy="1587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US" sz="1688" b="0" i="0" baseline="0" dirty="0" err="1">
              <a:solidFill>
                <a:schemeClr val="tx1"/>
              </a:solidFill>
              <a:latin typeface="Arial Black" panose="020B0A04020102020204" pitchFamily="34" charset="0"/>
              <a:ea typeface="+mj-ea"/>
              <a:cs typeface="+mj-cs"/>
              <a:sym typeface="Arial Black" panose="020B0A04020102020204" pitchFamily="34" charset="0"/>
            </a:endParaRPr>
          </a:p>
        </p:txBody>
      </p:sp>
      <p:sp>
        <p:nvSpPr>
          <p:cNvPr id="2" name="Title 1">
            <a:extLst>
              <a:ext uri="{FF2B5EF4-FFF2-40B4-BE49-F238E27FC236}">
                <a16:creationId xmlns:a16="http://schemas.microsoft.com/office/drawing/2014/main" id="{5E480A38-A16A-446F-8129-A3FC34253B1F}"/>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accent1"/>
                </a:solidFill>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12" name="Content Placeholder 2">
            <a:extLst>
              <a:ext uri="{FF2B5EF4-FFF2-40B4-BE49-F238E27FC236}">
                <a16:creationId xmlns:a16="http://schemas.microsoft.com/office/drawing/2014/main" id="{EA7BEA89-1F2D-4361-A0A6-ED0DF3A4E070}"/>
              </a:ext>
            </a:extLst>
          </p:cNvPr>
          <p:cNvSpPr>
            <a:spLocks noGrp="1"/>
          </p:cNvSpPr>
          <p:nvPr>
            <p:ph idx="17" hasCustomPrompt="1"/>
          </p:nvPr>
        </p:nvSpPr>
        <p:spPr>
          <a:xfrm>
            <a:off x="269115" y="1273220"/>
            <a:ext cx="4117234" cy="4800035"/>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0" name="Content Placeholder 2">
            <a:extLst>
              <a:ext uri="{FF2B5EF4-FFF2-40B4-BE49-F238E27FC236}">
                <a16:creationId xmlns:a16="http://schemas.microsoft.com/office/drawing/2014/main" id="{E0EC2BDF-6703-43C8-A8D3-D7076C7DA2FF}"/>
              </a:ext>
            </a:extLst>
          </p:cNvPr>
          <p:cNvSpPr>
            <a:spLocks noGrp="1"/>
          </p:cNvSpPr>
          <p:nvPr>
            <p:ph idx="18" hasCustomPrompt="1"/>
          </p:nvPr>
        </p:nvSpPr>
        <p:spPr>
          <a:xfrm>
            <a:off x="4736751" y="1273220"/>
            <a:ext cx="4117234" cy="4800035"/>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3732979567"/>
      </p:ext>
    </p:extLst>
  </p:cSld>
  <p:clrMapOvr>
    <a:masterClrMapping/>
  </p:clrMapOvr>
  <p:extLst>
    <p:ext uri="{DCECCB84-F9BA-43D5-87BE-67443E8EF086}">
      <p15:sldGuideLst xmlns:p15="http://schemas.microsoft.com/office/powerpoint/2012/main">
        <p15:guide id="2" pos="4928">
          <p15:clr>
            <a:srgbClr val="FBAE40"/>
          </p15:clr>
        </p15:guide>
        <p15:guide id="3" pos="531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7D926425-8E0A-4F19-95F9-2CCCC40F8397}"/>
              </a:ext>
            </a:extLst>
          </p:cNvPr>
          <p:cNvGraphicFramePr>
            <a:graphicFrameLocks noChangeAspect="1"/>
          </p:cNvGraphicFramePr>
          <p:nvPr>
            <p:custDataLst>
              <p:tags r:id="rId1"/>
            </p:custDataLst>
            <p:extLst>
              <p:ext uri="{D42A27DB-BD31-4B8C-83A1-F6EECF244321}">
                <p14:modId xmlns:p14="http://schemas.microsoft.com/office/powerpoint/2010/main" val="2669658660"/>
              </p:ext>
            </p:extLst>
          </p:nvPr>
        </p:nvGraphicFramePr>
        <p:xfrm>
          <a:off x="1193" y="1588"/>
          <a:ext cx="1191"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7D926425-8E0A-4F19-95F9-2CCCC40F8397}"/>
                          </a:ext>
                        </a:extLst>
                      </p:cNvPr>
                      <p:cNvPicPr/>
                      <p:nvPr/>
                    </p:nvPicPr>
                    <p:blipFill>
                      <a:blip r:embed="rId5"/>
                      <a:stretch>
                        <a:fillRect/>
                      </a:stretch>
                    </p:blipFill>
                    <p:spPr>
                      <a:xfrm>
                        <a:off x="1193" y="1588"/>
                        <a:ext cx="1191"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494E27FC-0EBE-49F1-BF4C-F70FB47B782E}"/>
              </a:ext>
            </a:extLst>
          </p:cNvPr>
          <p:cNvSpPr/>
          <p:nvPr>
            <p:custDataLst>
              <p:tags r:id="rId2"/>
            </p:custDataLst>
          </p:nvPr>
        </p:nvSpPr>
        <p:spPr>
          <a:xfrm>
            <a:off x="2" y="0"/>
            <a:ext cx="119063" cy="1587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US" sz="1688" b="0" i="0" baseline="0" dirty="0" err="1">
              <a:solidFill>
                <a:schemeClr val="tx1"/>
              </a:solidFill>
              <a:latin typeface="Arial Black" panose="020B0A04020102020204" pitchFamily="34" charset="0"/>
              <a:ea typeface="+mj-ea"/>
              <a:cs typeface="+mj-cs"/>
              <a:sym typeface="Arial Black" panose="020B0A04020102020204" pitchFamily="34" charset="0"/>
            </a:endParaRPr>
          </a:p>
        </p:txBody>
      </p:sp>
      <p:sp>
        <p:nvSpPr>
          <p:cNvPr id="2" name="Title 1">
            <a:extLst>
              <a:ext uri="{FF2B5EF4-FFF2-40B4-BE49-F238E27FC236}">
                <a16:creationId xmlns:a16="http://schemas.microsoft.com/office/drawing/2014/main" id="{5E480A38-A16A-446F-8129-A3FC34253B1F}"/>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accent1"/>
                </a:solidFill>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12" name="Content Placeholder 2">
            <a:extLst>
              <a:ext uri="{FF2B5EF4-FFF2-40B4-BE49-F238E27FC236}">
                <a16:creationId xmlns:a16="http://schemas.microsoft.com/office/drawing/2014/main" id="{EA7BEA89-1F2D-4361-A0A6-ED0DF3A4E070}"/>
              </a:ext>
            </a:extLst>
          </p:cNvPr>
          <p:cNvSpPr>
            <a:spLocks noGrp="1"/>
          </p:cNvSpPr>
          <p:nvPr>
            <p:ph idx="17" hasCustomPrompt="1"/>
          </p:nvPr>
        </p:nvSpPr>
        <p:spPr>
          <a:xfrm>
            <a:off x="269115" y="1273220"/>
            <a:ext cx="4117234" cy="4800035"/>
          </a:xfrm>
        </p:spPr>
        <p:txBody>
          <a:bodyPr wrap="square"/>
          <a:lstStyle>
            <a:lvl1pPr marL="257175" indent="-257175">
              <a:lnSpc>
                <a:spcPct val="90000"/>
              </a:lnSpc>
              <a:spcBef>
                <a:spcPts val="0"/>
              </a:spcBef>
              <a:buClr>
                <a:schemeClr val="accent1"/>
              </a:buClr>
              <a:buFont typeface="+mj-lt"/>
              <a:buAutoNum type="arabicPeriod"/>
              <a:defRPr sz="1350"/>
            </a:lvl1pPr>
            <a:lvl2pPr marL="263250" indent="0">
              <a:lnSpc>
                <a:spcPct val="90000"/>
              </a:lnSpc>
              <a:spcAft>
                <a:spcPts val="0"/>
              </a:spcAft>
              <a:buClr>
                <a:schemeClr val="tx1"/>
              </a:buClr>
              <a:buFont typeface="Arial" panose="020B0604020202020204" pitchFamily="34" charset="0"/>
              <a:buNone/>
              <a:defRPr sz="1238"/>
            </a:lvl2pPr>
            <a:lvl3pPr marL="212625" indent="0">
              <a:lnSpc>
                <a:spcPct val="80000"/>
              </a:lnSpc>
              <a:buFont typeface="Arial" panose="020B0604020202020204" pitchFamily="34" charset="0"/>
              <a:buNone/>
              <a:defRPr sz="1125"/>
            </a:lvl3pPr>
            <a:lvl4pPr marL="587250" indent="-192375">
              <a:lnSpc>
                <a:spcPct val="80000"/>
              </a:lnSpc>
              <a:buFont typeface="Wingdings" panose="05000000000000000000" pitchFamily="2" charset="2"/>
              <a:buChar char="§"/>
              <a:defRPr sz="1013"/>
            </a:lvl4pPr>
            <a:lvl5pPr marL="769500" indent="-192375">
              <a:lnSpc>
                <a:spcPct val="8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1"/>
            <a:endParaRPr lang="en-US" dirty="0"/>
          </a:p>
          <a:p>
            <a:pPr lvl="0"/>
            <a:r>
              <a:rPr lang="en-US" dirty="0"/>
              <a:t>Edit Master text styles, 24pt</a:t>
            </a:r>
          </a:p>
          <a:p>
            <a:pPr lvl="1"/>
            <a:r>
              <a:rPr lang="en-US" dirty="0"/>
              <a:t>Second level, 22pt</a:t>
            </a:r>
          </a:p>
          <a:p>
            <a:pPr lvl="1"/>
            <a:endParaRPr lang="en-US" dirty="0"/>
          </a:p>
          <a:p>
            <a:pPr lvl="0"/>
            <a:r>
              <a:rPr lang="en-US" dirty="0"/>
              <a:t>Edit Master text styles, 24pt</a:t>
            </a:r>
          </a:p>
          <a:p>
            <a:pPr lvl="1"/>
            <a:r>
              <a:rPr lang="en-US" dirty="0"/>
              <a:t>Second level, 22pt</a:t>
            </a:r>
          </a:p>
          <a:p>
            <a:pPr lvl="1"/>
            <a:endParaRPr lang="en-US" dirty="0"/>
          </a:p>
        </p:txBody>
      </p:sp>
      <p:sp>
        <p:nvSpPr>
          <p:cNvPr id="14" name="Content Placeholder 2">
            <a:extLst>
              <a:ext uri="{FF2B5EF4-FFF2-40B4-BE49-F238E27FC236}">
                <a16:creationId xmlns:a16="http://schemas.microsoft.com/office/drawing/2014/main" id="{4B001BFE-4586-4123-8A39-A8763BE551B5}"/>
              </a:ext>
            </a:extLst>
          </p:cNvPr>
          <p:cNvSpPr>
            <a:spLocks noGrp="1"/>
          </p:cNvSpPr>
          <p:nvPr>
            <p:ph idx="18" hasCustomPrompt="1"/>
          </p:nvPr>
        </p:nvSpPr>
        <p:spPr>
          <a:xfrm>
            <a:off x="4736751" y="1273220"/>
            <a:ext cx="4117234" cy="4800035"/>
          </a:xfrm>
        </p:spPr>
        <p:txBody>
          <a:bodyPr wrap="square"/>
          <a:lstStyle>
            <a:lvl1pPr marL="257175" indent="-257175">
              <a:lnSpc>
                <a:spcPct val="90000"/>
              </a:lnSpc>
              <a:spcBef>
                <a:spcPts val="0"/>
              </a:spcBef>
              <a:buClr>
                <a:schemeClr val="accent1"/>
              </a:buClr>
              <a:buFont typeface="+mj-lt"/>
              <a:buAutoNum type="arabicPeriod" startAt="4"/>
              <a:defRPr sz="1350"/>
            </a:lvl1pPr>
            <a:lvl2pPr marL="263250" indent="0">
              <a:lnSpc>
                <a:spcPct val="90000"/>
              </a:lnSpc>
              <a:spcAft>
                <a:spcPts val="0"/>
              </a:spcAft>
              <a:buClr>
                <a:schemeClr val="tx1"/>
              </a:buClr>
              <a:buFont typeface="Arial" panose="020B0604020202020204" pitchFamily="34" charset="0"/>
              <a:buNone/>
              <a:defRPr sz="1238"/>
            </a:lvl2pPr>
            <a:lvl3pPr marL="212625" indent="0">
              <a:lnSpc>
                <a:spcPct val="80000"/>
              </a:lnSpc>
              <a:buFont typeface="Arial" panose="020B0604020202020204" pitchFamily="34" charset="0"/>
              <a:buNone/>
              <a:defRPr sz="1125"/>
            </a:lvl3pPr>
            <a:lvl4pPr marL="587250" indent="-192375">
              <a:lnSpc>
                <a:spcPct val="80000"/>
              </a:lnSpc>
              <a:buFont typeface="Wingdings" panose="05000000000000000000" pitchFamily="2" charset="2"/>
              <a:buChar char="§"/>
              <a:defRPr sz="1013"/>
            </a:lvl4pPr>
            <a:lvl5pPr marL="769500" indent="-192375">
              <a:lnSpc>
                <a:spcPct val="8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1"/>
            <a:endParaRPr lang="en-US" dirty="0"/>
          </a:p>
          <a:p>
            <a:pPr lvl="0"/>
            <a:r>
              <a:rPr lang="en-US" dirty="0"/>
              <a:t>Edit Master text styles, 24pt</a:t>
            </a:r>
          </a:p>
          <a:p>
            <a:pPr lvl="1"/>
            <a:r>
              <a:rPr lang="en-US" dirty="0"/>
              <a:t>Second level, 22pt</a:t>
            </a:r>
          </a:p>
          <a:p>
            <a:pPr lvl="1"/>
            <a:endParaRPr lang="en-US" dirty="0"/>
          </a:p>
          <a:p>
            <a:pPr lvl="0"/>
            <a:r>
              <a:rPr lang="en-US" dirty="0"/>
              <a:t>Edit Master text styles, 24pt</a:t>
            </a:r>
          </a:p>
          <a:p>
            <a:pPr lvl="1"/>
            <a:r>
              <a:rPr lang="en-US" dirty="0"/>
              <a:t>Second level, 22pt</a:t>
            </a:r>
          </a:p>
          <a:p>
            <a:pPr lvl="1"/>
            <a:endParaRPr lang="en-US" dirty="0"/>
          </a:p>
        </p:txBody>
      </p:sp>
    </p:spTree>
    <p:extLst>
      <p:ext uri="{BB962C8B-B14F-4D97-AF65-F5344CB8AC3E}">
        <p14:creationId xmlns:p14="http://schemas.microsoft.com/office/powerpoint/2010/main" val="2133385075"/>
      </p:ext>
    </p:extLst>
  </p:cSld>
  <p:clrMapOvr>
    <a:masterClrMapping/>
  </p:clrMapOvr>
  <p:extLst>
    <p:ext uri="{DCECCB84-F9BA-43D5-87BE-67443E8EF086}">
      <p15:sldGuideLst xmlns:p15="http://schemas.microsoft.com/office/powerpoint/2012/main">
        <p15:guide id="2" pos="4928">
          <p15:clr>
            <a:srgbClr val="FBAE40"/>
          </p15:clr>
        </p15:guide>
        <p15:guide id="3" pos="5312">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XL Content Gray">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80A38-A16A-446F-8129-A3FC34253B1F}"/>
              </a:ext>
            </a:extLst>
          </p:cNvPr>
          <p:cNvSpPr>
            <a:spLocks noGrp="1"/>
          </p:cNvSpPr>
          <p:nvPr>
            <p:ph type="title"/>
          </p:nvPr>
        </p:nvSpPr>
        <p:spPr>
          <a:xfrm>
            <a:off x="371477" y="491322"/>
            <a:ext cx="8369917" cy="5581935"/>
          </a:xfrm>
          <a:prstGeom prst="rect">
            <a:avLst/>
          </a:prstGeom>
        </p:spPr>
        <p:txBody>
          <a:bodyPr tIns="0" anchor="ctr"/>
          <a:lstStyle>
            <a:lvl1pPr>
              <a:lnSpc>
                <a:spcPct val="70000"/>
              </a:lnSpc>
              <a:defRPr sz="4950" b="0" spc="-127">
                <a:solidFill>
                  <a:schemeClr val="bg1"/>
                </a:solidFill>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lvl1pPr>
              <a:defRPr>
                <a:solidFill>
                  <a:schemeClr val="bg1"/>
                </a:solidFill>
              </a:defRPr>
            </a:lvl1pPr>
          </a:lstStyle>
          <a:p>
            <a:fld id="{7B94EC18-1D2B-4535-B738-0E53AFE26620}" type="slidenum">
              <a:rPr lang="en-US" smtClean="0"/>
              <a:pPr/>
              <a:t>‹#›</a:t>
            </a:fld>
            <a:endParaRPr lang="en-US"/>
          </a:p>
        </p:txBody>
      </p:sp>
      <p:sp>
        <p:nvSpPr>
          <p:cNvPr id="5" name="Rectangle 23">
            <a:extLst>
              <a:ext uri="{FF2B5EF4-FFF2-40B4-BE49-F238E27FC236}">
                <a16:creationId xmlns:a16="http://schemas.microsoft.com/office/drawing/2014/main" id="{734947D9-EEFA-4FAD-A5C2-27EFEA764863}"/>
              </a:ext>
            </a:extLst>
          </p:cNvPr>
          <p:cNvSpPr>
            <a:spLocks noChangeArrowheads="1"/>
          </p:cNvSpPr>
          <p:nvPr/>
        </p:nvSpPr>
        <p:spPr bwMode="auto">
          <a:xfrm>
            <a:off x="5191792" y="6478016"/>
            <a:ext cx="3088826" cy="215444"/>
          </a:xfrm>
          <a:prstGeom prst="rect">
            <a:avLst/>
          </a:prstGeom>
          <a:noFill/>
          <a:ln>
            <a:noFill/>
          </a:ln>
        </p:spPr>
        <p:txBody>
          <a:bodyPr wrap="none" lIns="0" tIns="0" rIns="0" bIns="0" anchor="b">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fontAlgn="base">
              <a:spcBef>
                <a:spcPct val="0"/>
              </a:spcBef>
              <a:spcAft>
                <a:spcPct val="0"/>
              </a:spcAft>
              <a:defRPr>
                <a:solidFill>
                  <a:schemeClr val="tx1"/>
                </a:solidFill>
                <a:latin typeface="Arial" panose="020B0604020202020204" pitchFamily="34" charset="0"/>
              </a:defRPr>
            </a:lvl6pPr>
            <a:lvl7pPr marL="2971800" indent="-228600" defTabSz="457200" fontAlgn="base">
              <a:spcBef>
                <a:spcPct val="0"/>
              </a:spcBef>
              <a:spcAft>
                <a:spcPct val="0"/>
              </a:spcAft>
              <a:defRPr>
                <a:solidFill>
                  <a:schemeClr val="tx1"/>
                </a:solidFill>
                <a:latin typeface="Arial" panose="020B0604020202020204" pitchFamily="34" charset="0"/>
              </a:defRPr>
            </a:lvl7pPr>
            <a:lvl8pPr marL="3429000" indent="-228600" defTabSz="457200" fontAlgn="base">
              <a:spcBef>
                <a:spcPct val="0"/>
              </a:spcBef>
              <a:spcAft>
                <a:spcPct val="0"/>
              </a:spcAft>
              <a:defRPr>
                <a:solidFill>
                  <a:schemeClr val="tx1"/>
                </a:solidFill>
                <a:latin typeface="Arial" panose="020B0604020202020204" pitchFamily="34" charset="0"/>
              </a:defRPr>
            </a:lvl8pPr>
            <a:lvl9pPr marL="3886200" indent="-228600" defTabSz="457200" fontAlgn="base">
              <a:spcBef>
                <a:spcPct val="0"/>
              </a:spcBef>
              <a:spcAft>
                <a:spcPct val="0"/>
              </a:spcAft>
              <a:defRPr>
                <a:solidFill>
                  <a:schemeClr val="tx1"/>
                </a:solidFill>
                <a:latin typeface="Arial" panose="020B0604020202020204" pitchFamily="34" charset="0"/>
              </a:defRPr>
            </a:lvl9pPr>
          </a:lstStyle>
          <a:p>
            <a:pPr algn="r" eaLnBrk="1" hangingPunct="1">
              <a:defRPr/>
            </a:pPr>
            <a:r>
              <a:rPr lang="en-US" altLang="en-US" sz="338" dirty="0">
                <a:solidFill>
                  <a:schemeClr val="bg1"/>
                </a:solidFill>
                <a:latin typeface="+mn-lt"/>
                <a:cs typeface="Arial" panose="020B0604020202020204" pitchFamily="34" charset="0"/>
              </a:rPr>
              <a:t>© 2023 Honeywell International Inc. Neither this document nor the information contained herein may be reproduced, used, distributed or disclosed to others without the written consent of Honeywell</a:t>
            </a:r>
          </a:p>
        </p:txBody>
      </p:sp>
    </p:spTree>
    <p:extLst>
      <p:ext uri="{BB962C8B-B14F-4D97-AF65-F5344CB8AC3E}">
        <p14:creationId xmlns:p14="http://schemas.microsoft.com/office/powerpoint/2010/main" val="3193902430"/>
      </p:ext>
    </p:extLst>
  </p:cSld>
  <p:clrMapOvr>
    <a:masterClrMapping/>
  </p:clrMapOvr>
  <p:extLst>
    <p:ext uri="{DCECCB84-F9BA-43D5-87BE-67443E8EF086}">
      <p15:sldGuideLst xmlns:p15="http://schemas.microsoft.com/office/powerpoint/2012/main">
        <p15:guide id="2" pos="745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Large Content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80A38-A16A-446F-8129-A3FC34253B1F}"/>
              </a:ext>
            </a:extLst>
          </p:cNvPr>
          <p:cNvSpPr>
            <a:spLocks noGrp="1"/>
          </p:cNvSpPr>
          <p:nvPr>
            <p:ph type="title"/>
          </p:nvPr>
        </p:nvSpPr>
        <p:spPr>
          <a:xfrm>
            <a:off x="371475" y="495304"/>
            <a:ext cx="4029076" cy="5850909"/>
          </a:xfrm>
          <a:prstGeom prst="rect">
            <a:avLst/>
          </a:prstGeom>
        </p:spPr>
        <p:txBody>
          <a:bodyPr anchor="ctr"/>
          <a:lstStyle>
            <a:lvl1pPr>
              <a:lnSpc>
                <a:spcPct val="80000"/>
              </a:lnSpc>
              <a:defRPr sz="2025"/>
            </a:lvl1pPr>
          </a:lstStyle>
          <a:p>
            <a:r>
              <a:rPr lang="en-US"/>
              <a:t>Click to edit Master title style</a:t>
            </a:r>
            <a:endParaRPr lang="en-US" dirty="0"/>
          </a:p>
        </p:txBody>
      </p:sp>
      <p:sp>
        <p:nvSpPr>
          <p:cNvPr id="7" name="Picture Placeholder 6">
            <a:extLst>
              <a:ext uri="{FF2B5EF4-FFF2-40B4-BE49-F238E27FC236}">
                <a16:creationId xmlns:a16="http://schemas.microsoft.com/office/drawing/2014/main" id="{1C99F7BE-26E0-43EC-B648-2436C3A3F962}"/>
              </a:ext>
            </a:extLst>
          </p:cNvPr>
          <p:cNvSpPr>
            <a:spLocks noGrp="1"/>
          </p:cNvSpPr>
          <p:nvPr>
            <p:ph type="pic" sz="quarter" idx="13"/>
          </p:nvPr>
        </p:nvSpPr>
        <p:spPr>
          <a:xfrm>
            <a:off x="4743450" y="0"/>
            <a:ext cx="4400550" cy="6858000"/>
          </a:xfrm>
          <a:pattFill prst="wdUpDiag">
            <a:fgClr>
              <a:schemeClr val="bg2"/>
            </a:fgClr>
            <a:bgClr>
              <a:schemeClr val="bg1"/>
            </a:bgClr>
          </a:pattFill>
        </p:spPr>
        <p:txBody>
          <a:bodyPr/>
          <a:lstStyle/>
          <a:p>
            <a:r>
              <a:rPr lang="en-US"/>
              <a:t>Click icon to add picture</a:t>
            </a:r>
          </a:p>
        </p:txBody>
      </p:sp>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lvl1pPr>
              <a:defRPr>
                <a:solidFill>
                  <a:schemeClr val="tx1"/>
                </a:solidFill>
              </a:defRPr>
            </a:lvl1pPr>
          </a:lstStyle>
          <a:p>
            <a:fld id="{7B94EC18-1D2B-4535-B738-0E53AFE26620}" type="slidenum">
              <a:rPr lang="en-US" smtClean="0"/>
              <a:pPr/>
              <a:t>‹#›</a:t>
            </a:fld>
            <a:endParaRPr lang="en-US"/>
          </a:p>
        </p:txBody>
      </p:sp>
    </p:spTree>
    <p:extLst>
      <p:ext uri="{BB962C8B-B14F-4D97-AF65-F5344CB8AC3E}">
        <p14:creationId xmlns:p14="http://schemas.microsoft.com/office/powerpoint/2010/main" val="243968490"/>
      </p:ext>
    </p:extLst>
  </p:cSld>
  <p:clrMapOvr>
    <a:masterClrMapping/>
  </p:clrMapOvr>
  <p:extLst>
    <p:ext uri="{DCECCB84-F9BA-43D5-87BE-67443E8EF086}">
      <p15:sldGuideLst xmlns:p15="http://schemas.microsoft.com/office/powerpoint/2012/main">
        <p15:guide id="1" pos="4928">
          <p15:clr>
            <a:srgbClr val="FBAE40"/>
          </p15:clr>
        </p15:guide>
        <p15:guide id="2" pos="5312">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Large Content Dark">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80A38-A16A-446F-8129-A3FC34253B1F}"/>
              </a:ext>
            </a:extLst>
          </p:cNvPr>
          <p:cNvSpPr>
            <a:spLocks noGrp="1"/>
          </p:cNvSpPr>
          <p:nvPr>
            <p:ph type="title"/>
          </p:nvPr>
        </p:nvSpPr>
        <p:spPr>
          <a:xfrm>
            <a:off x="371475" y="495300"/>
            <a:ext cx="4029076" cy="5878204"/>
          </a:xfrm>
          <a:prstGeom prst="rect">
            <a:avLst/>
          </a:prstGeom>
        </p:spPr>
        <p:txBody>
          <a:bodyPr anchor="ctr"/>
          <a:lstStyle>
            <a:lvl1pPr>
              <a:lnSpc>
                <a:spcPct val="80000"/>
              </a:lnSpc>
              <a:defRPr sz="2025">
                <a:solidFill>
                  <a:schemeClr val="bg1"/>
                </a:solidFill>
              </a:defRPr>
            </a:lvl1pPr>
          </a:lstStyle>
          <a:p>
            <a:r>
              <a:rPr lang="en-US"/>
              <a:t>Click to edit Master title style</a:t>
            </a:r>
            <a:endParaRPr lang="en-US" dirty="0"/>
          </a:p>
        </p:txBody>
      </p:sp>
      <p:sp>
        <p:nvSpPr>
          <p:cNvPr id="7" name="Picture Placeholder 6">
            <a:extLst>
              <a:ext uri="{FF2B5EF4-FFF2-40B4-BE49-F238E27FC236}">
                <a16:creationId xmlns:a16="http://schemas.microsoft.com/office/drawing/2014/main" id="{1C99F7BE-26E0-43EC-B648-2436C3A3F962}"/>
              </a:ext>
            </a:extLst>
          </p:cNvPr>
          <p:cNvSpPr>
            <a:spLocks noGrp="1"/>
          </p:cNvSpPr>
          <p:nvPr>
            <p:ph type="pic" sz="quarter" idx="13"/>
          </p:nvPr>
        </p:nvSpPr>
        <p:spPr>
          <a:xfrm>
            <a:off x="4743450" y="0"/>
            <a:ext cx="4400550" cy="6858000"/>
          </a:xfrm>
          <a:pattFill prst="wdUpDiag">
            <a:fgClr>
              <a:schemeClr val="bg2"/>
            </a:fgClr>
            <a:bgClr>
              <a:schemeClr val="bg1"/>
            </a:bgClr>
          </a:pattFill>
        </p:spPr>
        <p:txBody>
          <a:bodyPr/>
          <a:lstStyle/>
          <a:p>
            <a:r>
              <a:rPr lang="en-US"/>
              <a:t>Click icon to add picture</a:t>
            </a:r>
          </a:p>
        </p:txBody>
      </p:sp>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lvl1pPr>
              <a:defRPr>
                <a:solidFill>
                  <a:schemeClr val="bg1"/>
                </a:solidFill>
              </a:defRPr>
            </a:lvl1pPr>
          </a:lstStyle>
          <a:p>
            <a:fld id="{7B94EC18-1D2B-4535-B738-0E53AFE26620}" type="slidenum">
              <a:rPr lang="en-US" smtClean="0"/>
              <a:pPr/>
              <a:t>‹#›</a:t>
            </a:fld>
            <a:endParaRPr lang="en-US"/>
          </a:p>
        </p:txBody>
      </p:sp>
    </p:spTree>
    <p:extLst>
      <p:ext uri="{BB962C8B-B14F-4D97-AF65-F5344CB8AC3E}">
        <p14:creationId xmlns:p14="http://schemas.microsoft.com/office/powerpoint/2010/main" val="3219408577"/>
      </p:ext>
    </p:extLst>
  </p:cSld>
  <p:clrMapOvr>
    <a:masterClrMapping/>
  </p:clrMapOvr>
  <p:extLst>
    <p:ext uri="{DCECCB84-F9BA-43D5-87BE-67443E8EF086}">
      <p15:sldGuideLst xmlns:p15="http://schemas.microsoft.com/office/powerpoint/2012/main">
        <p15:guide id="1" pos="4928">
          <p15:clr>
            <a:srgbClr val="FBAE40"/>
          </p15:clr>
        </p15:guide>
        <p15:guide id="2" pos="5312">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8" name="Text Placeholder 6">
            <a:extLst>
              <a:ext uri="{FF2B5EF4-FFF2-40B4-BE49-F238E27FC236}">
                <a16:creationId xmlns:a16="http://schemas.microsoft.com/office/drawing/2014/main" id="{50F7696B-AED7-4649-B1BE-83104AF7ADDD}"/>
              </a:ext>
            </a:extLst>
          </p:cNvPr>
          <p:cNvSpPr>
            <a:spLocks noGrp="1" noChangeAspect="1"/>
          </p:cNvSpPr>
          <p:nvPr>
            <p:ph type="body" sz="quarter" idx="16" hasCustomPrompt="1"/>
          </p:nvPr>
        </p:nvSpPr>
        <p:spPr>
          <a:xfrm>
            <a:off x="-1" y="5867405"/>
            <a:ext cx="9144000" cy="495299"/>
          </a:xfrm>
          <a:solidFill>
            <a:srgbClr val="DC202E"/>
          </a:solidFill>
        </p:spPr>
        <p:txBody>
          <a:bodyPr lIns="493776" tIns="45720" rIns="493776" bIns="45720" anchor="ctr" anchorCtr="0">
            <a:noAutofit/>
          </a:bodyPr>
          <a:lstStyle>
            <a:lvl1pPr algn="ctr">
              <a:lnSpc>
                <a:spcPct val="90000"/>
              </a:lnSpc>
              <a:spcAft>
                <a:spcPts val="0"/>
              </a:spcAft>
              <a:defRPr sz="1013">
                <a:solidFill>
                  <a:schemeClr val="bg1"/>
                </a:solidFill>
              </a:defRPr>
            </a:lvl1pPr>
            <a:lvl2pPr>
              <a:defRPr sz="591"/>
            </a:lvl2pPr>
            <a:lvl3pPr>
              <a:defRPr sz="506"/>
            </a:lvl3pPr>
            <a:lvl4pPr>
              <a:defRPr sz="464"/>
            </a:lvl4pPr>
            <a:lvl5pPr>
              <a:defRPr sz="675"/>
            </a:lvl5pPr>
          </a:lstStyle>
          <a:p>
            <a:pPr lvl="0"/>
            <a:r>
              <a:rPr lang="en-US" dirty="0"/>
              <a:t>Key Takeaway Text</a:t>
            </a:r>
          </a:p>
        </p:txBody>
      </p:sp>
      <p:sp>
        <p:nvSpPr>
          <p:cNvPr id="10" name="Title 1">
            <a:extLst>
              <a:ext uri="{FF2B5EF4-FFF2-40B4-BE49-F238E27FC236}">
                <a16:creationId xmlns:a16="http://schemas.microsoft.com/office/drawing/2014/main" id="{A00FA05A-5C58-4939-B23A-CA85D5035290}"/>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C6CCC7F8-42A2-41CE-A454-D4B73C6EFD34}"/>
              </a:ext>
            </a:extLst>
          </p:cNvPr>
          <p:cNvSpPr>
            <a:spLocks noGrp="1"/>
          </p:cNvSpPr>
          <p:nvPr>
            <p:ph idx="17" hasCustomPrompt="1"/>
          </p:nvPr>
        </p:nvSpPr>
        <p:spPr>
          <a:xfrm>
            <a:off x="269115" y="1273221"/>
            <a:ext cx="8584870" cy="4049406"/>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763118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11" name="Text Placeholder 6">
            <a:extLst>
              <a:ext uri="{FF2B5EF4-FFF2-40B4-BE49-F238E27FC236}">
                <a16:creationId xmlns:a16="http://schemas.microsoft.com/office/drawing/2014/main" id="{4D0DF29E-4A6C-4505-AA49-6B64388E1397}"/>
              </a:ext>
            </a:extLst>
          </p:cNvPr>
          <p:cNvSpPr>
            <a:spLocks noGrp="1" noChangeAspect="1"/>
          </p:cNvSpPr>
          <p:nvPr>
            <p:ph type="body" sz="quarter" idx="16" hasCustomPrompt="1"/>
          </p:nvPr>
        </p:nvSpPr>
        <p:spPr>
          <a:xfrm>
            <a:off x="-1" y="5867405"/>
            <a:ext cx="9144000" cy="495299"/>
          </a:xfrm>
          <a:solidFill>
            <a:schemeClr val="accent1"/>
          </a:solidFill>
        </p:spPr>
        <p:txBody>
          <a:bodyPr lIns="493776" tIns="45720" rIns="493776" bIns="45720" anchor="ctr" anchorCtr="0">
            <a:noAutofit/>
          </a:bodyPr>
          <a:lstStyle>
            <a:lvl1pPr algn="ctr">
              <a:lnSpc>
                <a:spcPct val="90000"/>
              </a:lnSpc>
              <a:spcAft>
                <a:spcPts val="0"/>
              </a:spcAft>
              <a:defRPr sz="1013">
                <a:solidFill>
                  <a:schemeClr val="bg1"/>
                </a:solidFill>
              </a:defRPr>
            </a:lvl1pPr>
            <a:lvl2pPr>
              <a:defRPr sz="591"/>
            </a:lvl2pPr>
            <a:lvl3pPr>
              <a:defRPr sz="506"/>
            </a:lvl3pPr>
            <a:lvl4pPr>
              <a:defRPr sz="464"/>
            </a:lvl4pPr>
            <a:lvl5pPr>
              <a:defRPr sz="675"/>
            </a:lvl5pPr>
          </a:lstStyle>
          <a:p>
            <a:pPr lvl="0"/>
            <a:r>
              <a:rPr lang="en-US" dirty="0"/>
              <a:t>Key Takeaway Text</a:t>
            </a:r>
          </a:p>
        </p:txBody>
      </p:sp>
      <p:sp>
        <p:nvSpPr>
          <p:cNvPr id="7" name="Title 1">
            <a:extLst>
              <a:ext uri="{FF2B5EF4-FFF2-40B4-BE49-F238E27FC236}">
                <a16:creationId xmlns:a16="http://schemas.microsoft.com/office/drawing/2014/main" id="{E536296D-A8A9-4486-BC21-BD1C0D821F73}"/>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9" name="Content Placeholder 2">
            <a:extLst>
              <a:ext uri="{FF2B5EF4-FFF2-40B4-BE49-F238E27FC236}">
                <a16:creationId xmlns:a16="http://schemas.microsoft.com/office/drawing/2014/main" id="{2DA497B2-243B-4FD4-8B4C-1E09B70CB43A}"/>
              </a:ext>
            </a:extLst>
          </p:cNvPr>
          <p:cNvSpPr>
            <a:spLocks noGrp="1"/>
          </p:cNvSpPr>
          <p:nvPr>
            <p:ph idx="18" hasCustomPrompt="1"/>
          </p:nvPr>
        </p:nvSpPr>
        <p:spPr>
          <a:xfrm>
            <a:off x="4736751" y="1273224"/>
            <a:ext cx="4117234" cy="4215793"/>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0" name="Content Placeholder 2">
            <a:extLst>
              <a:ext uri="{FF2B5EF4-FFF2-40B4-BE49-F238E27FC236}">
                <a16:creationId xmlns:a16="http://schemas.microsoft.com/office/drawing/2014/main" id="{9ED23A41-0D60-48EB-986C-21EDF999D9F9}"/>
              </a:ext>
            </a:extLst>
          </p:cNvPr>
          <p:cNvSpPr>
            <a:spLocks noGrp="1"/>
          </p:cNvSpPr>
          <p:nvPr>
            <p:ph idx="17" hasCustomPrompt="1"/>
          </p:nvPr>
        </p:nvSpPr>
        <p:spPr>
          <a:xfrm>
            <a:off x="269115" y="1273221"/>
            <a:ext cx="4117234" cy="4215792"/>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393979044"/>
      </p:ext>
    </p:extLst>
  </p:cSld>
  <p:clrMapOvr>
    <a:masterClrMapping/>
  </p:clrMapOvr>
  <p:extLst>
    <p:ext uri="{DCECCB84-F9BA-43D5-87BE-67443E8EF086}">
      <p15:sldGuideLst xmlns:p15="http://schemas.microsoft.com/office/powerpoint/2012/main">
        <p15:guide id="2" pos="4928">
          <p15:clr>
            <a:srgbClr val="FBAE40"/>
          </p15:clr>
        </p15:guide>
        <p15:guide id="3" pos="531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3" name="Title 1"/>
          <p:cNvSpPr>
            <a:spLocks noGrp="1"/>
          </p:cNvSpPr>
          <p:nvPr>
            <p:ph type="title"/>
          </p:nvPr>
        </p:nvSpPr>
        <p:spPr>
          <a:xfrm>
            <a:off x="514578" y="482888"/>
            <a:ext cx="8129894" cy="373531"/>
          </a:xfrm>
        </p:spPr>
        <p:txBody>
          <a:bodyPr/>
          <a:lstStyle/>
          <a:p>
            <a:r>
              <a:rPr lang="en-US"/>
              <a:t>Click to edit Master title style</a:t>
            </a:r>
            <a:endParaRPr lang="en-US" dirty="0"/>
          </a:p>
        </p:txBody>
      </p:sp>
      <p:sp>
        <p:nvSpPr>
          <p:cNvPr id="17" name="Text Placeholder 2"/>
          <p:cNvSpPr>
            <a:spLocks noGrp="1"/>
          </p:cNvSpPr>
          <p:nvPr>
            <p:ph type="body" sz="quarter" idx="12"/>
          </p:nvPr>
        </p:nvSpPr>
        <p:spPr>
          <a:xfrm>
            <a:off x="514350" y="1074738"/>
            <a:ext cx="3981410" cy="5308600"/>
          </a:xfrm>
          <a:prstGeom prst="rect">
            <a:avLst/>
          </a:prstGeom>
        </p:spPr>
        <p:txBody>
          <a:bodyPr>
            <a:normAutofit/>
          </a:bodyPr>
          <a:lstStyle>
            <a:lvl2pPr marL="457200" indent="-169863">
              <a:defRPr/>
            </a:lvl2pPr>
            <a:lvl3pPr marL="804863" indent="-177800">
              <a:defRPr/>
            </a:lvl3pPr>
            <a:lvl4pPr marL="1201738" indent="-168275">
              <a:buClr>
                <a:schemeClr val="tx1">
                  <a:lumMod val="50000"/>
                  <a:lumOff val="50000"/>
                </a:schemeClr>
              </a:buClr>
              <a:buFontTx/>
              <a:buChar char="-"/>
              <a:defRPr sz="1400"/>
            </a:lvl4pPr>
            <a:lvl5pPr marL="1719263" indent="-177800">
              <a:buClr>
                <a:schemeClr val="tx1">
                  <a:lumMod val="50000"/>
                  <a:lumOff val="50000"/>
                </a:schemeClr>
              </a:buCl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2"/>
          <p:cNvSpPr>
            <a:spLocks noGrp="1"/>
          </p:cNvSpPr>
          <p:nvPr>
            <p:ph type="body" sz="quarter" idx="13"/>
          </p:nvPr>
        </p:nvSpPr>
        <p:spPr>
          <a:xfrm>
            <a:off x="4663290" y="1074738"/>
            <a:ext cx="3981410" cy="5308600"/>
          </a:xfrm>
          <a:prstGeom prst="rect">
            <a:avLst/>
          </a:prstGeom>
        </p:spPr>
        <p:txBody>
          <a:bodyPr>
            <a:normAutofit/>
          </a:bodyPr>
          <a:lstStyle>
            <a:lvl2pPr marL="457200" indent="-169863">
              <a:defRPr/>
            </a:lvl2pPr>
            <a:lvl3pPr marL="804863" indent="-177800">
              <a:defRPr/>
            </a:lvl3pPr>
            <a:lvl4pPr marL="1201738" indent="-168275">
              <a:buClr>
                <a:schemeClr val="tx1">
                  <a:lumMod val="50000"/>
                  <a:lumOff val="50000"/>
                </a:schemeClr>
              </a:buClr>
              <a:buFontTx/>
              <a:buChar char="-"/>
              <a:defRPr sz="1400"/>
            </a:lvl4pPr>
            <a:lvl5pPr marL="1719263" indent="-177800">
              <a:buClr>
                <a:schemeClr val="tx1">
                  <a:lumMod val="50000"/>
                  <a:lumOff val="50000"/>
                </a:schemeClr>
              </a:buCl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p:cNvSpPr>
            <a:spLocks noGrp="1"/>
          </p:cNvSpPr>
          <p:nvPr>
            <p:ph type="sldNum" sz="quarter" idx="14"/>
          </p:nvPr>
        </p:nvSpPr>
        <p:spPr/>
        <p:txBody>
          <a:bodyPr/>
          <a:lstStyle>
            <a:lvl1pPr>
              <a:defRPr/>
            </a:lvl1pPr>
          </a:lstStyle>
          <a:p>
            <a:pPr>
              <a:defRPr/>
            </a:pPr>
            <a:fld id="{0C082F41-2E2E-4D5E-BB34-24A5C4459A8B}" type="slidenum">
              <a:rPr lang="en-US"/>
              <a:pPr>
                <a:defRPr/>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and Content + Pic">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7" name="Picture Placeholder 6">
            <a:extLst>
              <a:ext uri="{FF2B5EF4-FFF2-40B4-BE49-F238E27FC236}">
                <a16:creationId xmlns:a16="http://schemas.microsoft.com/office/drawing/2014/main" id="{1CF9CDEF-0719-484F-8C20-787B9E5CF79A}"/>
              </a:ext>
            </a:extLst>
          </p:cNvPr>
          <p:cNvSpPr>
            <a:spLocks noGrp="1"/>
          </p:cNvSpPr>
          <p:nvPr>
            <p:ph type="pic" sz="quarter" idx="13"/>
          </p:nvPr>
        </p:nvSpPr>
        <p:spPr>
          <a:xfrm>
            <a:off x="4743452" y="1273223"/>
            <a:ext cx="4029075" cy="4215793"/>
          </a:xfrm>
          <a:pattFill prst="wdUpDiag">
            <a:fgClr>
              <a:schemeClr val="bg2"/>
            </a:fgClr>
            <a:bgClr>
              <a:schemeClr val="bg1"/>
            </a:bgClr>
          </a:pattFill>
        </p:spPr>
        <p:txBody>
          <a:bodyPr/>
          <a:lstStyle/>
          <a:p>
            <a:r>
              <a:rPr lang="en-US"/>
              <a:t>Click icon to add picture</a:t>
            </a:r>
            <a:endParaRPr lang="en-US" dirty="0"/>
          </a:p>
        </p:txBody>
      </p:sp>
      <p:sp>
        <p:nvSpPr>
          <p:cNvPr id="10" name="Text Placeholder 6">
            <a:extLst>
              <a:ext uri="{FF2B5EF4-FFF2-40B4-BE49-F238E27FC236}">
                <a16:creationId xmlns:a16="http://schemas.microsoft.com/office/drawing/2014/main" id="{4064076E-2966-4D1B-8F30-6885CA148AF4}"/>
              </a:ext>
            </a:extLst>
          </p:cNvPr>
          <p:cNvSpPr>
            <a:spLocks noGrp="1" noChangeAspect="1"/>
          </p:cNvSpPr>
          <p:nvPr>
            <p:ph type="body" sz="quarter" idx="16" hasCustomPrompt="1"/>
          </p:nvPr>
        </p:nvSpPr>
        <p:spPr>
          <a:xfrm>
            <a:off x="-1" y="5867405"/>
            <a:ext cx="9144000" cy="495299"/>
          </a:xfrm>
          <a:solidFill>
            <a:schemeClr val="accent1"/>
          </a:solidFill>
        </p:spPr>
        <p:txBody>
          <a:bodyPr lIns="493776" tIns="45720" rIns="493776" bIns="45720" anchor="ctr" anchorCtr="0">
            <a:noAutofit/>
          </a:bodyPr>
          <a:lstStyle>
            <a:lvl1pPr algn="ctr">
              <a:lnSpc>
                <a:spcPct val="90000"/>
              </a:lnSpc>
              <a:spcAft>
                <a:spcPts val="0"/>
              </a:spcAft>
              <a:defRPr sz="1013">
                <a:solidFill>
                  <a:schemeClr val="bg1"/>
                </a:solidFill>
              </a:defRPr>
            </a:lvl1pPr>
            <a:lvl2pPr>
              <a:defRPr sz="591"/>
            </a:lvl2pPr>
            <a:lvl3pPr>
              <a:defRPr sz="506"/>
            </a:lvl3pPr>
            <a:lvl4pPr>
              <a:defRPr sz="464"/>
            </a:lvl4pPr>
            <a:lvl5pPr>
              <a:defRPr sz="675"/>
            </a:lvl5pPr>
          </a:lstStyle>
          <a:p>
            <a:pPr lvl="0"/>
            <a:r>
              <a:rPr lang="en-US" dirty="0"/>
              <a:t>Key Takeaway Text</a:t>
            </a:r>
          </a:p>
        </p:txBody>
      </p:sp>
      <p:sp>
        <p:nvSpPr>
          <p:cNvPr id="8" name="Title 1">
            <a:extLst>
              <a:ext uri="{FF2B5EF4-FFF2-40B4-BE49-F238E27FC236}">
                <a16:creationId xmlns:a16="http://schemas.microsoft.com/office/drawing/2014/main" id="{6F7AF3F3-CE71-4538-AB47-415EDACA0351}"/>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9" name="Content Placeholder 2">
            <a:extLst>
              <a:ext uri="{FF2B5EF4-FFF2-40B4-BE49-F238E27FC236}">
                <a16:creationId xmlns:a16="http://schemas.microsoft.com/office/drawing/2014/main" id="{F14CFAE6-238D-483D-9D10-B7E2788A9693}"/>
              </a:ext>
            </a:extLst>
          </p:cNvPr>
          <p:cNvSpPr>
            <a:spLocks noGrp="1"/>
          </p:cNvSpPr>
          <p:nvPr>
            <p:ph idx="17" hasCustomPrompt="1"/>
          </p:nvPr>
        </p:nvSpPr>
        <p:spPr>
          <a:xfrm>
            <a:off x="269115" y="1273221"/>
            <a:ext cx="4117234" cy="4215792"/>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2095514196"/>
      </p:ext>
    </p:extLst>
  </p:cSld>
  <p:clrMapOvr>
    <a:masterClrMapping/>
  </p:clrMapOvr>
  <p:extLst>
    <p:ext uri="{DCECCB84-F9BA-43D5-87BE-67443E8EF086}">
      <p15:sldGuideLst xmlns:p15="http://schemas.microsoft.com/office/powerpoint/2012/main">
        <p15:guide id="1" pos="5120">
          <p15:clr>
            <a:srgbClr val="FBAE40"/>
          </p15:clr>
        </p15:guide>
        <p15:guide id="2" pos="4928">
          <p15:clr>
            <a:srgbClr val="FBAE40"/>
          </p15:clr>
        </p15:guide>
        <p15:guide id="3" pos="5312">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wo Content + Pics">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7" name="Picture Placeholder 6">
            <a:extLst>
              <a:ext uri="{FF2B5EF4-FFF2-40B4-BE49-F238E27FC236}">
                <a16:creationId xmlns:a16="http://schemas.microsoft.com/office/drawing/2014/main" id="{7B930328-96E9-4581-AB46-BC006A6DBD5A}"/>
              </a:ext>
            </a:extLst>
          </p:cNvPr>
          <p:cNvSpPr>
            <a:spLocks noGrp="1"/>
          </p:cNvSpPr>
          <p:nvPr>
            <p:ph type="pic" sz="quarter" idx="16"/>
          </p:nvPr>
        </p:nvSpPr>
        <p:spPr>
          <a:xfrm>
            <a:off x="269115" y="1300516"/>
            <a:ext cx="4117234" cy="2247900"/>
          </a:xfrm>
          <a:pattFill prst="wdUpDiag">
            <a:fgClr>
              <a:schemeClr val="bg2"/>
            </a:fgClr>
            <a:bgClr>
              <a:schemeClr val="bg1"/>
            </a:bgClr>
          </a:pattFill>
        </p:spPr>
        <p:txBody>
          <a:bodyPr/>
          <a:lstStyle/>
          <a:p>
            <a:r>
              <a:rPr lang="en-US"/>
              <a:t>Click icon to add picture</a:t>
            </a:r>
          </a:p>
        </p:txBody>
      </p:sp>
      <p:sp>
        <p:nvSpPr>
          <p:cNvPr id="14" name="Text Placeholder 6">
            <a:extLst>
              <a:ext uri="{FF2B5EF4-FFF2-40B4-BE49-F238E27FC236}">
                <a16:creationId xmlns:a16="http://schemas.microsoft.com/office/drawing/2014/main" id="{55B90B35-A8E2-43F4-9EE2-F7A3C794C84F}"/>
              </a:ext>
            </a:extLst>
          </p:cNvPr>
          <p:cNvSpPr>
            <a:spLocks noGrp="1" noChangeAspect="1"/>
          </p:cNvSpPr>
          <p:nvPr>
            <p:ph type="body" sz="quarter" idx="18" hasCustomPrompt="1"/>
          </p:nvPr>
        </p:nvSpPr>
        <p:spPr>
          <a:xfrm>
            <a:off x="-1" y="5867400"/>
            <a:ext cx="9144000" cy="495300"/>
          </a:xfrm>
          <a:solidFill>
            <a:schemeClr val="accent1"/>
          </a:solidFill>
        </p:spPr>
        <p:txBody>
          <a:bodyPr lIns="493776" tIns="45720" rIns="493776" bIns="45720" anchor="ctr" anchorCtr="0">
            <a:noAutofit/>
          </a:bodyPr>
          <a:lstStyle>
            <a:lvl1pPr algn="ctr">
              <a:lnSpc>
                <a:spcPct val="90000"/>
              </a:lnSpc>
              <a:spcAft>
                <a:spcPts val="0"/>
              </a:spcAft>
              <a:defRPr sz="1013">
                <a:solidFill>
                  <a:schemeClr val="bg1"/>
                </a:solidFill>
              </a:defRPr>
            </a:lvl1pPr>
            <a:lvl2pPr>
              <a:defRPr sz="591"/>
            </a:lvl2pPr>
            <a:lvl3pPr>
              <a:defRPr sz="506"/>
            </a:lvl3pPr>
            <a:lvl4pPr>
              <a:defRPr sz="464"/>
            </a:lvl4pPr>
            <a:lvl5pPr>
              <a:defRPr sz="675"/>
            </a:lvl5pPr>
          </a:lstStyle>
          <a:p>
            <a:pPr lvl="0"/>
            <a:r>
              <a:rPr lang="en-US" dirty="0"/>
              <a:t>Key Takeaway Text</a:t>
            </a:r>
          </a:p>
        </p:txBody>
      </p:sp>
      <p:sp>
        <p:nvSpPr>
          <p:cNvPr id="12" name="Title 1">
            <a:extLst>
              <a:ext uri="{FF2B5EF4-FFF2-40B4-BE49-F238E27FC236}">
                <a16:creationId xmlns:a16="http://schemas.microsoft.com/office/drawing/2014/main" id="{968204F5-2A45-4B00-A392-2D31EC99839B}"/>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16" name="Picture Placeholder 6">
            <a:extLst>
              <a:ext uri="{FF2B5EF4-FFF2-40B4-BE49-F238E27FC236}">
                <a16:creationId xmlns:a16="http://schemas.microsoft.com/office/drawing/2014/main" id="{C636046D-D989-410E-84A4-C8061B4F9E5C}"/>
              </a:ext>
            </a:extLst>
          </p:cNvPr>
          <p:cNvSpPr>
            <a:spLocks noGrp="1"/>
          </p:cNvSpPr>
          <p:nvPr>
            <p:ph type="pic" sz="quarter" idx="20"/>
          </p:nvPr>
        </p:nvSpPr>
        <p:spPr>
          <a:xfrm>
            <a:off x="4736751" y="1300516"/>
            <a:ext cx="4117234" cy="2247900"/>
          </a:xfrm>
          <a:pattFill prst="wdUpDiag">
            <a:fgClr>
              <a:schemeClr val="bg2"/>
            </a:fgClr>
            <a:bgClr>
              <a:schemeClr val="bg1"/>
            </a:bgClr>
          </a:pattFill>
        </p:spPr>
        <p:txBody>
          <a:bodyPr/>
          <a:lstStyle/>
          <a:p>
            <a:r>
              <a:rPr lang="en-US"/>
              <a:t>Click icon to add picture</a:t>
            </a:r>
          </a:p>
        </p:txBody>
      </p:sp>
      <p:sp>
        <p:nvSpPr>
          <p:cNvPr id="10" name="Content Placeholder 2">
            <a:extLst>
              <a:ext uri="{FF2B5EF4-FFF2-40B4-BE49-F238E27FC236}">
                <a16:creationId xmlns:a16="http://schemas.microsoft.com/office/drawing/2014/main" id="{E0B31B94-96D6-4DA4-B75E-A3F4B4277A12}"/>
              </a:ext>
            </a:extLst>
          </p:cNvPr>
          <p:cNvSpPr>
            <a:spLocks noGrp="1"/>
          </p:cNvSpPr>
          <p:nvPr>
            <p:ph idx="21" hasCustomPrompt="1"/>
          </p:nvPr>
        </p:nvSpPr>
        <p:spPr>
          <a:xfrm>
            <a:off x="4736751" y="3807725"/>
            <a:ext cx="4117234" cy="1681288"/>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1" name="Content Placeholder 2">
            <a:extLst>
              <a:ext uri="{FF2B5EF4-FFF2-40B4-BE49-F238E27FC236}">
                <a16:creationId xmlns:a16="http://schemas.microsoft.com/office/drawing/2014/main" id="{2C867E58-EBA3-47C2-9664-5F51BA26D21F}"/>
              </a:ext>
            </a:extLst>
          </p:cNvPr>
          <p:cNvSpPr>
            <a:spLocks noGrp="1"/>
          </p:cNvSpPr>
          <p:nvPr>
            <p:ph idx="17" hasCustomPrompt="1"/>
          </p:nvPr>
        </p:nvSpPr>
        <p:spPr>
          <a:xfrm>
            <a:off x="269115" y="3807725"/>
            <a:ext cx="4117234" cy="1681288"/>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3784481435"/>
      </p:ext>
    </p:extLst>
  </p:cSld>
  <p:clrMapOvr>
    <a:masterClrMapping/>
  </p:clrMapOvr>
  <p:extLst>
    <p:ext uri="{DCECCB84-F9BA-43D5-87BE-67443E8EF086}">
      <p15:sldGuideLst xmlns:p15="http://schemas.microsoft.com/office/powerpoint/2012/main">
        <p15:guide id="1" pos="5120">
          <p15:clr>
            <a:srgbClr val="FBAE40"/>
          </p15:clr>
        </p15:guide>
        <p15:guide id="2" pos="4928">
          <p15:clr>
            <a:srgbClr val="FBAE40"/>
          </p15:clr>
        </p15:guide>
        <p15:guide id="3" pos="5312">
          <p15:clr>
            <a:srgbClr val="FBAE40"/>
          </p15:clr>
        </p15:guide>
        <p15:guide id="4" orient="horz" pos="244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grpSp>
        <p:nvGrpSpPr>
          <p:cNvPr id="4" name="Group 3">
            <a:extLst>
              <a:ext uri="{FF2B5EF4-FFF2-40B4-BE49-F238E27FC236}">
                <a16:creationId xmlns:a16="http://schemas.microsoft.com/office/drawing/2014/main" id="{E752E914-DA92-4DFE-9C16-9F269B1910FB}"/>
              </a:ext>
            </a:extLst>
          </p:cNvPr>
          <p:cNvGrpSpPr/>
          <p:nvPr/>
        </p:nvGrpSpPr>
        <p:grpSpPr>
          <a:xfrm>
            <a:off x="3073744" y="1300517"/>
            <a:ext cx="3003386" cy="4344840"/>
            <a:chOff x="4125621" y="1410880"/>
            <a:chExt cx="4004515" cy="4462273"/>
          </a:xfrm>
        </p:grpSpPr>
        <p:cxnSp>
          <p:nvCxnSpPr>
            <p:cNvPr id="7" name="Straight Connector 6">
              <a:extLst>
                <a:ext uri="{FF2B5EF4-FFF2-40B4-BE49-F238E27FC236}">
                  <a16:creationId xmlns:a16="http://schemas.microsoft.com/office/drawing/2014/main" id="{089AC965-3DBE-47AE-81C0-8C23B370263F}"/>
                </a:ext>
              </a:extLst>
            </p:cNvPr>
            <p:cNvCxnSpPr/>
            <p:nvPr/>
          </p:nvCxnSpPr>
          <p:spPr>
            <a:xfrm>
              <a:off x="4125621" y="1410880"/>
              <a:ext cx="0" cy="4462272"/>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55B345D-6ECD-4B25-B741-D306ED291B90}"/>
                </a:ext>
              </a:extLst>
            </p:cNvPr>
            <p:cNvCxnSpPr/>
            <p:nvPr/>
          </p:nvCxnSpPr>
          <p:spPr>
            <a:xfrm>
              <a:off x="8130136" y="1410881"/>
              <a:ext cx="0" cy="4462272"/>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17" name="Title 1">
            <a:extLst>
              <a:ext uri="{FF2B5EF4-FFF2-40B4-BE49-F238E27FC236}">
                <a16:creationId xmlns:a16="http://schemas.microsoft.com/office/drawing/2014/main" id="{B83457CB-727E-45A3-B890-9778304AD02A}"/>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18" name="Content Placeholder 2">
            <a:extLst>
              <a:ext uri="{FF2B5EF4-FFF2-40B4-BE49-F238E27FC236}">
                <a16:creationId xmlns:a16="http://schemas.microsoft.com/office/drawing/2014/main" id="{E1699BCB-4D50-4239-8EF2-4567C2AB09B1}"/>
              </a:ext>
            </a:extLst>
          </p:cNvPr>
          <p:cNvSpPr>
            <a:spLocks noGrp="1"/>
          </p:cNvSpPr>
          <p:nvPr>
            <p:ph idx="19" hasCustomPrompt="1"/>
          </p:nvPr>
        </p:nvSpPr>
        <p:spPr>
          <a:xfrm>
            <a:off x="269118" y="1300519"/>
            <a:ext cx="2587528" cy="4344838"/>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9" name="Content Placeholder 2">
            <a:extLst>
              <a:ext uri="{FF2B5EF4-FFF2-40B4-BE49-F238E27FC236}">
                <a16:creationId xmlns:a16="http://schemas.microsoft.com/office/drawing/2014/main" id="{4AEDC548-7522-4A33-A494-B49BEF3A7DAC}"/>
              </a:ext>
            </a:extLst>
          </p:cNvPr>
          <p:cNvSpPr>
            <a:spLocks noGrp="1"/>
          </p:cNvSpPr>
          <p:nvPr>
            <p:ph idx="20" hasCustomPrompt="1"/>
          </p:nvPr>
        </p:nvSpPr>
        <p:spPr>
          <a:xfrm>
            <a:off x="3301904" y="1300519"/>
            <a:ext cx="2571750" cy="4344838"/>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21" name="Content Placeholder 2">
            <a:extLst>
              <a:ext uri="{FF2B5EF4-FFF2-40B4-BE49-F238E27FC236}">
                <a16:creationId xmlns:a16="http://schemas.microsoft.com/office/drawing/2014/main" id="{3AB7F2DA-ADAD-4DB5-98A5-0ADA52EECDD9}"/>
              </a:ext>
            </a:extLst>
          </p:cNvPr>
          <p:cNvSpPr>
            <a:spLocks noGrp="1"/>
          </p:cNvSpPr>
          <p:nvPr>
            <p:ph idx="21" hasCustomPrompt="1"/>
          </p:nvPr>
        </p:nvSpPr>
        <p:spPr>
          <a:xfrm>
            <a:off x="6280607" y="1300519"/>
            <a:ext cx="2571750" cy="4344838"/>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2" name="Text Placeholder 6">
            <a:extLst>
              <a:ext uri="{FF2B5EF4-FFF2-40B4-BE49-F238E27FC236}">
                <a16:creationId xmlns:a16="http://schemas.microsoft.com/office/drawing/2014/main" id="{3D6A0D0A-FBD1-466C-93D5-2E6AEB2D7B32}"/>
              </a:ext>
            </a:extLst>
          </p:cNvPr>
          <p:cNvSpPr>
            <a:spLocks noGrp="1" noChangeAspect="1"/>
          </p:cNvSpPr>
          <p:nvPr>
            <p:ph type="body" sz="quarter" idx="18" hasCustomPrompt="1"/>
          </p:nvPr>
        </p:nvSpPr>
        <p:spPr>
          <a:xfrm>
            <a:off x="-1" y="5867400"/>
            <a:ext cx="9144000" cy="495300"/>
          </a:xfrm>
          <a:solidFill>
            <a:schemeClr val="accent1"/>
          </a:solidFill>
        </p:spPr>
        <p:txBody>
          <a:bodyPr lIns="493776" tIns="45720" rIns="493776" bIns="45720" anchor="ctr" anchorCtr="0">
            <a:noAutofit/>
          </a:bodyPr>
          <a:lstStyle>
            <a:lvl1pPr algn="ctr">
              <a:lnSpc>
                <a:spcPct val="90000"/>
              </a:lnSpc>
              <a:spcAft>
                <a:spcPts val="0"/>
              </a:spcAft>
              <a:defRPr sz="1013">
                <a:solidFill>
                  <a:schemeClr val="bg1"/>
                </a:solidFill>
              </a:defRPr>
            </a:lvl1pPr>
            <a:lvl2pPr>
              <a:defRPr sz="591"/>
            </a:lvl2pPr>
            <a:lvl3pPr>
              <a:defRPr sz="506"/>
            </a:lvl3pPr>
            <a:lvl4pPr>
              <a:defRPr sz="464"/>
            </a:lvl4pPr>
            <a:lvl5pPr>
              <a:defRPr sz="675"/>
            </a:lvl5pPr>
          </a:lstStyle>
          <a:p>
            <a:pPr lvl="0"/>
            <a:r>
              <a:rPr lang="en-US" dirty="0"/>
              <a:t>Key Takeaway Text</a:t>
            </a:r>
          </a:p>
        </p:txBody>
      </p:sp>
    </p:spTree>
    <p:extLst>
      <p:ext uri="{BB962C8B-B14F-4D97-AF65-F5344CB8AC3E}">
        <p14:creationId xmlns:p14="http://schemas.microsoft.com/office/powerpoint/2010/main" val="4115448795"/>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hree Content + Pics">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7" name="Picture Placeholder 6">
            <a:extLst>
              <a:ext uri="{FF2B5EF4-FFF2-40B4-BE49-F238E27FC236}">
                <a16:creationId xmlns:a16="http://schemas.microsoft.com/office/drawing/2014/main" id="{0DE1C42F-82A3-49D7-9B58-607C4E4D5817}"/>
              </a:ext>
            </a:extLst>
          </p:cNvPr>
          <p:cNvSpPr>
            <a:spLocks noGrp="1"/>
          </p:cNvSpPr>
          <p:nvPr>
            <p:ph type="pic" sz="quarter" idx="15"/>
          </p:nvPr>
        </p:nvSpPr>
        <p:spPr>
          <a:xfrm>
            <a:off x="269114" y="1273220"/>
            <a:ext cx="2571750" cy="2247900"/>
          </a:xfrm>
          <a:pattFill prst="wdUpDiag">
            <a:fgClr>
              <a:schemeClr val="bg2"/>
            </a:fgClr>
            <a:bgClr>
              <a:schemeClr val="bg1"/>
            </a:bgClr>
          </a:pattFill>
        </p:spPr>
        <p:txBody>
          <a:bodyPr/>
          <a:lstStyle/>
          <a:p>
            <a:r>
              <a:rPr lang="en-US"/>
              <a:t>Click icon to add picture</a:t>
            </a:r>
          </a:p>
        </p:txBody>
      </p:sp>
      <p:sp>
        <p:nvSpPr>
          <p:cNvPr id="11" name="Picture Placeholder 6">
            <a:extLst>
              <a:ext uri="{FF2B5EF4-FFF2-40B4-BE49-F238E27FC236}">
                <a16:creationId xmlns:a16="http://schemas.microsoft.com/office/drawing/2014/main" id="{622D68AC-932E-4B0C-90A5-71EE23ACE46A}"/>
              </a:ext>
            </a:extLst>
          </p:cNvPr>
          <p:cNvSpPr>
            <a:spLocks noGrp="1"/>
          </p:cNvSpPr>
          <p:nvPr>
            <p:ph type="pic" sz="quarter" idx="16"/>
          </p:nvPr>
        </p:nvSpPr>
        <p:spPr>
          <a:xfrm>
            <a:off x="3286125" y="1273220"/>
            <a:ext cx="2571750" cy="2247900"/>
          </a:xfrm>
          <a:pattFill prst="wdUpDiag">
            <a:fgClr>
              <a:schemeClr val="bg2"/>
            </a:fgClr>
            <a:bgClr>
              <a:schemeClr val="bg1"/>
            </a:bgClr>
          </a:pattFill>
        </p:spPr>
        <p:txBody>
          <a:bodyPr/>
          <a:lstStyle/>
          <a:p>
            <a:r>
              <a:rPr lang="en-US"/>
              <a:t>Click icon to add picture</a:t>
            </a:r>
          </a:p>
        </p:txBody>
      </p:sp>
      <p:sp>
        <p:nvSpPr>
          <p:cNvPr id="12" name="Picture Placeholder 6">
            <a:extLst>
              <a:ext uri="{FF2B5EF4-FFF2-40B4-BE49-F238E27FC236}">
                <a16:creationId xmlns:a16="http://schemas.microsoft.com/office/drawing/2014/main" id="{D1A7CD19-76F6-4CBE-B54D-93302EA79B1A}"/>
              </a:ext>
            </a:extLst>
          </p:cNvPr>
          <p:cNvSpPr>
            <a:spLocks noGrp="1"/>
          </p:cNvSpPr>
          <p:nvPr>
            <p:ph type="pic" sz="quarter" idx="17"/>
          </p:nvPr>
        </p:nvSpPr>
        <p:spPr>
          <a:xfrm>
            <a:off x="6282235" y="1273220"/>
            <a:ext cx="2571750" cy="2247900"/>
          </a:xfrm>
          <a:pattFill prst="wdUpDiag">
            <a:fgClr>
              <a:schemeClr val="bg2"/>
            </a:fgClr>
            <a:bgClr>
              <a:schemeClr val="bg1"/>
            </a:bgClr>
          </a:pattFill>
        </p:spPr>
        <p:txBody>
          <a:bodyPr/>
          <a:lstStyle/>
          <a:p>
            <a:r>
              <a:rPr lang="en-US"/>
              <a:t>Click icon to add picture</a:t>
            </a:r>
          </a:p>
        </p:txBody>
      </p:sp>
      <p:sp>
        <p:nvSpPr>
          <p:cNvPr id="15" name="Text Placeholder 6">
            <a:extLst>
              <a:ext uri="{FF2B5EF4-FFF2-40B4-BE49-F238E27FC236}">
                <a16:creationId xmlns:a16="http://schemas.microsoft.com/office/drawing/2014/main" id="{4CAE0181-37B5-43E5-A82A-CDD053C29C6C}"/>
              </a:ext>
            </a:extLst>
          </p:cNvPr>
          <p:cNvSpPr>
            <a:spLocks noGrp="1" noChangeAspect="1"/>
          </p:cNvSpPr>
          <p:nvPr>
            <p:ph type="body" sz="quarter" idx="18" hasCustomPrompt="1"/>
          </p:nvPr>
        </p:nvSpPr>
        <p:spPr>
          <a:xfrm>
            <a:off x="-1" y="5867405"/>
            <a:ext cx="9144000" cy="495299"/>
          </a:xfrm>
          <a:solidFill>
            <a:schemeClr val="accent1"/>
          </a:solidFill>
        </p:spPr>
        <p:txBody>
          <a:bodyPr lIns="493776" tIns="45720" rIns="493776" bIns="45720" anchor="ctr" anchorCtr="0">
            <a:noAutofit/>
          </a:bodyPr>
          <a:lstStyle>
            <a:lvl1pPr algn="ctr">
              <a:lnSpc>
                <a:spcPct val="90000"/>
              </a:lnSpc>
              <a:spcAft>
                <a:spcPts val="0"/>
              </a:spcAft>
              <a:defRPr sz="1013">
                <a:solidFill>
                  <a:schemeClr val="bg1"/>
                </a:solidFill>
              </a:defRPr>
            </a:lvl1pPr>
            <a:lvl2pPr>
              <a:defRPr sz="591"/>
            </a:lvl2pPr>
            <a:lvl3pPr>
              <a:defRPr sz="506"/>
            </a:lvl3pPr>
            <a:lvl4pPr>
              <a:defRPr sz="464"/>
            </a:lvl4pPr>
            <a:lvl5pPr>
              <a:defRPr sz="675"/>
            </a:lvl5pPr>
          </a:lstStyle>
          <a:p>
            <a:pPr lvl="0"/>
            <a:r>
              <a:rPr lang="en-US" dirty="0"/>
              <a:t>Key Takeaway Text</a:t>
            </a:r>
          </a:p>
        </p:txBody>
      </p:sp>
      <p:sp>
        <p:nvSpPr>
          <p:cNvPr id="19" name="Title 1">
            <a:extLst>
              <a:ext uri="{FF2B5EF4-FFF2-40B4-BE49-F238E27FC236}">
                <a16:creationId xmlns:a16="http://schemas.microsoft.com/office/drawing/2014/main" id="{A3C61E18-0824-4C4D-8B00-68F15385D953}"/>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13" name="Content Placeholder 2">
            <a:extLst>
              <a:ext uri="{FF2B5EF4-FFF2-40B4-BE49-F238E27FC236}">
                <a16:creationId xmlns:a16="http://schemas.microsoft.com/office/drawing/2014/main" id="{B470099D-726F-45AA-A0CB-63D587066D33}"/>
              </a:ext>
            </a:extLst>
          </p:cNvPr>
          <p:cNvSpPr>
            <a:spLocks noGrp="1"/>
          </p:cNvSpPr>
          <p:nvPr>
            <p:ph idx="19" hasCustomPrompt="1"/>
          </p:nvPr>
        </p:nvSpPr>
        <p:spPr>
          <a:xfrm>
            <a:off x="269118" y="3766785"/>
            <a:ext cx="2587528" cy="1722231"/>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4" name="Content Placeholder 2">
            <a:extLst>
              <a:ext uri="{FF2B5EF4-FFF2-40B4-BE49-F238E27FC236}">
                <a16:creationId xmlns:a16="http://schemas.microsoft.com/office/drawing/2014/main" id="{FD17594F-6185-43EC-8E1C-026096C075CE}"/>
              </a:ext>
            </a:extLst>
          </p:cNvPr>
          <p:cNvSpPr>
            <a:spLocks noGrp="1"/>
          </p:cNvSpPr>
          <p:nvPr>
            <p:ph idx="20" hasCustomPrompt="1"/>
          </p:nvPr>
        </p:nvSpPr>
        <p:spPr>
          <a:xfrm>
            <a:off x="3301904" y="3766785"/>
            <a:ext cx="2571750" cy="1722231"/>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6" name="Content Placeholder 2">
            <a:extLst>
              <a:ext uri="{FF2B5EF4-FFF2-40B4-BE49-F238E27FC236}">
                <a16:creationId xmlns:a16="http://schemas.microsoft.com/office/drawing/2014/main" id="{388436B3-D3A2-4095-B8EF-02B228BB9837}"/>
              </a:ext>
            </a:extLst>
          </p:cNvPr>
          <p:cNvSpPr>
            <a:spLocks noGrp="1"/>
          </p:cNvSpPr>
          <p:nvPr>
            <p:ph idx="21" hasCustomPrompt="1"/>
          </p:nvPr>
        </p:nvSpPr>
        <p:spPr>
          <a:xfrm>
            <a:off x="6266457" y="3766785"/>
            <a:ext cx="2587529" cy="1722231"/>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4190959829"/>
      </p:ext>
    </p:extLst>
  </p:cSld>
  <p:clrMapOvr>
    <a:masterClrMapping/>
  </p:clrMapOvr>
  <p:extLst>
    <p:ext uri="{DCECCB84-F9BA-43D5-87BE-67443E8EF086}">
      <p15:sldGuideLst xmlns:p15="http://schemas.microsoft.com/office/powerpoint/2012/main">
        <p15:guide id="1" orient="horz" pos="244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grpSp>
        <p:nvGrpSpPr>
          <p:cNvPr id="4" name="Group 3">
            <a:extLst>
              <a:ext uri="{FF2B5EF4-FFF2-40B4-BE49-F238E27FC236}">
                <a16:creationId xmlns:a16="http://schemas.microsoft.com/office/drawing/2014/main" id="{214793E8-8AA5-49D1-B431-8FD8310103FA}"/>
              </a:ext>
            </a:extLst>
          </p:cNvPr>
          <p:cNvGrpSpPr/>
          <p:nvPr/>
        </p:nvGrpSpPr>
        <p:grpSpPr>
          <a:xfrm>
            <a:off x="2314952" y="1274400"/>
            <a:ext cx="4493739" cy="4344686"/>
            <a:chOff x="3127545" y="1410880"/>
            <a:chExt cx="5991652" cy="4462272"/>
          </a:xfrm>
        </p:grpSpPr>
        <p:cxnSp>
          <p:nvCxnSpPr>
            <p:cNvPr id="12" name="Straight Connector 11">
              <a:extLst>
                <a:ext uri="{FF2B5EF4-FFF2-40B4-BE49-F238E27FC236}">
                  <a16:creationId xmlns:a16="http://schemas.microsoft.com/office/drawing/2014/main" id="{4538375F-017C-4D3C-98B0-0B49D2AAE3BA}"/>
                </a:ext>
              </a:extLst>
            </p:cNvPr>
            <p:cNvCxnSpPr/>
            <p:nvPr/>
          </p:nvCxnSpPr>
          <p:spPr>
            <a:xfrm>
              <a:off x="3127545" y="1410880"/>
              <a:ext cx="0" cy="4462272"/>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B52EB66-0BC5-4D65-9873-7791F0C2A2E0}"/>
                </a:ext>
              </a:extLst>
            </p:cNvPr>
            <p:cNvCxnSpPr/>
            <p:nvPr/>
          </p:nvCxnSpPr>
          <p:spPr>
            <a:xfrm>
              <a:off x="6123371" y="1410880"/>
              <a:ext cx="0" cy="4462272"/>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3A66CFF-0E1D-4769-AC5A-FFCF982704C6}"/>
                </a:ext>
              </a:extLst>
            </p:cNvPr>
            <p:cNvCxnSpPr/>
            <p:nvPr/>
          </p:nvCxnSpPr>
          <p:spPr>
            <a:xfrm>
              <a:off x="9119197" y="1410880"/>
              <a:ext cx="0" cy="4462272"/>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17" name="Text Placeholder 6">
            <a:extLst>
              <a:ext uri="{FF2B5EF4-FFF2-40B4-BE49-F238E27FC236}">
                <a16:creationId xmlns:a16="http://schemas.microsoft.com/office/drawing/2014/main" id="{E90AB464-576C-4A33-966B-DD17FE4C4181}"/>
              </a:ext>
            </a:extLst>
          </p:cNvPr>
          <p:cNvSpPr>
            <a:spLocks noGrp="1" noChangeAspect="1"/>
          </p:cNvSpPr>
          <p:nvPr>
            <p:ph type="body" sz="quarter" idx="16" hasCustomPrompt="1"/>
          </p:nvPr>
        </p:nvSpPr>
        <p:spPr>
          <a:xfrm>
            <a:off x="-1" y="5867405"/>
            <a:ext cx="9144000" cy="495299"/>
          </a:xfrm>
          <a:solidFill>
            <a:schemeClr val="accent1"/>
          </a:solidFill>
        </p:spPr>
        <p:txBody>
          <a:bodyPr lIns="493776" tIns="45720" rIns="493776" bIns="45720" anchor="ctr" anchorCtr="0">
            <a:noAutofit/>
          </a:bodyPr>
          <a:lstStyle>
            <a:lvl1pPr algn="ctr">
              <a:lnSpc>
                <a:spcPct val="90000"/>
              </a:lnSpc>
              <a:spcAft>
                <a:spcPts val="0"/>
              </a:spcAft>
              <a:defRPr sz="1013">
                <a:solidFill>
                  <a:schemeClr val="bg1"/>
                </a:solidFill>
              </a:defRPr>
            </a:lvl1pPr>
            <a:lvl2pPr>
              <a:defRPr sz="591"/>
            </a:lvl2pPr>
            <a:lvl3pPr>
              <a:defRPr sz="506"/>
            </a:lvl3pPr>
            <a:lvl4pPr>
              <a:defRPr sz="464"/>
            </a:lvl4pPr>
            <a:lvl5pPr>
              <a:defRPr sz="675"/>
            </a:lvl5pPr>
          </a:lstStyle>
          <a:p>
            <a:pPr lvl="0"/>
            <a:r>
              <a:rPr lang="en-US" dirty="0"/>
              <a:t>Key Takeaway Text</a:t>
            </a:r>
          </a:p>
        </p:txBody>
      </p:sp>
      <p:sp>
        <p:nvSpPr>
          <p:cNvPr id="16" name="Title 1">
            <a:extLst>
              <a:ext uri="{FF2B5EF4-FFF2-40B4-BE49-F238E27FC236}">
                <a16:creationId xmlns:a16="http://schemas.microsoft.com/office/drawing/2014/main" id="{A188B354-73C1-4FC3-ADBC-D05E49D2C888}"/>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20" name="Content Placeholder 2">
            <a:extLst>
              <a:ext uri="{FF2B5EF4-FFF2-40B4-BE49-F238E27FC236}">
                <a16:creationId xmlns:a16="http://schemas.microsoft.com/office/drawing/2014/main" id="{04FE9CFD-5CE9-48E8-AB71-368FD15C350F}"/>
              </a:ext>
            </a:extLst>
          </p:cNvPr>
          <p:cNvSpPr>
            <a:spLocks noGrp="1"/>
          </p:cNvSpPr>
          <p:nvPr>
            <p:ph idx="19" hasCustomPrompt="1"/>
          </p:nvPr>
        </p:nvSpPr>
        <p:spPr>
          <a:xfrm>
            <a:off x="269118" y="1300518"/>
            <a:ext cx="1849957" cy="4344837"/>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21" name="Content Placeholder 2">
            <a:extLst>
              <a:ext uri="{FF2B5EF4-FFF2-40B4-BE49-F238E27FC236}">
                <a16:creationId xmlns:a16="http://schemas.microsoft.com/office/drawing/2014/main" id="{05B0DA22-EAA1-41AD-8FCF-1363955117BF}"/>
              </a:ext>
            </a:extLst>
          </p:cNvPr>
          <p:cNvSpPr>
            <a:spLocks noGrp="1"/>
          </p:cNvSpPr>
          <p:nvPr>
            <p:ph idx="20" hasCustomPrompt="1"/>
          </p:nvPr>
        </p:nvSpPr>
        <p:spPr>
          <a:xfrm>
            <a:off x="7004030" y="1300518"/>
            <a:ext cx="1849957" cy="4344837"/>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22" name="Content Placeholder 2">
            <a:extLst>
              <a:ext uri="{FF2B5EF4-FFF2-40B4-BE49-F238E27FC236}">
                <a16:creationId xmlns:a16="http://schemas.microsoft.com/office/drawing/2014/main" id="{F377809B-E952-4F88-9208-5076781CD619}"/>
              </a:ext>
            </a:extLst>
          </p:cNvPr>
          <p:cNvSpPr>
            <a:spLocks noGrp="1"/>
          </p:cNvSpPr>
          <p:nvPr>
            <p:ph idx="21" hasCustomPrompt="1"/>
          </p:nvPr>
        </p:nvSpPr>
        <p:spPr>
          <a:xfrm>
            <a:off x="2514089" y="1300518"/>
            <a:ext cx="1849957" cy="4344837"/>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23" name="Content Placeholder 2">
            <a:extLst>
              <a:ext uri="{FF2B5EF4-FFF2-40B4-BE49-F238E27FC236}">
                <a16:creationId xmlns:a16="http://schemas.microsoft.com/office/drawing/2014/main" id="{CE175A5D-1DCB-4963-9098-2D78C7D64CD3}"/>
              </a:ext>
            </a:extLst>
          </p:cNvPr>
          <p:cNvSpPr>
            <a:spLocks noGrp="1"/>
          </p:cNvSpPr>
          <p:nvPr>
            <p:ph idx="22" hasCustomPrompt="1"/>
          </p:nvPr>
        </p:nvSpPr>
        <p:spPr>
          <a:xfrm>
            <a:off x="4759060" y="1300518"/>
            <a:ext cx="1849957" cy="4344837"/>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3348437679"/>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Four Content + Pics">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9" name="Picture Placeholder 8">
            <a:extLst>
              <a:ext uri="{FF2B5EF4-FFF2-40B4-BE49-F238E27FC236}">
                <a16:creationId xmlns:a16="http://schemas.microsoft.com/office/drawing/2014/main" id="{5632F1BF-A417-46F5-A2B0-EE338C9464D9}"/>
              </a:ext>
            </a:extLst>
          </p:cNvPr>
          <p:cNvSpPr>
            <a:spLocks noGrp="1"/>
          </p:cNvSpPr>
          <p:nvPr>
            <p:ph type="pic" sz="quarter" idx="16"/>
          </p:nvPr>
        </p:nvSpPr>
        <p:spPr>
          <a:xfrm>
            <a:off x="269116" y="1273220"/>
            <a:ext cx="1844279" cy="2019300"/>
          </a:xfrm>
          <a:pattFill prst="wdUpDiag">
            <a:fgClr>
              <a:schemeClr val="bg2"/>
            </a:fgClr>
            <a:bgClr>
              <a:schemeClr val="bg1"/>
            </a:bgClr>
          </a:pattFill>
        </p:spPr>
        <p:txBody>
          <a:bodyPr/>
          <a:lstStyle/>
          <a:p>
            <a:r>
              <a:rPr lang="en-US"/>
              <a:t>Click icon to add picture</a:t>
            </a:r>
          </a:p>
        </p:txBody>
      </p:sp>
      <p:sp>
        <p:nvSpPr>
          <p:cNvPr id="12" name="Picture Placeholder 8">
            <a:extLst>
              <a:ext uri="{FF2B5EF4-FFF2-40B4-BE49-F238E27FC236}">
                <a16:creationId xmlns:a16="http://schemas.microsoft.com/office/drawing/2014/main" id="{B664EC32-C8D7-4696-8955-D27860B11603}"/>
              </a:ext>
            </a:extLst>
          </p:cNvPr>
          <p:cNvSpPr>
            <a:spLocks noGrp="1"/>
          </p:cNvSpPr>
          <p:nvPr>
            <p:ph type="pic" sz="quarter" idx="17"/>
          </p:nvPr>
        </p:nvSpPr>
        <p:spPr>
          <a:xfrm>
            <a:off x="2515980" y="1273220"/>
            <a:ext cx="1844279" cy="2019300"/>
          </a:xfrm>
          <a:pattFill prst="wdUpDiag">
            <a:fgClr>
              <a:schemeClr val="bg2"/>
            </a:fgClr>
            <a:bgClr>
              <a:schemeClr val="bg1"/>
            </a:bgClr>
          </a:pattFill>
        </p:spPr>
        <p:txBody>
          <a:bodyPr/>
          <a:lstStyle/>
          <a:p>
            <a:r>
              <a:rPr lang="en-US"/>
              <a:t>Click icon to add picture</a:t>
            </a:r>
          </a:p>
        </p:txBody>
      </p:sp>
      <p:sp>
        <p:nvSpPr>
          <p:cNvPr id="14" name="Picture Placeholder 8">
            <a:extLst>
              <a:ext uri="{FF2B5EF4-FFF2-40B4-BE49-F238E27FC236}">
                <a16:creationId xmlns:a16="http://schemas.microsoft.com/office/drawing/2014/main" id="{7BC96BB2-8963-4074-99F2-2BEB65D70F68}"/>
              </a:ext>
            </a:extLst>
          </p:cNvPr>
          <p:cNvSpPr>
            <a:spLocks noGrp="1"/>
          </p:cNvSpPr>
          <p:nvPr>
            <p:ph type="pic" sz="quarter" idx="18"/>
          </p:nvPr>
        </p:nvSpPr>
        <p:spPr>
          <a:xfrm>
            <a:off x="4762845" y="1273220"/>
            <a:ext cx="1844279" cy="2019300"/>
          </a:xfrm>
          <a:pattFill prst="wdUpDiag">
            <a:fgClr>
              <a:schemeClr val="bg2"/>
            </a:fgClr>
            <a:bgClr>
              <a:schemeClr val="bg1"/>
            </a:bgClr>
          </a:pattFill>
        </p:spPr>
        <p:txBody>
          <a:bodyPr/>
          <a:lstStyle/>
          <a:p>
            <a:r>
              <a:rPr lang="en-US"/>
              <a:t>Click icon to add picture</a:t>
            </a:r>
          </a:p>
        </p:txBody>
      </p:sp>
      <p:sp>
        <p:nvSpPr>
          <p:cNvPr id="15" name="Picture Placeholder 8">
            <a:extLst>
              <a:ext uri="{FF2B5EF4-FFF2-40B4-BE49-F238E27FC236}">
                <a16:creationId xmlns:a16="http://schemas.microsoft.com/office/drawing/2014/main" id="{3FAAAD28-DA69-4AAE-9FAD-9F27417572FF}"/>
              </a:ext>
            </a:extLst>
          </p:cNvPr>
          <p:cNvSpPr>
            <a:spLocks noGrp="1"/>
          </p:cNvSpPr>
          <p:nvPr>
            <p:ph type="pic" sz="quarter" idx="19"/>
          </p:nvPr>
        </p:nvSpPr>
        <p:spPr>
          <a:xfrm>
            <a:off x="7009708" y="1273220"/>
            <a:ext cx="1844279" cy="2019300"/>
          </a:xfrm>
          <a:pattFill prst="wdUpDiag">
            <a:fgClr>
              <a:schemeClr val="bg2"/>
            </a:fgClr>
            <a:bgClr>
              <a:schemeClr val="bg1"/>
            </a:bgClr>
          </a:pattFill>
        </p:spPr>
        <p:txBody>
          <a:bodyPr/>
          <a:lstStyle/>
          <a:p>
            <a:r>
              <a:rPr lang="en-US"/>
              <a:t>Click icon to add picture</a:t>
            </a:r>
          </a:p>
        </p:txBody>
      </p:sp>
      <p:sp>
        <p:nvSpPr>
          <p:cNvPr id="18" name="Text Placeholder 6">
            <a:extLst>
              <a:ext uri="{FF2B5EF4-FFF2-40B4-BE49-F238E27FC236}">
                <a16:creationId xmlns:a16="http://schemas.microsoft.com/office/drawing/2014/main" id="{230F8805-7C7A-42C7-AA78-A838FC7ADE60}"/>
              </a:ext>
            </a:extLst>
          </p:cNvPr>
          <p:cNvSpPr>
            <a:spLocks noGrp="1" noChangeAspect="1"/>
          </p:cNvSpPr>
          <p:nvPr>
            <p:ph type="body" sz="quarter" idx="20" hasCustomPrompt="1"/>
          </p:nvPr>
        </p:nvSpPr>
        <p:spPr>
          <a:xfrm>
            <a:off x="-1" y="5867405"/>
            <a:ext cx="9144000" cy="495299"/>
          </a:xfrm>
          <a:solidFill>
            <a:schemeClr val="accent1"/>
          </a:solidFill>
        </p:spPr>
        <p:txBody>
          <a:bodyPr lIns="493776" tIns="45720" rIns="493776" bIns="45720" anchor="ctr" anchorCtr="0">
            <a:noAutofit/>
          </a:bodyPr>
          <a:lstStyle>
            <a:lvl1pPr algn="ctr">
              <a:lnSpc>
                <a:spcPct val="90000"/>
              </a:lnSpc>
              <a:spcAft>
                <a:spcPts val="0"/>
              </a:spcAft>
              <a:defRPr sz="1013">
                <a:solidFill>
                  <a:schemeClr val="bg1"/>
                </a:solidFill>
              </a:defRPr>
            </a:lvl1pPr>
            <a:lvl2pPr>
              <a:defRPr sz="591"/>
            </a:lvl2pPr>
            <a:lvl3pPr>
              <a:defRPr sz="506"/>
            </a:lvl3pPr>
            <a:lvl4pPr>
              <a:defRPr sz="464"/>
            </a:lvl4pPr>
            <a:lvl5pPr>
              <a:defRPr sz="675"/>
            </a:lvl5pPr>
          </a:lstStyle>
          <a:p>
            <a:pPr lvl="0"/>
            <a:r>
              <a:rPr lang="en-US" dirty="0"/>
              <a:t>Key Takeaway Text</a:t>
            </a:r>
          </a:p>
        </p:txBody>
      </p:sp>
      <p:sp>
        <p:nvSpPr>
          <p:cNvPr id="25" name="Title 1">
            <a:extLst>
              <a:ext uri="{FF2B5EF4-FFF2-40B4-BE49-F238E27FC236}">
                <a16:creationId xmlns:a16="http://schemas.microsoft.com/office/drawing/2014/main" id="{C79369E0-2594-4856-BA19-045C97E0C835}"/>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13" name="Content Placeholder 2">
            <a:extLst>
              <a:ext uri="{FF2B5EF4-FFF2-40B4-BE49-F238E27FC236}">
                <a16:creationId xmlns:a16="http://schemas.microsoft.com/office/drawing/2014/main" id="{B6191AC6-CDD3-4E09-9C59-5E94CEBA30FE}"/>
              </a:ext>
            </a:extLst>
          </p:cNvPr>
          <p:cNvSpPr>
            <a:spLocks noGrp="1"/>
          </p:cNvSpPr>
          <p:nvPr>
            <p:ph idx="21" hasCustomPrompt="1"/>
          </p:nvPr>
        </p:nvSpPr>
        <p:spPr>
          <a:xfrm>
            <a:off x="269118" y="3472937"/>
            <a:ext cx="1849957" cy="2111844"/>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6" name="Content Placeholder 2">
            <a:extLst>
              <a:ext uri="{FF2B5EF4-FFF2-40B4-BE49-F238E27FC236}">
                <a16:creationId xmlns:a16="http://schemas.microsoft.com/office/drawing/2014/main" id="{3AA7B0B9-FD2C-4C2D-B4D7-CB1BCE630EF2}"/>
              </a:ext>
            </a:extLst>
          </p:cNvPr>
          <p:cNvSpPr>
            <a:spLocks noGrp="1"/>
          </p:cNvSpPr>
          <p:nvPr>
            <p:ph idx="22" hasCustomPrompt="1"/>
          </p:nvPr>
        </p:nvSpPr>
        <p:spPr>
          <a:xfrm>
            <a:off x="7004030" y="3472937"/>
            <a:ext cx="1849957" cy="2111844"/>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7" name="Content Placeholder 2">
            <a:extLst>
              <a:ext uri="{FF2B5EF4-FFF2-40B4-BE49-F238E27FC236}">
                <a16:creationId xmlns:a16="http://schemas.microsoft.com/office/drawing/2014/main" id="{8999C672-9B01-45B9-B58B-BE5B55480890}"/>
              </a:ext>
            </a:extLst>
          </p:cNvPr>
          <p:cNvSpPr>
            <a:spLocks noGrp="1"/>
          </p:cNvSpPr>
          <p:nvPr>
            <p:ph idx="23" hasCustomPrompt="1"/>
          </p:nvPr>
        </p:nvSpPr>
        <p:spPr>
          <a:xfrm>
            <a:off x="2514089" y="3472937"/>
            <a:ext cx="1849957" cy="2111844"/>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9" name="Content Placeholder 2">
            <a:extLst>
              <a:ext uri="{FF2B5EF4-FFF2-40B4-BE49-F238E27FC236}">
                <a16:creationId xmlns:a16="http://schemas.microsoft.com/office/drawing/2014/main" id="{CCE8ADC8-55D5-45AA-AFE7-9FD304F4EB91}"/>
              </a:ext>
            </a:extLst>
          </p:cNvPr>
          <p:cNvSpPr>
            <a:spLocks noGrp="1"/>
          </p:cNvSpPr>
          <p:nvPr>
            <p:ph idx="24" hasCustomPrompt="1"/>
          </p:nvPr>
        </p:nvSpPr>
        <p:spPr>
          <a:xfrm>
            <a:off x="4759060" y="3472937"/>
            <a:ext cx="1849957" cy="2111844"/>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447395704"/>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Four Content 2">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13" name="Text Placeholder 6">
            <a:extLst>
              <a:ext uri="{FF2B5EF4-FFF2-40B4-BE49-F238E27FC236}">
                <a16:creationId xmlns:a16="http://schemas.microsoft.com/office/drawing/2014/main" id="{DFA7B3DE-C704-4D6A-9148-C2EE51AB9559}"/>
              </a:ext>
            </a:extLst>
          </p:cNvPr>
          <p:cNvSpPr>
            <a:spLocks noGrp="1" noChangeAspect="1"/>
          </p:cNvSpPr>
          <p:nvPr>
            <p:ph type="body" sz="quarter" idx="16" hasCustomPrompt="1"/>
          </p:nvPr>
        </p:nvSpPr>
        <p:spPr>
          <a:xfrm>
            <a:off x="-1" y="5864996"/>
            <a:ext cx="9144000" cy="497704"/>
          </a:xfrm>
          <a:solidFill>
            <a:schemeClr val="accent1"/>
          </a:solidFill>
        </p:spPr>
        <p:txBody>
          <a:bodyPr lIns="493776" tIns="45720" rIns="493776" bIns="45720" anchor="ctr" anchorCtr="0">
            <a:noAutofit/>
          </a:bodyPr>
          <a:lstStyle>
            <a:lvl1pPr algn="ctr">
              <a:lnSpc>
                <a:spcPct val="90000"/>
              </a:lnSpc>
              <a:spcAft>
                <a:spcPts val="0"/>
              </a:spcAft>
              <a:defRPr sz="1013">
                <a:solidFill>
                  <a:schemeClr val="bg1"/>
                </a:solidFill>
              </a:defRPr>
            </a:lvl1pPr>
            <a:lvl2pPr>
              <a:defRPr sz="591"/>
            </a:lvl2pPr>
            <a:lvl3pPr>
              <a:defRPr sz="506"/>
            </a:lvl3pPr>
            <a:lvl4pPr>
              <a:defRPr sz="464"/>
            </a:lvl4pPr>
            <a:lvl5pPr>
              <a:defRPr sz="675"/>
            </a:lvl5pPr>
          </a:lstStyle>
          <a:p>
            <a:pPr lvl="0"/>
            <a:r>
              <a:rPr lang="en-US" dirty="0"/>
              <a:t>Key Takeaway Text</a:t>
            </a:r>
          </a:p>
        </p:txBody>
      </p:sp>
      <p:sp>
        <p:nvSpPr>
          <p:cNvPr id="12" name="Title 1">
            <a:extLst>
              <a:ext uri="{FF2B5EF4-FFF2-40B4-BE49-F238E27FC236}">
                <a16:creationId xmlns:a16="http://schemas.microsoft.com/office/drawing/2014/main" id="{2B2C3635-51CA-4376-B53E-0C667C3DE49A}"/>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15" name="Content Placeholder 2">
            <a:extLst>
              <a:ext uri="{FF2B5EF4-FFF2-40B4-BE49-F238E27FC236}">
                <a16:creationId xmlns:a16="http://schemas.microsoft.com/office/drawing/2014/main" id="{64156E30-5EF4-4F94-B3C1-A3BC68504F8D}"/>
              </a:ext>
            </a:extLst>
          </p:cNvPr>
          <p:cNvSpPr>
            <a:spLocks noGrp="1"/>
          </p:cNvSpPr>
          <p:nvPr>
            <p:ph idx="21" hasCustomPrompt="1"/>
          </p:nvPr>
        </p:nvSpPr>
        <p:spPr>
          <a:xfrm>
            <a:off x="269117" y="1233691"/>
            <a:ext cx="4155315" cy="2119086"/>
          </a:xfrm>
        </p:spPr>
        <p:txBody>
          <a:bodyPr wrap="square"/>
          <a:lstStyle>
            <a:lvl1pPr marL="0" indent="0">
              <a:lnSpc>
                <a:spcPct val="80000"/>
              </a:lnSpc>
              <a:spcBef>
                <a:spcPts val="0"/>
              </a:spcBef>
              <a:buClr>
                <a:schemeClr val="accent1"/>
              </a:buClr>
              <a:buFont typeface="+mj-lt"/>
              <a:buNone/>
              <a:defRPr sz="1350"/>
            </a:lvl1pPr>
            <a:lvl2pPr marL="0" indent="-192375">
              <a:lnSpc>
                <a:spcPct val="80000"/>
              </a:lnSpc>
              <a:buClr>
                <a:schemeClr val="tx1"/>
              </a:buClr>
              <a:buFont typeface="Arial" panose="020B0604020202020204" pitchFamily="34" charset="0"/>
              <a:buChar char="•"/>
              <a:defRPr sz="1238"/>
            </a:lvl2pPr>
            <a:lvl3pPr marL="405000" indent="-192375">
              <a:lnSpc>
                <a:spcPct val="80000"/>
              </a:lnSpc>
              <a:buFont typeface="Arial" panose="020B0604020202020204" pitchFamily="34" charset="0"/>
              <a:buChar char="‒"/>
              <a:defRPr sz="1125"/>
            </a:lvl3pPr>
            <a:lvl4pPr marL="587250" indent="-192375">
              <a:lnSpc>
                <a:spcPct val="80000"/>
              </a:lnSpc>
              <a:buFont typeface="Wingdings" panose="05000000000000000000" pitchFamily="2" charset="2"/>
              <a:buChar char="§"/>
              <a:defRPr sz="1013"/>
            </a:lvl4pPr>
            <a:lvl5pPr marL="769500" indent="-192375">
              <a:lnSpc>
                <a:spcPct val="8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6" name="Content Placeholder 2">
            <a:extLst>
              <a:ext uri="{FF2B5EF4-FFF2-40B4-BE49-F238E27FC236}">
                <a16:creationId xmlns:a16="http://schemas.microsoft.com/office/drawing/2014/main" id="{77F2807B-FB93-44FD-88CC-9A6001EFC18D}"/>
              </a:ext>
            </a:extLst>
          </p:cNvPr>
          <p:cNvSpPr>
            <a:spLocks noGrp="1"/>
          </p:cNvSpPr>
          <p:nvPr>
            <p:ph idx="29" hasCustomPrompt="1"/>
          </p:nvPr>
        </p:nvSpPr>
        <p:spPr>
          <a:xfrm>
            <a:off x="269117" y="3505224"/>
            <a:ext cx="4155315" cy="2119086"/>
          </a:xfrm>
        </p:spPr>
        <p:txBody>
          <a:bodyPr wrap="square"/>
          <a:lstStyle>
            <a:lvl1pPr marL="0" indent="0">
              <a:lnSpc>
                <a:spcPct val="80000"/>
              </a:lnSpc>
              <a:spcBef>
                <a:spcPts val="0"/>
              </a:spcBef>
              <a:buClr>
                <a:schemeClr val="accent1"/>
              </a:buClr>
              <a:buFont typeface="+mj-lt"/>
              <a:buNone/>
              <a:defRPr sz="1350"/>
            </a:lvl1pPr>
            <a:lvl2pPr marL="0" indent="-192375">
              <a:lnSpc>
                <a:spcPct val="80000"/>
              </a:lnSpc>
              <a:buClr>
                <a:schemeClr val="tx1"/>
              </a:buClr>
              <a:buFont typeface="Arial" panose="020B0604020202020204" pitchFamily="34" charset="0"/>
              <a:buChar char="•"/>
              <a:defRPr sz="1238"/>
            </a:lvl2pPr>
            <a:lvl3pPr marL="405000" indent="-192375">
              <a:lnSpc>
                <a:spcPct val="80000"/>
              </a:lnSpc>
              <a:buFont typeface="Arial" panose="020B0604020202020204" pitchFamily="34" charset="0"/>
              <a:buChar char="‒"/>
              <a:defRPr sz="1125"/>
            </a:lvl3pPr>
            <a:lvl4pPr marL="587250" indent="-192375">
              <a:lnSpc>
                <a:spcPct val="80000"/>
              </a:lnSpc>
              <a:buFont typeface="Wingdings" panose="05000000000000000000" pitchFamily="2" charset="2"/>
              <a:buChar char="§"/>
              <a:defRPr sz="1013"/>
            </a:lvl4pPr>
            <a:lvl5pPr marL="769500" indent="-192375">
              <a:lnSpc>
                <a:spcPct val="8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7" name="Content Placeholder 2">
            <a:extLst>
              <a:ext uri="{FF2B5EF4-FFF2-40B4-BE49-F238E27FC236}">
                <a16:creationId xmlns:a16="http://schemas.microsoft.com/office/drawing/2014/main" id="{FCF8074E-6DD3-4C09-9D4B-BDA7497E98CF}"/>
              </a:ext>
            </a:extLst>
          </p:cNvPr>
          <p:cNvSpPr>
            <a:spLocks noGrp="1"/>
          </p:cNvSpPr>
          <p:nvPr>
            <p:ph idx="30" hasCustomPrompt="1"/>
          </p:nvPr>
        </p:nvSpPr>
        <p:spPr>
          <a:xfrm>
            <a:off x="4698671" y="1233691"/>
            <a:ext cx="4155315" cy="2119086"/>
          </a:xfrm>
        </p:spPr>
        <p:txBody>
          <a:bodyPr wrap="square"/>
          <a:lstStyle>
            <a:lvl1pPr marL="0" indent="0">
              <a:lnSpc>
                <a:spcPct val="80000"/>
              </a:lnSpc>
              <a:spcBef>
                <a:spcPts val="0"/>
              </a:spcBef>
              <a:buClr>
                <a:schemeClr val="accent1"/>
              </a:buClr>
              <a:buFont typeface="+mj-lt"/>
              <a:buNone/>
              <a:defRPr sz="1350"/>
            </a:lvl1pPr>
            <a:lvl2pPr marL="0" indent="-192375">
              <a:lnSpc>
                <a:spcPct val="80000"/>
              </a:lnSpc>
              <a:buClr>
                <a:schemeClr val="tx1"/>
              </a:buClr>
              <a:buFont typeface="Arial" panose="020B0604020202020204" pitchFamily="34" charset="0"/>
              <a:buChar char="•"/>
              <a:defRPr sz="1238"/>
            </a:lvl2pPr>
            <a:lvl3pPr marL="405000" indent="-192375">
              <a:lnSpc>
                <a:spcPct val="80000"/>
              </a:lnSpc>
              <a:buFont typeface="Arial" panose="020B0604020202020204" pitchFamily="34" charset="0"/>
              <a:buChar char="‒"/>
              <a:defRPr sz="1125"/>
            </a:lvl3pPr>
            <a:lvl4pPr marL="587250" indent="-192375">
              <a:lnSpc>
                <a:spcPct val="80000"/>
              </a:lnSpc>
              <a:buFont typeface="Wingdings" panose="05000000000000000000" pitchFamily="2" charset="2"/>
              <a:buChar char="§"/>
              <a:defRPr sz="1013"/>
            </a:lvl4pPr>
            <a:lvl5pPr marL="769500" indent="-192375">
              <a:lnSpc>
                <a:spcPct val="8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8" name="Content Placeholder 2">
            <a:extLst>
              <a:ext uri="{FF2B5EF4-FFF2-40B4-BE49-F238E27FC236}">
                <a16:creationId xmlns:a16="http://schemas.microsoft.com/office/drawing/2014/main" id="{CDCAA458-0B62-4F8E-8186-B5B1A1835AF5}"/>
              </a:ext>
            </a:extLst>
          </p:cNvPr>
          <p:cNvSpPr>
            <a:spLocks noGrp="1"/>
          </p:cNvSpPr>
          <p:nvPr>
            <p:ph idx="31" hasCustomPrompt="1"/>
          </p:nvPr>
        </p:nvSpPr>
        <p:spPr>
          <a:xfrm>
            <a:off x="4698671" y="3505224"/>
            <a:ext cx="4155315" cy="2119086"/>
          </a:xfrm>
        </p:spPr>
        <p:txBody>
          <a:bodyPr wrap="square"/>
          <a:lstStyle>
            <a:lvl1pPr marL="0" indent="0">
              <a:lnSpc>
                <a:spcPct val="80000"/>
              </a:lnSpc>
              <a:spcBef>
                <a:spcPts val="0"/>
              </a:spcBef>
              <a:buClr>
                <a:schemeClr val="accent1"/>
              </a:buClr>
              <a:buFont typeface="+mj-lt"/>
              <a:buNone/>
              <a:defRPr sz="1350"/>
            </a:lvl1pPr>
            <a:lvl2pPr marL="0" indent="-192375">
              <a:lnSpc>
                <a:spcPct val="80000"/>
              </a:lnSpc>
              <a:buClr>
                <a:schemeClr val="tx1"/>
              </a:buClr>
              <a:buFont typeface="Arial" panose="020B0604020202020204" pitchFamily="34" charset="0"/>
              <a:buChar char="•"/>
              <a:defRPr sz="1238"/>
            </a:lvl2pPr>
            <a:lvl3pPr marL="405000" indent="-192375">
              <a:lnSpc>
                <a:spcPct val="80000"/>
              </a:lnSpc>
              <a:buFont typeface="Arial" panose="020B0604020202020204" pitchFamily="34" charset="0"/>
              <a:buChar char="‒"/>
              <a:defRPr sz="1125"/>
            </a:lvl3pPr>
            <a:lvl4pPr marL="587250" indent="-192375">
              <a:lnSpc>
                <a:spcPct val="80000"/>
              </a:lnSpc>
              <a:buFont typeface="Wingdings" panose="05000000000000000000" pitchFamily="2" charset="2"/>
              <a:buChar char="§"/>
              <a:defRPr sz="1013"/>
            </a:lvl4pPr>
            <a:lvl5pPr marL="769500" indent="-192375">
              <a:lnSpc>
                <a:spcPct val="8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2585249183"/>
      </p:ext>
    </p:extLst>
  </p:cSld>
  <p:clrMapOvr>
    <a:masterClrMapping/>
  </p:clrMapOvr>
  <p:extLst>
    <p:ext uri="{DCECCB84-F9BA-43D5-87BE-67443E8EF086}">
      <p15:sldGuideLst xmlns:p15="http://schemas.microsoft.com/office/powerpoint/2012/main">
        <p15:guide id="1" pos="5120">
          <p15:clr>
            <a:srgbClr val="FBAE40"/>
          </p15:clr>
        </p15:guide>
        <p15:guide id="2" pos="4928">
          <p15:clr>
            <a:srgbClr val="FBAE40"/>
          </p15:clr>
        </p15:guide>
        <p15:guide id="3" pos="53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0D08997-B423-407B-B60D-8D5DFC3705FE}"/>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8" name="Text Placeholder 6">
            <a:extLst>
              <a:ext uri="{FF2B5EF4-FFF2-40B4-BE49-F238E27FC236}">
                <a16:creationId xmlns:a16="http://schemas.microsoft.com/office/drawing/2014/main" id="{9D64B098-3BC3-46B7-9278-55E699AD37C8}"/>
              </a:ext>
            </a:extLst>
          </p:cNvPr>
          <p:cNvSpPr>
            <a:spLocks noGrp="1" noChangeAspect="1"/>
          </p:cNvSpPr>
          <p:nvPr>
            <p:ph type="body" sz="quarter" idx="16" hasCustomPrompt="1"/>
          </p:nvPr>
        </p:nvSpPr>
        <p:spPr>
          <a:xfrm>
            <a:off x="-1" y="5867405"/>
            <a:ext cx="9144000" cy="495299"/>
          </a:xfrm>
          <a:solidFill>
            <a:schemeClr val="accent1"/>
          </a:solidFill>
        </p:spPr>
        <p:txBody>
          <a:bodyPr lIns="493776" tIns="45720" rIns="493776" bIns="45720" anchor="ctr" anchorCtr="0">
            <a:noAutofit/>
          </a:bodyPr>
          <a:lstStyle>
            <a:lvl1pPr algn="ctr">
              <a:lnSpc>
                <a:spcPct val="90000"/>
              </a:lnSpc>
              <a:spcAft>
                <a:spcPts val="0"/>
              </a:spcAft>
              <a:defRPr sz="1013">
                <a:solidFill>
                  <a:schemeClr val="bg1"/>
                </a:solidFill>
              </a:defRPr>
            </a:lvl1pPr>
            <a:lvl2pPr>
              <a:defRPr sz="591"/>
            </a:lvl2pPr>
            <a:lvl3pPr>
              <a:defRPr sz="506"/>
            </a:lvl3pPr>
            <a:lvl4pPr>
              <a:defRPr sz="464"/>
            </a:lvl4pPr>
            <a:lvl5pPr>
              <a:defRPr sz="675"/>
            </a:lvl5pPr>
          </a:lstStyle>
          <a:p>
            <a:pPr lvl="0"/>
            <a:r>
              <a:rPr lang="en-US" dirty="0"/>
              <a:t>Key Takeaway Text</a:t>
            </a:r>
          </a:p>
        </p:txBody>
      </p:sp>
      <p:sp>
        <p:nvSpPr>
          <p:cNvPr id="6" name="Title 1">
            <a:extLst>
              <a:ext uri="{FF2B5EF4-FFF2-40B4-BE49-F238E27FC236}">
                <a16:creationId xmlns:a16="http://schemas.microsoft.com/office/drawing/2014/main" id="{CBA6384A-E178-4E5E-A7F8-EAD0372140D5}"/>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33521878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0C549D9-CB0B-4053-B4B8-18A9A6E347D0}"/>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7" name="Text Placeholder 6">
            <a:extLst>
              <a:ext uri="{FF2B5EF4-FFF2-40B4-BE49-F238E27FC236}">
                <a16:creationId xmlns:a16="http://schemas.microsoft.com/office/drawing/2014/main" id="{8895A6AF-DA14-4AA2-80B8-C7ACE12804ED}"/>
              </a:ext>
            </a:extLst>
          </p:cNvPr>
          <p:cNvSpPr>
            <a:spLocks noGrp="1" noChangeAspect="1"/>
          </p:cNvSpPr>
          <p:nvPr>
            <p:ph type="body" sz="quarter" idx="16" hasCustomPrompt="1"/>
          </p:nvPr>
        </p:nvSpPr>
        <p:spPr>
          <a:xfrm>
            <a:off x="-1" y="5867405"/>
            <a:ext cx="9144000" cy="495299"/>
          </a:xfrm>
          <a:solidFill>
            <a:schemeClr val="accent1"/>
          </a:solidFill>
        </p:spPr>
        <p:txBody>
          <a:bodyPr lIns="493776" tIns="45720" rIns="493776" bIns="45720" anchor="ctr" anchorCtr="0">
            <a:noAutofit/>
          </a:bodyPr>
          <a:lstStyle>
            <a:lvl1pPr algn="ctr">
              <a:lnSpc>
                <a:spcPct val="90000"/>
              </a:lnSpc>
              <a:spcAft>
                <a:spcPts val="0"/>
              </a:spcAft>
              <a:defRPr sz="1013">
                <a:solidFill>
                  <a:schemeClr val="bg1"/>
                </a:solidFill>
              </a:defRPr>
            </a:lvl1pPr>
            <a:lvl2pPr>
              <a:defRPr sz="591"/>
            </a:lvl2pPr>
            <a:lvl3pPr>
              <a:defRPr sz="506"/>
            </a:lvl3pPr>
            <a:lvl4pPr>
              <a:defRPr sz="464"/>
            </a:lvl4pPr>
            <a:lvl5pPr>
              <a:defRPr sz="675"/>
            </a:lvl5pPr>
          </a:lstStyle>
          <a:p>
            <a:pPr lvl="0"/>
            <a:r>
              <a:rPr lang="en-US" dirty="0"/>
              <a:t>Key Takeaway Text</a:t>
            </a:r>
          </a:p>
        </p:txBody>
      </p:sp>
    </p:spTree>
    <p:extLst>
      <p:ext uri="{BB962C8B-B14F-4D97-AF65-F5344CB8AC3E}">
        <p14:creationId xmlns:p14="http://schemas.microsoft.com/office/powerpoint/2010/main" val="23759615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and Content w/o Takeawa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5" name="Title 1">
            <a:extLst>
              <a:ext uri="{FF2B5EF4-FFF2-40B4-BE49-F238E27FC236}">
                <a16:creationId xmlns:a16="http://schemas.microsoft.com/office/drawing/2014/main" id="{E2119B59-858C-4500-B149-5374ADF33E36}"/>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10" name="Content Placeholder 2">
            <a:extLst>
              <a:ext uri="{FF2B5EF4-FFF2-40B4-BE49-F238E27FC236}">
                <a16:creationId xmlns:a16="http://schemas.microsoft.com/office/drawing/2014/main" id="{6F615F9A-04DF-4A34-986D-162F51504EE6}"/>
              </a:ext>
            </a:extLst>
          </p:cNvPr>
          <p:cNvSpPr>
            <a:spLocks noGrp="1"/>
          </p:cNvSpPr>
          <p:nvPr>
            <p:ph idx="17" hasCustomPrompt="1"/>
          </p:nvPr>
        </p:nvSpPr>
        <p:spPr>
          <a:xfrm>
            <a:off x="269115" y="1273221"/>
            <a:ext cx="8584870" cy="4215792"/>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1595193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Up Layout">
    <p:spTree>
      <p:nvGrpSpPr>
        <p:cNvPr id="1" name=""/>
        <p:cNvGrpSpPr/>
        <p:nvPr/>
      </p:nvGrpSpPr>
      <p:grpSpPr>
        <a:xfrm>
          <a:off x="0" y="0"/>
          <a:ext cx="0" cy="0"/>
          <a:chOff x="0" y="0"/>
          <a:chExt cx="0" cy="0"/>
        </a:xfrm>
      </p:grpSpPr>
      <p:cxnSp>
        <p:nvCxnSpPr>
          <p:cNvPr id="7" name="Straight Connector 6"/>
          <p:cNvCxnSpPr/>
          <p:nvPr userDrawn="1"/>
        </p:nvCxnSpPr>
        <p:spPr bwMode="auto">
          <a:xfrm flipH="1">
            <a:off x="444500" y="3698875"/>
            <a:ext cx="8215313" cy="0"/>
          </a:xfrm>
          <a:prstGeom prst="line">
            <a:avLst/>
          </a:prstGeom>
          <a:noFill/>
          <a:ln w="19050" cap="flat" cmpd="sng" algn="ctr">
            <a:solidFill>
              <a:schemeClr val="bg2">
                <a:lumMod val="65000"/>
              </a:schemeClr>
            </a:solidFill>
            <a:prstDash val="solid"/>
            <a:round/>
            <a:headEnd type="none" w="med" len="med"/>
            <a:tailEnd type="none" w="med" len="med"/>
          </a:ln>
          <a:effectLst/>
        </p:spPr>
      </p:cxnSp>
      <p:cxnSp>
        <p:nvCxnSpPr>
          <p:cNvPr id="8" name="Straight Connector 7"/>
          <p:cNvCxnSpPr/>
          <p:nvPr userDrawn="1"/>
        </p:nvCxnSpPr>
        <p:spPr bwMode="auto">
          <a:xfrm>
            <a:off x="4605338" y="962025"/>
            <a:ext cx="0" cy="5445125"/>
          </a:xfrm>
          <a:prstGeom prst="line">
            <a:avLst/>
          </a:prstGeom>
          <a:noFill/>
          <a:ln w="19050" cap="flat" cmpd="sng" algn="ctr">
            <a:solidFill>
              <a:schemeClr val="bg2">
                <a:lumMod val="65000"/>
              </a:schemeClr>
            </a:solidFill>
            <a:prstDash val="solid"/>
            <a:round/>
            <a:headEnd type="none" w="med" len="med"/>
            <a:tailEnd type="none" w="med" len="med"/>
          </a:ln>
          <a:effectLst/>
        </p:spPr>
      </p:cxnSp>
      <p:sp>
        <p:nvSpPr>
          <p:cNvPr id="22" name="Text Placeholder 2"/>
          <p:cNvSpPr>
            <a:spLocks noGrp="1"/>
          </p:cNvSpPr>
          <p:nvPr>
            <p:ph type="body" sz="quarter" idx="18"/>
          </p:nvPr>
        </p:nvSpPr>
        <p:spPr>
          <a:xfrm>
            <a:off x="4694620" y="962652"/>
            <a:ext cx="4071938" cy="2629468"/>
          </a:xfrm>
          <a:prstGeom prst="rect">
            <a:avLst/>
          </a:prstGeom>
        </p:spPr>
        <p:txBody>
          <a:bodyPr>
            <a:normAutofit/>
          </a:bodyPr>
          <a:lstStyle>
            <a:lvl1pPr>
              <a:defRPr sz="1800"/>
            </a:lvl1pPr>
            <a:lvl2pPr marL="457200" indent="-169863">
              <a:defRPr sz="1600"/>
            </a:lvl2pPr>
            <a:lvl3pPr marL="804863" indent="-177800">
              <a:defRPr sz="1400"/>
            </a:lvl3pPr>
            <a:lvl4pPr marL="1201738" indent="-168275">
              <a:buClr>
                <a:schemeClr val="tx1">
                  <a:lumMod val="50000"/>
                  <a:lumOff val="50000"/>
                </a:schemeClr>
              </a:buClr>
              <a:buFontTx/>
              <a:buChar char="-"/>
              <a:defRPr sz="1200"/>
            </a:lvl4pPr>
            <a:lvl5pPr marL="1719263" indent="-177800">
              <a:buClr>
                <a:schemeClr val="tx1">
                  <a:lumMod val="50000"/>
                  <a:lumOff val="50000"/>
                </a:schemeClr>
              </a:buCl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2"/>
          <p:cNvSpPr>
            <a:spLocks noGrp="1"/>
          </p:cNvSpPr>
          <p:nvPr>
            <p:ph type="body" sz="quarter" idx="12"/>
          </p:nvPr>
        </p:nvSpPr>
        <p:spPr>
          <a:xfrm>
            <a:off x="444500" y="962652"/>
            <a:ext cx="4071938" cy="2629468"/>
          </a:xfrm>
          <a:prstGeom prst="rect">
            <a:avLst/>
          </a:prstGeom>
        </p:spPr>
        <p:txBody>
          <a:bodyPr>
            <a:normAutofit/>
          </a:bodyPr>
          <a:lstStyle>
            <a:lvl1pPr>
              <a:defRPr sz="1800"/>
            </a:lvl1pPr>
            <a:lvl2pPr marL="457200" indent="-169863">
              <a:defRPr sz="1600"/>
            </a:lvl2pPr>
            <a:lvl3pPr marL="804863" indent="-177800">
              <a:defRPr sz="1400"/>
            </a:lvl3pPr>
            <a:lvl4pPr marL="1201738" indent="-168275">
              <a:buClr>
                <a:schemeClr val="tx1">
                  <a:lumMod val="50000"/>
                  <a:lumOff val="50000"/>
                </a:schemeClr>
              </a:buClr>
              <a:buFontTx/>
              <a:buChar char="-"/>
              <a:defRPr sz="1200"/>
            </a:lvl4pPr>
            <a:lvl5pPr marL="1719263" indent="-177800">
              <a:buClr>
                <a:schemeClr val="tx1">
                  <a:lumMod val="50000"/>
                  <a:lumOff val="50000"/>
                </a:schemeClr>
              </a:buCl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itle 1"/>
          <p:cNvSpPr>
            <a:spLocks noGrp="1"/>
          </p:cNvSpPr>
          <p:nvPr>
            <p:ph type="title"/>
          </p:nvPr>
        </p:nvSpPr>
        <p:spPr>
          <a:xfrm>
            <a:off x="432000" y="482888"/>
            <a:ext cx="8346678" cy="373531"/>
          </a:xfrm>
        </p:spPr>
        <p:txBody>
          <a:bodyPr/>
          <a:lstStyle/>
          <a:p>
            <a:r>
              <a:rPr lang="en-US"/>
              <a:t>Click to edit Master title style</a:t>
            </a:r>
            <a:endParaRPr lang="en-US" dirty="0"/>
          </a:p>
        </p:txBody>
      </p:sp>
      <p:sp>
        <p:nvSpPr>
          <p:cNvPr id="23" name="Text Placeholder 2"/>
          <p:cNvSpPr>
            <a:spLocks noGrp="1"/>
          </p:cNvSpPr>
          <p:nvPr>
            <p:ph type="body" sz="quarter" idx="19"/>
          </p:nvPr>
        </p:nvSpPr>
        <p:spPr>
          <a:xfrm>
            <a:off x="4706740" y="3804586"/>
            <a:ext cx="4071938" cy="2629468"/>
          </a:xfrm>
          <a:prstGeom prst="rect">
            <a:avLst/>
          </a:prstGeom>
        </p:spPr>
        <p:txBody>
          <a:bodyPr>
            <a:normAutofit/>
          </a:bodyPr>
          <a:lstStyle>
            <a:lvl1pPr>
              <a:defRPr sz="1800"/>
            </a:lvl1pPr>
            <a:lvl2pPr marL="457200" indent="-169863">
              <a:defRPr sz="1600"/>
            </a:lvl2pPr>
            <a:lvl3pPr marL="804863" indent="-177800">
              <a:defRPr sz="1400"/>
            </a:lvl3pPr>
            <a:lvl4pPr marL="1201738" indent="-168275">
              <a:buClr>
                <a:schemeClr val="tx1">
                  <a:lumMod val="50000"/>
                  <a:lumOff val="50000"/>
                </a:schemeClr>
              </a:buClr>
              <a:buFontTx/>
              <a:buChar char="-"/>
              <a:defRPr sz="1200"/>
            </a:lvl4pPr>
            <a:lvl5pPr marL="1719263" indent="-177800">
              <a:buClr>
                <a:schemeClr val="tx1">
                  <a:lumMod val="50000"/>
                  <a:lumOff val="50000"/>
                </a:schemeClr>
              </a:buCl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Text Placeholder 2"/>
          <p:cNvSpPr>
            <a:spLocks noGrp="1"/>
          </p:cNvSpPr>
          <p:nvPr>
            <p:ph type="body" sz="quarter" idx="20"/>
          </p:nvPr>
        </p:nvSpPr>
        <p:spPr>
          <a:xfrm>
            <a:off x="456620" y="3804586"/>
            <a:ext cx="4071938" cy="2629468"/>
          </a:xfrm>
          <a:prstGeom prst="rect">
            <a:avLst/>
          </a:prstGeom>
        </p:spPr>
        <p:txBody>
          <a:bodyPr>
            <a:normAutofit/>
          </a:bodyPr>
          <a:lstStyle>
            <a:lvl1pPr>
              <a:defRPr sz="1800"/>
            </a:lvl1pPr>
            <a:lvl2pPr marL="457200" indent="-169863">
              <a:defRPr sz="1600"/>
            </a:lvl2pPr>
            <a:lvl3pPr marL="804863" indent="-177800">
              <a:defRPr sz="1400"/>
            </a:lvl3pPr>
            <a:lvl4pPr marL="1201738" indent="-168275">
              <a:buClr>
                <a:schemeClr val="tx1">
                  <a:lumMod val="50000"/>
                  <a:lumOff val="50000"/>
                </a:schemeClr>
              </a:buClr>
              <a:buFontTx/>
              <a:buChar char="-"/>
              <a:defRPr sz="1200"/>
            </a:lvl4pPr>
            <a:lvl5pPr marL="1719263" indent="-177800">
              <a:buClr>
                <a:schemeClr val="tx1">
                  <a:lumMod val="50000"/>
                  <a:lumOff val="50000"/>
                </a:schemeClr>
              </a:buCl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2"/>
          <p:cNvSpPr>
            <a:spLocks noGrp="1"/>
          </p:cNvSpPr>
          <p:nvPr>
            <p:ph type="sldNum" sz="quarter" idx="21"/>
          </p:nvPr>
        </p:nvSpPr>
        <p:spPr/>
        <p:txBody>
          <a:bodyPr/>
          <a:lstStyle>
            <a:lvl1pPr>
              <a:defRPr/>
            </a:lvl1pPr>
          </a:lstStyle>
          <a:p>
            <a:pPr>
              <a:defRPr/>
            </a:pPr>
            <a:fld id="{C4BEC932-4280-4911-8280-431F6A0C27ED}" type="slidenum">
              <a:rPr lang="en-US"/>
              <a:pPr>
                <a:defRPr/>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wo Content w/o Takeawa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7" name="Title 1">
            <a:extLst>
              <a:ext uri="{FF2B5EF4-FFF2-40B4-BE49-F238E27FC236}">
                <a16:creationId xmlns:a16="http://schemas.microsoft.com/office/drawing/2014/main" id="{A32055D6-B48C-46FA-A045-DB6BE9C2CCC4}"/>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8" name="Content Placeholder 2">
            <a:extLst>
              <a:ext uri="{FF2B5EF4-FFF2-40B4-BE49-F238E27FC236}">
                <a16:creationId xmlns:a16="http://schemas.microsoft.com/office/drawing/2014/main" id="{7FEF3665-9532-432B-9E9B-228B902CD515}"/>
              </a:ext>
            </a:extLst>
          </p:cNvPr>
          <p:cNvSpPr>
            <a:spLocks noGrp="1"/>
          </p:cNvSpPr>
          <p:nvPr>
            <p:ph idx="18" hasCustomPrompt="1"/>
          </p:nvPr>
        </p:nvSpPr>
        <p:spPr>
          <a:xfrm>
            <a:off x="4736751" y="1273224"/>
            <a:ext cx="4117234" cy="4215793"/>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9" name="Content Placeholder 2">
            <a:extLst>
              <a:ext uri="{FF2B5EF4-FFF2-40B4-BE49-F238E27FC236}">
                <a16:creationId xmlns:a16="http://schemas.microsoft.com/office/drawing/2014/main" id="{025DCC0C-150D-4DAD-A90F-682DEF544D20}"/>
              </a:ext>
            </a:extLst>
          </p:cNvPr>
          <p:cNvSpPr>
            <a:spLocks noGrp="1"/>
          </p:cNvSpPr>
          <p:nvPr>
            <p:ph idx="17" hasCustomPrompt="1"/>
          </p:nvPr>
        </p:nvSpPr>
        <p:spPr>
          <a:xfrm>
            <a:off x="269115" y="1273221"/>
            <a:ext cx="4117234" cy="4215792"/>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1045258230"/>
      </p:ext>
    </p:extLst>
  </p:cSld>
  <p:clrMapOvr>
    <a:masterClrMapping/>
  </p:clrMapOvr>
  <p:extLst>
    <p:ext uri="{DCECCB84-F9BA-43D5-87BE-67443E8EF086}">
      <p15:sldGuideLst xmlns:p15="http://schemas.microsoft.com/office/powerpoint/2012/main">
        <p15:guide id="2" pos="4928">
          <p15:clr>
            <a:srgbClr val="FBAE40"/>
          </p15:clr>
        </p15:guide>
        <p15:guide id="3" pos="531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itle and Content + Pic w/o Takeawa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9" name="Title 1">
            <a:extLst>
              <a:ext uri="{FF2B5EF4-FFF2-40B4-BE49-F238E27FC236}">
                <a16:creationId xmlns:a16="http://schemas.microsoft.com/office/drawing/2014/main" id="{A67C88C3-29C3-4638-9D18-19985AD9E25B}"/>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7" name="Picture Placeholder 6">
            <a:extLst>
              <a:ext uri="{FF2B5EF4-FFF2-40B4-BE49-F238E27FC236}">
                <a16:creationId xmlns:a16="http://schemas.microsoft.com/office/drawing/2014/main" id="{CD3A09D0-780E-4D5B-9D0F-5C53FFAEBF78}"/>
              </a:ext>
            </a:extLst>
          </p:cNvPr>
          <p:cNvSpPr>
            <a:spLocks noGrp="1"/>
          </p:cNvSpPr>
          <p:nvPr>
            <p:ph type="pic" sz="quarter" idx="13"/>
          </p:nvPr>
        </p:nvSpPr>
        <p:spPr>
          <a:xfrm>
            <a:off x="4743452" y="1273223"/>
            <a:ext cx="4029075" cy="4215793"/>
          </a:xfrm>
          <a:pattFill prst="wdUpDiag">
            <a:fgClr>
              <a:schemeClr val="bg2"/>
            </a:fgClr>
            <a:bgClr>
              <a:schemeClr val="bg1"/>
            </a:bgClr>
          </a:pattFill>
        </p:spPr>
        <p:txBody>
          <a:bodyPr/>
          <a:lstStyle/>
          <a:p>
            <a:r>
              <a:rPr lang="en-US"/>
              <a:t>Click icon to add picture</a:t>
            </a:r>
            <a:endParaRPr lang="en-US" dirty="0"/>
          </a:p>
        </p:txBody>
      </p:sp>
      <p:sp>
        <p:nvSpPr>
          <p:cNvPr id="8" name="Content Placeholder 2">
            <a:extLst>
              <a:ext uri="{FF2B5EF4-FFF2-40B4-BE49-F238E27FC236}">
                <a16:creationId xmlns:a16="http://schemas.microsoft.com/office/drawing/2014/main" id="{82D6B39E-299F-4BEA-9815-5FE397940D2C}"/>
              </a:ext>
            </a:extLst>
          </p:cNvPr>
          <p:cNvSpPr>
            <a:spLocks noGrp="1"/>
          </p:cNvSpPr>
          <p:nvPr>
            <p:ph idx="17" hasCustomPrompt="1"/>
          </p:nvPr>
        </p:nvSpPr>
        <p:spPr>
          <a:xfrm>
            <a:off x="269115" y="1273221"/>
            <a:ext cx="4117234" cy="4215792"/>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4185944733"/>
      </p:ext>
    </p:extLst>
  </p:cSld>
  <p:clrMapOvr>
    <a:masterClrMapping/>
  </p:clrMapOvr>
  <p:extLst>
    <p:ext uri="{DCECCB84-F9BA-43D5-87BE-67443E8EF086}">
      <p15:sldGuideLst xmlns:p15="http://schemas.microsoft.com/office/powerpoint/2012/main">
        <p15:guide id="1" pos="5120">
          <p15:clr>
            <a:srgbClr val="FBAE40"/>
          </p15:clr>
        </p15:guide>
        <p15:guide id="2" pos="4928">
          <p15:clr>
            <a:srgbClr val="FBAE40"/>
          </p15:clr>
        </p15:guide>
        <p15:guide id="3" pos="5312">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wo Content + Pics w/o Takeawa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12" name="Title 1">
            <a:extLst>
              <a:ext uri="{FF2B5EF4-FFF2-40B4-BE49-F238E27FC236}">
                <a16:creationId xmlns:a16="http://schemas.microsoft.com/office/drawing/2014/main" id="{690E6779-1215-4847-8188-57330BEA8D62}"/>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8" name="Picture Placeholder 6">
            <a:extLst>
              <a:ext uri="{FF2B5EF4-FFF2-40B4-BE49-F238E27FC236}">
                <a16:creationId xmlns:a16="http://schemas.microsoft.com/office/drawing/2014/main" id="{F1831C0D-18F8-431C-9AB1-31C8DF298A6B}"/>
              </a:ext>
            </a:extLst>
          </p:cNvPr>
          <p:cNvSpPr>
            <a:spLocks noGrp="1"/>
          </p:cNvSpPr>
          <p:nvPr>
            <p:ph type="pic" sz="quarter" idx="16"/>
          </p:nvPr>
        </p:nvSpPr>
        <p:spPr>
          <a:xfrm>
            <a:off x="269115" y="1300516"/>
            <a:ext cx="4117234" cy="2247900"/>
          </a:xfrm>
          <a:pattFill prst="wdUpDiag">
            <a:fgClr>
              <a:schemeClr val="bg2"/>
            </a:fgClr>
            <a:bgClr>
              <a:schemeClr val="bg1"/>
            </a:bgClr>
          </a:pattFill>
        </p:spPr>
        <p:txBody>
          <a:bodyPr/>
          <a:lstStyle/>
          <a:p>
            <a:r>
              <a:rPr lang="en-US"/>
              <a:t>Click icon to add picture</a:t>
            </a:r>
          </a:p>
        </p:txBody>
      </p:sp>
      <p:sp>
        <p:nvSpPr>
          <p:cNvPr id="9" name="Picture Placeholder 6">
            <a:extLst>
              <a:ext uri="{FF2B5EF4-FFF2-40B4-BE49-F238E27FC236}">
                <a16:creationId xmlns:a16="http://schemas.microsoft.com/office/drawing/2014/main" id="{A62B049B-F84A-40BB-903F-2DBF6554F1E9}"/>
              </a:ext>
            </a:extLst>
          </p:cNvPr>
          <p:cNvSpPr>
            <a:spLocks noGrp="1"/>
          </p:cNvSpPr>
          <p:nvPr>
            <p:ph type="pic" sz="quarter" idx="20"/>
          </p:nvPr>
        </p:nvSpPr>
        <p:spPr>
          <a:xfrm>
            <a:off x="4736751" y="1300516"/>
            <a:ext cx="4117234" cy="2247900"/>
          </a:xfrm>
          <a:pattFill prst="wdUpDiag">
            <a:fgClr>
              <a:schemeClr val="bg2"/>
            </a:fgClr>
            <a:bgClr>
              <a:schemeClr val="bg1"/>
            </a:bgClr>
          </a:pattFill>
        </p:spPr>
        <p:txBody>
          <a:bodyPr/>
          <a:lstStyle/>
          <a:p>
            <a:r>
              <a:rPr lang="en-US"/>
              <a:t>Click icon to add picture</a:t>
            </a:r>
          </a:p>
        </p:txBody>
      </p:sp>
      <p:sp>
        <p:nvSpPr>
          <p:cNvPr id="10" name="Content Placeholder 2">
            <a:extLst>
              <a:ext uri="{FF2B5EF4-FFF2-40B4-BE49-F238E27FC236}">
                <a16:creationId xmlns:a16="http://schemas.microsoft.com/office/drawing/2014/main" id="{1B5C180D-DA9F-44AA-B979-74E0F6F1F23C}"/>
              </a:ext>
            </a:extLst>
          </p:cNvPr>
          <p:cNvSpPr>
            <a:spLocks noGrp="1"/>
          </p:cNvSpPr>
          <p:nvPr>
            <p:ph idx="21" hasCustomPrompt="1"/>
          </p:nvPr>
        </p:nvSpPr>
        <p:spPr>
          <a:xfrm>
            <a:off x="4736751" y="3807725"/>
            <a:ext cx="4117234" cy="1681288"/>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1" name="Content Placeholder 2">
            <a:extLst>
              <a:ext uri="{FF2B5EF4-FFF2-40B4-BE49-F238E27FC236}">
                <a16:creationId xmlns:a16="http://schemas.microsoft.com/office/drawing/2014/main" id="{27923579-8C72-48FD-B7DA-4C828FF25683}"/>
              </a:ext>
            </a:extLst>
          </p:cNvPr>
          <p:cNvSpPr>
            <a:spLocks noGrp="1"/>
          </p:cNvSpPr>
          <p:nvPr>
            <p:ph idx="17" hasCustomPrompt="1"/>
          </p:nvPr>
        </p:nvSpPr>
        <p:spPr>
          <a:xfrm>
            <a:off x="269115" y="3807725"/>
            <a:ext cx="4117234" cy="1681288"/>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2174594376"/>
      </p:ext>
    </p:extLst>
  </p:cSld>
  <p:clrMapOvr>
    <a:masterClrMapping/>
  </p:clrMapOvr>
  <p:extLst>
    <p:ext uri="{DCECCB84-F9BA-43D5-87BE-67443E8EF086}">
      <p15:sldGuideLst xmlns:p15="http://schemas.microsoft.com/office/powerpoint/2012/main">
        <p15:guide id="1" pos="5120">
          <p15:clr>
            <a:srgbClr val="FBAE40"/>
          </p15:clr>
        </p15:guide>
        <p15:guide id="2" pos="4928">
          <p15:clr>
            <a:srgbClr val="FBAE40"/>
          </p15:clr>
        </p15:guide>
        <p15:guide id="3" pos="5312">
          <p15:clr>
            <a:srgbClr val="FBAE40"/>
          </p15:clr>
        </p15:guide>
        <p15:guide id="4" orient="horz" pos="2448">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hree Content w/o Takeawa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17" name="Title 1">
            <a:extLst>
              <a:ext uri="{FF2B5EF4-FFF2-40B4-BE49-F238E27FC236}">
                <a16:creationId xmlns:a16="http://schemas.microsoft.com/office/drawing/2014/main" id="{0102B6B0-9C58-48D4-B12C-9ED8676D5E27}"/>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grpSp>
        <p:nvGrpSpPr>
          <p:cNvPr id="13" name="Group 12">
            <a:extLst>
              <a:ext uri="{FF2B5EF4-FFF2-40B4-BE49-F238E27FC236}">
                <a16:creationId xmlns:a16="http://schemas.microsoft.com/office/drawing/2014/main" id="{B29B8EF5-5AFA-49C1-88CD-8F699CD18CB3}"/>
              </a:ext>
            </a:extLst>
          </p:cNvPr>
          <p:cNvGrpSpPr/>
          <p:nvPr/>
        </p:nvGrpSpPr>
        <p:grpSpPr>
          <a:xfrm>
            <a:off x="3073744" y="1300517"/>
            <a:ext cx="3003386" cy="4344840"/>
            <a:chOff x="4125621" y="1410880"/>
            <a:chExt cx="4004515" cy="4462273"/>
          </a:xfrm>
        </p:grpSpPr>
        <p:cxnSp>
          <p:nvCxnSpPr>
            <p:cNvPr id="14" name="Straight Connector 13">
              <a:extLst>
                <a:ext uri="{FF2B5EF4-FFF2-40B4-BE49-F238E27FC236}">
                  <a16:creationId xmlns:a16="http://schemas.microsoft.com/office/drawing/2014/main" id="{6D9CC082-3CCF-417C-9B37-D2DD6DCBDB9D}"/>
                </a:ext>
              </a:extLst>
            </p:cNvPr>
            <p:cNvCxnSpPr/>
            <p:nvPr/>
          </p:nvCxnSpPr>
          <p:spPr>
            <a:xfrm>
              <a:off x="4125621" y="1410880"/>
              <a:ext cx="0" cy="4462272"/>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76CA473-7615-4CAC-88BE-44144D4FF0AD}"/>
                </a:ext>
              </a:extLst>
            </p:cNvPr>
            <p:cNvCxnSpPr/>
            <p:nvPr/>
          </p:nvCxnSpPr>
          <p:spPr>
            <a:xfrm>
              <a:off x="8130136" y="1410881"/>
              <a:ext cx="0" cy="4462272"/>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16" name="Content Placeholder 2">
            <a:extLst>
              <a:ext uri="{FF2B5EF4-FFF2-40B4-BE49-F238E27FC236}">
                <a16:creationId xmlns:a16="http://schemas.microsoft.com/office/drawing/2014/main" id="{A3530F1A-C354-49D5-A637-2B1BAE890EC3}"/>
              </a:ext>
            </a:extLst>
          </p:cNvPr>
          <p:cNvSpPr>
            <a:spLocks noGrp="1"/>
          </p:cNvSpPr>
          <p:nvPr>
            <p:ph idx="19" hasCustomPrompt="1"/>
          </p:nvPr>
        </p:nvSpPr>
        <p:spPr>
          <a:xfrm>
            <a:off x="269118" y="1300519"/>
            <a:ext cx="2587528" cy="4344838"/>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24" name="Content Placeholder 2">
            <a:extLst>
              <a:ext uri="{FF2B5EF4-FFF2-40B4-BE49-F238E27FC236}">
                <a16:creationId xmlns:a16="http://schemas.microsoft.com/office/drawing/2014/main" id="{607A8C85-772A-4F74-A86F-3482A098CC09}"/>
              </a:ext>
            </a:extLst>
          </p:cNvPr>
          <p:cNvSpPr>
            <a:spLocks noGrp="1"/>
          </p:cNvSpPr>
          <p:nvPr>
            <p:ph idx="20" hasCustomPrompt="1"/>
          </p:nvPr>
        </p:nvSpPr>
        <p:spPr>
          <a:xfrm>
            <a:off x="3301904" y="1300519"/>
            <a:ext cx="2571750" cy="4344838"/>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25" name="Content Placeholder 2">
            <a:extLst>
              <a:ext uri="{FF2B5EF4-FFF2-40B4-BE49-F238E27FC236}">
                <a16:creationId xmlns:a16="http://schemas.microsoft.com/office/drawing/2014/main" id="{9197AF32-F35A-4EFE-AE46-C99C97A737A3}"/>
              </a:ext>
            </a:extLst>
          </p:cNvPr>
          <p:cNvSpPr>
            <a:spLocks noGrp="1"/>
          </p:cNvSpPr>
          <p:nvPr>
            <p:ph idx="21" hasCustomPrompt="1"/>
          </p:nvPr>
        </p:nvSpPr>
        <p:spPr>
          <a:xfrm>
            <a:off x="6266457" y="1300519"/>
            <a:ext cx="2587529" cy="4344838"/>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1967007609"/>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hree Content + Pics w/o Takeawa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19" name="Title 1">
            <a:extLst>
              <a:ext uri="{FF2B5EF4-FFF2-40B4-BE49-F238E27FC236}">
                <a16:creationId xmlns:a16="http://schemas.microsoft.com/office/drawing/2014/main" id="{6CF918C0-6EF6-4029-BAA3-0797ADF27E82}"/>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10" name="Picture Placeholder 6">
            <a:extLst>
              <a:ext uri="{FF2B5EF4-FFF2-40B4-BE49-F238E27FC236}">
                <a16:creationId xmlns:a16="http://schemas.microsoft.com/office/drawing/2014/main" id="{88525126-748E-4DF9-9F30-7EF534BA5F96}"/>
              </a:ext>
            </a:extLst>
          </p:cNvPr>
          <p:cNvSpPr>
            <a:spLocks noGrp="1"/>
          </p:cNvSpPr>
          <p:nvPr>
            <p:ph type="pic" sz="quarter" idx="15"/>
          </p:nvPr>
        </p:nvSpPr>
        <p:spPr>
          <a:xfrm>
            <a:off x="269114" y="1273220"/>
            <a:ext cx="2571750" cy="2247900"/>
          </a:xfrm>
          <a:pattFill prst="wdUpDiag">
            <a:fgClr>
              <a:schemeClr val="bg2"/>
            </a:fgClr>
            <a:bgClr>
              <a:schemeClr val="bg1"/>
            </a:bgClr>
          </a:pattFill>
        </p:spPr>
        <p:txBody>
          <a:bodyPr/>
          <a:lstStyle/>
          <a:p>
            <a:r>
              <a:rPr lang="en-US"/>
              <a:t>Click icon to add picture</a:t>
            </a:r>
          </a:p>
        </p:txBody>
      </p:sp>
      <p:sp>
        <p:nvSpPr>
          <p:cNvPr id="11" name="Picture Placeholder 6">
            <a:extLst>
              <a:ext uri="{FF2B5EF4-FFF2-40B4-BE49-F238E27FC236}">
                <a16:creationId xmlns:a16="http://schemas.microsoft.com/office/drawing/2014/main" id="{B35F44D5-8BF3-459E-BB96-F4AFD54855BB}"/>
              </a:ext>
            </a:extLst>
          </p:cNvPr>
          <p:cNvSpPr>
            <a:spLocks noGrp="1"/>
          </p:cNvSpPr>
          <p:nvPr>
            <p:ph type="pic" sz="quarter" idx="16"/>
          </p:nvPr>
        </p:nvSpPr>
        <p:spPr>
          <a:xfrm>
            <a:off x="3286125" y="1273220"/>
            <a:ext cx="2571750" cy="2247900"/>
          </a:xfrm>
          <a:pattFill prst="wdUpDiag">
            <a:fgClr>
              <a:schemeClr val="bg2"/>
            </a:fgClr>
            <a:bgClr>
              <a:schemeClr val="bg1"/>
            </a:bgClr>
          </a:pattFill>
        </p:spPr>
        <p:txBody>
          <a:bodyPr/>
          <a:lstStyle/>
          <a:p>
            <a:r>
              <a:rPr lang="en-US"/>
              <a:t>Click icon to add picture</a:t>
            </a:r>
          </a:p>
        </p:txBody>
      </p:sp>
      <p:sp>
        <p:nvSpPr>
          <p:cNvPr id="12" name="Picture Placeholder 6">
            <a:extLst>
              <a:ext uri="{FF2B5EF4-FFF2-40B4-BE49-F238E27FC236}">
                <a16:creationId xmlns:a16="http://schemas.microsoft.com/office/drawing/2014/main" id="{95263858-2864-4550-A64C-2D9719E114BB}"/>
              </a:ext>
            </a:extLst>
          </p:cNvPr>
          <p:cNvSpPr>
            <a:spLocks noGrp="1"/>
          </p:cNvSpPr>
          <p:nvPr>
            <p:ph type="pic" sz="quarter" idx="17"/>
          </p:nvPr>
        </p:nvSpPr>
        <p:spPr>
          <a:xfrm>
            <a:off x="6282235" y="1273220"/>
            <a:ext cx="2571750" cy="2247900"/>
          </a:xfrm>
          <a:pattFill prst="wdUpDiag">
            <a:fgClr>
              <a:schemeClr val="bg2"/>
            </a:fgClr>
            <a:bgClr>
              <a:schemeClr val="bg1"/>
            </a:bgClr>
          </a:pattFill>
        </p:spPr>
        <p:txBody>
          <a:bodyPr/>
          <a:lstStyle/>
          <a:p>
            <a:r>
              <a:rPr lang="en-US"/>
              <a:t>Click icon to add picture</a:t>
            </a:r>
          </a:p>
        </p:txBody>
      </p:sp>
      <p:sp>
        <p:nvSpPr>
          <p:cNvPr id="13" name="Content Placeholder 2">
            <a:extLst>
              <a:ext uri="{FF2B5EF4-FFF2-40B4-BE49-F238E27FC236}">
                <a16:creationId xmlns:a16="http://schemas.microsoft.com/office/drawing/2014/main" id="{5371FB6A-3586-41A3-BF59-A8DC71DAB7EA}"/>
              </a:ext>
            </a:extLst>
          </p:cNvPr>
          <p:cNvSpPr>
            <a:spLocks noGrp="1"/>
          </p:cNvSpPr>
          <p:nvPr>
            <p:ph idx="19" hasCustomPrompt="1"/>
          </p:nvPr>
        </p:nvSpPr>
        <p:spPr>
          <a:xfrm>
            <a:off x="269118" y="3766785"/>
            <a:ext cx="2587528" cy="1722231"/>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4" name="Content Placeholder 2">
            <a:extLst>
              <a:ext uri="{FF2B5EF4-FFF2-40B4-BE49-F238E27FC236}">
                <a16:creationId xmlns:a16="http://schemas.microsoft.com/office/drawing/2014/main" id="{061BE314-3234-4EC6-9BB9-4003B4474687}"/>
              </a:ext>
            </a:extLst>
          </p:cNvPr>
          <p:cNvSpPr>
            <a:spLocks noGrp="1"/>
          </p:cNvSpPr>
          <p:nvPr>
            <p:ph idx="20" hasCustomPrompt="1"/>
          </p:nvPr>
        </p:nvSpPr>
        <p:spPr>
          <a:xfrm>
            <a:off x="3301904" y="3766785"/>
            <a:ext cx="2571750" cy="1722231"/>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5" name="Content Placeholder 2">
            <a:extLst>
              <a:ext uri="{FF2B5EF4-FFF2-40B4-BE49-F238E27FC236}">
                <a16:creationId xmlns:a16="http://schemas.microsoft.com/office/drawing/2014/main" id="{4318DBAE-9453-4F82-BE8D-06765DCFFCD9}"/>
              </a:ext>
            </a:extLst>
          </p:cNvPr>
          <p:cNvSpPr>
            <a:spLocks noGrp="1"/>
          </p:cNvSpPr>
          <p:nvPr>
            <p:ph idx="21" hasCustomPrompt="1"/>
          </p:nvPr>
        </p:nvSpPr>
        <p:spPr>
          <a:xfrm>
            <a:off x="6266457" y="3766785"/>
            <a:ext cx="2587529" cy="1722231"/>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117126430"/>
      </p:ext>
    </p:extLst>
  </p:cSld>
  <p:clrMapOvr>
    <a:masterClrMapping/>
  </p:clrMapOvr>
  <p:extLst>
    <p:ext uri="{DCECCB84-F9BA-43D5-87BE-67443E8EF086}">
      <p15:sldGuideLst xmlns:p15="http://schemas.microsoft.com/office/powerpoint/2012/main">
        <p15:guide id="1" orient="horz" pos="2448">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our Content w/o Takeawa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19" name="Title 1">
            <a:extLst>
              <a:ext uri="{FF2B5EF4-FFF2-40B4-BE49-F238E27FC236}">
                <a16:creationId xmlns:a16="http://schemas.microsoft.com/office/drawing/2014/main" id="{B4F01B85-905E-431F-9B6C-E53ACC7ECEF3}"/>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grpSp>
        <p:nvGrpSpPr>
          <p:cNvPr id="12" name="Group 11">
            <a:extLst>
              <a:ext uri="{FF2B5EF4-FFF2-40B4-BE49-F238E27FC236}">
                <a16:creationId xmlns:a16="http://schemas.microsoft.com/office/drawing/2014/main" id="{74C9A9ED-4201-4B53-BFA8-CD7BF325DFB3}"/>
              </a:ext>
            </a:extLst>
          </p:cNvPr>
          <p:cNvGrpSpPr/>
          <p:nvPr/>
        </p:nvGrpSpPr>
        <p:grpSpPr>
          <a:xfrm>
            <a:off x="2314952" y="1274400"/>
            <a:ext cx="4493739" cy="4344686"/>
            <a:chOff x="3127545" y="1410880"/>
            <a:chExt cx="5991652" cy="4462272"/>
          </a:xfrm>
        </p:grpSpPr>
        <p:cxnSp>
          <p:nvCxnSpPr>
            <p:cNvPr id="13" name="Straight Connector 12">
              <a:extLst>
                <a:ext uri="{FF2B5EF4-FFF2-40B4-BE49-F238E27FC236}">
                  <a16:creationId xmlns:a16="http://schemas.microsoft.com/office/drawing/2014/main" id="{687CB45E-AA2A-4376-B950-DB2900EFCCC7}"/>
                </a:ext>
              </a:extLst>
            </p:cNvPr>
            <p:cNvCxnSpPr/>
            <p:nvPr/>
          </p:nvCxnSpPr>
          <p:spPr>
            <a:xfrm>
              <a:off x="3127545" y="1410880"/>
              <a:ext cx="0" cy="4462272"/>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490B509-8F7D-4DCF-9CD7-C971511D66FC}"/>
                </a:ext>
              </a:extLst>
            </p:cNvPr>
            <p:cNvCxnSpPr/>
            <p:nvPr/>
          </p:nvCxnSpPr>
          <p:spPr>
            <a:xfrm>
              <a:off x="6123371" y="1410880"/>
              <a:ext cx="0" cy="4462272"/>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AE712D0-5FC9-4D8B-B36E-BC242C1C4624}"/>
                </a:ext>
              </a:extLst>
            </p:cNvPr>
            <p:cNvCxnSpPr/>
            <p:nvPr/>
          </p:nvCxnSpPr>
          <p:spPr>
            <a:xfrm>
              <a:off x="9119197" y="1410880"/>
              <a:ext cx="0" cy="4462272"/>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16" name="Content Placeholder 2">
            <a:extLst>
              <a:ext uri="{FF2B5EF4-FFF2-40B4-BE49-F238E27FC236}">
                <a16:creationId xmlns:a16="http://schemas.microsoft.com/office/drawing/2014/main" id="{B6C6CDC3-80D5-48E2-9632-1914D89FACD3}"/>
              </a:ext>
            </a:extLst>
          </p:cNvPr>
          <p:cNvSpPr>
            <a:spLocks noGrp="1"/>
          </p:cNvSpPr>
          <p:nvPr>
            <p:ph idx="19" hasCustomPrompt="1"/>
          </p:nvPr>
        </p:nvSpPr>
        <p:spPr>
          <a:xfrm>
            <a:off x="269118" y="1300518"/>
            <a:ext cx="1849957" cy="4344837"/>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7" name="Content Placeholder 2">
            <a:extLst>
              <a:ext uri="{FF2B5EF4-FFF2-40B4-BE49-F238E27FC236}">
                <a16:creationId xmlns:a16="http://schemas.microsoft.com/office/drawing/2014/main" id="{AD14BC28-600A-4E9C-A9F3-CB37793FC023}"/>
              </a:ext>
            </a:extLst>
          </p:cNvPr>
          <p:cNvSpPr>
            <a:spLocks noGrp="1"/>
          </p:cNvSpPr>
          <p:nvPr>
            <p:ph idx="20" hasCustomPrompt="1"/>
          </p:nvPr>
        </p:nvSpPr>
        <p:spPr>
          <a:xfrm>
            <a:off x="7004030" y="1300518"/>
            <a:ext cx="1849957" cy="4344837"/>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8" name="Content Placeholder 2">
            <a:extLst>
              <a:ext uri="{FF2B5EF4-FFF2-40B4-BE49-F238E27FC236}">
                <a16:creationId xmlns:a16="http://schemas.microsoft.com/office/drawing/2014/main" id="{CA03C11D-F6C1-4FA7-8D97-050BCF80AD3D}"/>
              </a:ext>
            </a:extLst>
          </p:cNvPr>
          <p:cNvSpPr>
            <a:spLocks noGrp="1"/>
          </p:cNvSpPr>
          <p:nvPr>
            <p:ph idx="21" hasCustomPrompt="1"/>
          </p:nvPr>
        </p:nvSpPr>
        <p:spPr>
          <a:xfrm>
            <a:off x="2514089" y="1300518"/>
            <a:ext cx="1849957" cy="4344837"/>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20" name="Content Placeholder 2">
            <a:extLst>
              <a:ext uri="{FF2B5EF4-FFF2-40B4-BE49-F238E27FC236}">
                <a16:creationId xmlns:a16="http://schemas.microsoft.com/office/drawing/2014/main" id="{FCA31FE9-4B35-4EB7-8ACB-9A295F7C1EA2}"/>
              </a:ext>
            </a:extLst>
          </p:cNvPr>
          <p:cNvSpPr>
            <a:spLocks noGrp="1"/>
          </p:cNvSpPr>
          <p:nvPr>
            <p:ph idx="22" hasCustomPrompt="1"/>
          </p:nvPr>
        </p:nvSpPr>
        <p:spPr>
          <a:xfrm>
            <a:off x="4759060" y="1300518"/>
            <a:ext cx="1849957" cy="4344837"/>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1156898668"/>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Four Content + Pics w/o Takeawa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24" name="Title 1">
            <a:extLst>
              <a:ext uri="{FF2B5EF4-FFF2-40B4-BE49-F238E27FC236}">
                <a16:creationId xmlns:a16="http://schemas.microsoft.com/office/drawing/2014/main" id="{87232A8A-59D2-4728-95ED-25BA5B08B2CF}"/>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12" name="Picture Placeholder 8">
            <a:extLst>
              <a:ext uri="{FF2B5EF4-FFF2-40B4-BE49-F238E27FC236}">
                <a16:creationId xmlns:a16="http://schemas.microsoft.com/office/drawing/2014/main" id="{334EDB37-A223-47C2-822F-639924722621}"/>
              </a:ext>
            </a:extLst>
          </p:cNvPr>
          <p:cNvSpPr>
            <a:spLocks noGrp="1"/>
          </p:cNvSpPr>
          <p:nvPr>
            <p:ph type="pic" sz="quarter" idx="16"/>
          </p:nvPr>
        </p:nvSpPr>
        <p:spPr>
          <a:xfrm>
            <a:off x="269116" y="1273220"/>
            <a:ext cx="1844279" cy="2019300"/>
          </a:xfrm>
          <a:pattFill prst="wdUpDiag">
            <a:fgClr>
              <a:schemeClr val="bg2"/>
            </a:fgClr>
            <a:bgClr>
              <a:schemeClr val="bg1"/>
            </a:bgClr>
          </a:pattFill>
        </p:spPr>
        <p:txBody>
          <a:bodyPr/>
          <a:lstStyle/>
          <a:p>
            <a:r>
              <a:rPr lang="en-US"/>
              <a:t>Click icon to add picture</a:t>
            </a:r>
          </a:p>
        </p:txBody>
      </p:sp>
      <p:sp>
        <p:nvSpPr>
          <p:cNvPr id="13" name="Picture Placeholder 8">
            <a:extLst>
              <a:ext uri="{FF2B5EF4-FFF2-40B4-BE49-F238E27FC236}">
                <a16:creationId xmlns:a16="http://schemas.microsoft.com/office/drawing/2014/main" id="{C6B70F7C-53F9-479A-AF07-7764900063E4}"/>
              </a:ext>
            </a:extLst>
          </p:cNvPr>
          <p:cNvSpPr>
            <a:spLocks noGrp="1"/>
          </p:cNvSpPr>
          <p:nvPr>
            <p:ph type="pic" sz="quarter" idx="17"/>
          </p:nvPr>
        </p:nvSpPr>
        <p:spPr>
          <a:xfrm>
            <a:off x="2515980" y="1273220"/>
            <a:ext cx="1844279" cy="2019300"/>
          </a:xfrm>
          <a:pattFill prst="wdUpDiag">
            <a:fgClr>
              <a:schemeClr val="bg2"/>
            </a:fgClr>
            <a:bgClr>
              <a:schemeClr val="bg1"/>
            </a:bgClr>
          </a:pattFill>
        </p:spPr>
        <p:txBody>
          <a:bodyPr/>
          <a:lstStyle/>
          <a:p>
            <a:r>
              <a:rPr lang="en-US"/>
              <a:t>Click icon to add picture</a:t>
            </a:r>
          </a:p>
        </p:txBody>
      </p:sp>
      <p:sp>
        <p:nvSpPr>
          <p:cNvPr id="14" name="Picture Placeholder 8">
            <a:extLst>
              <a:ext uri="{FF2B5EF4-FFF2-40B4-BE49-F238E27FC236}">
                <a16:creationId xmlns:a16="http://schemas.microsoft.com/office/drawing/2014/main" id="{07D4BF50-0E89-4AF7-AFFA-2486AD357765}"/>
              </a:ext>
            </a:extLst>
          </p:cNvPr>
          <p:cNvSpPr>
            <a:spLocks noGrp="1"/>
          </p:cNvSpPr>
          <p:nvPr>
            <p:ph type="pic" sz="quarter" idx="18"/>
          </p:nvPr>
        </p:nvSpPr>
        <p:spPr>
          <a:xfrm>
            <a:off x="4762845" y="1273220"/>
            <a:ext cx="1844279" cy="2019300"/>
          </a:xfrm>
          <a:pattFill prst="wdUpDiag">
            <a:fgClr>
              <a:schemeClr val="bg2"/>
            </a:fgClr>
            <a:bgClr>
              <a:schemeClr val="bg1"/>
            </a:bgClr>
          </a:pattFill>
        </p:spPr>
        <p:txBody>
          <a:bodyPr/>
          <a:lstStyle/>
          <a:p>
            <a:r>
              <a:rPr lang="en-US"/>
              <a:t>Click icon to add picture</a:t>
            </a:r>
          </a:p>
        </p:txBody>
      </p:sp>
      <p:sp>
        <p:nvSpPr>
          <p:cNvPr id="15" name="Picture Placeholder 8">
            <a:extLst>
              <a:ext uri="{FF2B5EF4-FFF2-40B4-BE49-F238E27FC236}">
                <a16:creationId xmlns:a16="http://schemas.microsoft.com/office/drawing/2014/main" id="{B13A2EAF-8540-4CB8-916F-A84716A7C2EB}"/>
              </a:ext>
            </a:extLst>
          </p:cNvPr>
          <p:cNvSpPr>
            <a:spLocks noGrp="1"/>
          </p:cNvSpPr>
          <p:nvPr>
            <p:ph type="pic" sz="quarter" idx="19"/>
          </p:nvPr>
        </p:nvSpPr>
        <p:spPr>
          <a:xfrm>
            <a:off x="7009708" y="1273220"/>
            <a:ext cx="1844279" cy="2019300"/>
          </a:xfrm>
          <a:pattFill prst="wdUpDiag">
            <a:fgClr>
              <a:schemeClr val="bg2"/>
            </a:fgClr>
            <a:bgClr>
              <a:schemeClr val="bg1"/>
            </a:bgClr>
          </a:pattFill>
        </p:spPr>
        <p:txBody>
          <a:bodyPr/>
          <a:lstStyle/>
          <a:p>
            <a:r>
              <a:rPr lang="en-US"/>
              <a:t>Click icon to add picture</a:t>
            </a:r>
          </a:p>
        </p:txBody>
      </p:sp>
      <p:sp>
        <p:nvSpPr>
          <p:cNvPr id="16" name="Content Placeholder 2">
            <a:extLst>
              <a:ext uri="{FF2B5EF4-FFF2-40B4-BE49-F238E27FC236}">
                <a16:creationId xmlns:a16="http://schemas.microsoft.com/office/drawing/2014/main" id="{5708D57C-7AF7-4F99-94EB-9D0493877BB6}"/>
              </a:ext>
            </a:extLst>
          </p:cNvPr>
          <p:cNvSpPr>
            <a:spLocks noGrp="1"/>
          </p:cNvSpPr>
          <p:nvPr>
            <p:ph idx="21" hasCustomPrompt="1"/>
          </p:nvPr>
        </p:nvSpPr>
        <p:spPr>
          <a:xfrm>
            <a:off x="269118" y="3472937"/>
            <a:ext cx="1849957" cy="2111844"/>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7" name="Content Placeholder 2">
            <a:extLst>
              <a:ext uri="{FF2B5EF4-FFF2-40B4-BE49-F238E27FC236}">
                <a16:creationId xmlns:a16="http://schemas.microsoft.com/office/drawing/2014/main" id="{84E02FC2-8C6F-47A0-829C-EE80395E8F41}"/>
              </a:ext>
            </a:extLst>
          </p:cNvPr>
          <p:cNvSpPr>
            <a:spLocks noGrp="1"/>
          </p:cNvSpPr>
          <p:nvPr>
            <p:ph idx="22" hasCustomPrompt="1"/>
          </p:nvPr>
        </p:nvSpPr>
        <p:spPr>
          <a:xfrm>
            <a:off x="7004030" y="3472937"/>
            <a:ext cx="1849957" cy="2111844"/>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8" name="Content Placeholder 2">
            <a:extLst>
              <a:ext uri="{FF2B5EF4-FFF2-40B4-BE49-F238E27FC236}">
                <a16:creationId xmlns:a16="http://schemas.microsoft.com/office/drawing/2014/main" id="{7E4A1903-FEA0-4239-98D1-7F32E7E41FE1}"/>
              </a:ext>
            </a:extLst>
          </p:cNvPr>
          <p:cNvSpPr>
            <a:spLocks noGrp="1"/>
          </p:cNvSpPr>
          <p:nvPr>
            <p:ph idx="23" hasCustomPrompt="1"/>
          </p:nvPr>
        </p:nvSpPr>
        <p:spPr>
          <a:xfrm>
            <a:off x="2514089" y="3472937"/>
            <a:ext cx="1849957" cy="2111844"/>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9" name="Content Placeholder 2">
            <a:extLst>
              <a:ext uri="{FF2B5EF4-FFF2-40B4-BE49-F238E27FC236}">
                <a16:creationId xmlns:a16="http://schemas.microsoft.com/office/drawing/2014/main" id="{55F4B652-D86D-49BA-BC4B-C3AD3B01909A}"/>
              </a:ext>
            </a:extLst>
          </p:cNvPr>
          <p:cNvSpPr>
            <a:spLocks noGrp="1"/>
          </p:cNvSpPr>
          <p:nvPr>
            <p:ph idx="24" hasCustomPrompt="1"/>
          </p:nvPr>
        </p:nvSpPr>
        <p:spPr>
          <a:xfrm>
            <a:off x="4759060" y="3472937"/>
            <a:ext cx="1849957" cy="2111844"/>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932500603"/>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Four Content 2 w/o Takeawa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16" name="Title 1">
            <a:extLst>
              <a:ext uri="{FF2B5EF4-FFF2-40B4-BE49-F238E27FC236}">
                <a16:creationId xmlns:a16="http://schemas.microsoft.com/office/drawing/2014/main" id="{939A8CD4-AE36-4E1C-A94A-232D6052FD0E}"/>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8" name="Content Placeholder 2">
            <a:extLst>
              <a:ext uri="{FF2B5EF4-FFF2-40B4-BE49-F238E27FC236}">
                <a16:creationId xmlns:a16="http://schemas.microsoft.com/office/drawing/2014/main" id="{8F159359-0EBA-4A29-B2E4-CEBF42D0EBEF}"/>
              </a:ext>
            </a:extLst>
          </p:cNvPr>
          <p:cNvSpPr>
            <a:spLocks noGrp="1"/>
          </p:cNvSpPr>
          <p:nvPr>
            <p:ph idx="21" hasCustomPrompt="1"/>
          </p:nvPr>
        </p:nvSpPr>
        <p:spPr>
          <a:xfrm>
            <a:off x="269117" y="1233691"/>
            <a:ext cx="4155315" cy="2119086"/>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9" name="Content Placeholder 2">
            <a:extLst>
              <a:ext uri="{FF2B5EF4-FFF2-40B4-BE49-F238E27FC236}">
                <a16:creationId xmlns:a16="http://schemas.microsoft.com/office/drawing/2014/main" id="{716B8B7E-EF57-4DD0-B0B8-660220B32DD9}"/>
              </a:ext>
            </a:extLst>
          </p:cNvPr>
          <p:cNvSpPr>
            <a:spLocks noGrp="1"/>
          </p:cNvSpPr>
          <p:nvPr>
            <p:ph idx="29" hasCustomPrompt="1"/>
          </p:nvPr>
        </p:nvSpPr>
        <p:spPr>
          <a:xfrm>
            <a:off x="269117" y="3505224"/>
            <a:ext cx="4155315" cy="2119086"/>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0" name="Content Placeholder 2">
            <a:extLst>
              <a:ext uri="{FF2B5EF4-FFF2-40B4-BE49-F238E27FC236}">
                <a16:creationId xmlns:a16="http://schemas.microsoft.com/office/drawing/2014/main" id="{60F5F313-AC98-44AB-BC67-23FC052F8E7D}"/>
              </a:ext>
            </a:extLst>
          </p:cNvPr>
          <p:cNvSpPr>
            <a:spLocks noGrp="1"/>
          </p:cNvSpPr>
          <p:nvPr>
            <p:ph idx="30" hasCustomPrompt="1"/>
          </p:nvPr>
        </p:nvSpPr>
        <p:spPr>
          <a:xfrm>
            <a:off x="4698671" y="1233691"/>
            <a:ext cx="4155315" cy="2119086"/>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
        <p:nvSpPr>
          <p:cNvPr id="11" name="Content Placeholder 2">
            <a:extLst>
              <a:ext uri="{FF2B5EF4-FFF2-40B4-BE49-F238E27FC236}">
                <a16:creationId xmlns:a16="http://schemas.microsoft.com/office/drawing/2014/main" id="{B008E751-5B77-4D4A-81A9-9B2E7505302E}"/>
              </a:ext>
            </a:extLst>
          </p:cNvPr>
          <p:cNvSpPr>
            <a:spLocks noGrp="1"/>
          </p:cNvSpPr>
          <p:nvPr>
            <p:ph idx="31" hasCustomPrompt="1"/>
          </p:nvPr>
        </p:nvSpPr>
        <p:spPr>
          <a:xfrm>
            <a:off x="4698671" y="3505224"/>
            <a:ext cx="4155315" cy="2119086"/>
          </a:xfrm>
        </p:spPr>
        <p:txBody>
          <a:bodyPr wrap="square"/>
          <a:lstStyle>
            <a:lvl1pPr marL="0" indent="0">
              <a:lnSpc>
                <a:spcPct val="90000"/>
              </a:lnSpc>
              <a:spcBef>
                <a:spcPts val="0"/>
              </a:spcBef>
              <a:buClr>
                <a:schemeClr val="accent1"/>
              </a:buClr>
              <a:buFont typeface="+mj-lt"/>
              <a:buNone/>
              <a:defRPr sz="1350"/>
            </a:lvl1pPr>
            <a:lvl2pPr marL="0" indent="-192375">
              <a:lnSpc>
                <a:spcPct val="90000"/>
              </a:lnSpc>
              <a:buClr>
                <a:schemeClr val="tx1"/>
              </a:buClr>
              <a:buFont typeface="Arial" panose="020B0604020202020204" pitchFamily="34" charset="0"/>
              <a:buChar char="•"/>
              <a:defRPr sz="1238"/>
            </a:lvl2pPr>
            <a:lvl3pPr marL="405000" indent="-192375">
              <a:lnSpc>
                <a:spcPct val="90000"/>
              </a:lnSpc>
              <a:buFont typeface="Arial" panose="020B0604020202020204" pitchFamily="34" charset="0"/>
              <a:buChar char="‒"/>
              <a:defRPr sz="1125"/>
            </a:lvl3pPr>
            <a:lvl4pPr marL="587250" indent="-192375">
              <a:lnSpc>
                <a:spcPct val="90000"/>
              </a:lnSpc>
              <a:buFont typeface="Wingdings" panose="05000000000000000000" pitchFamily="2" charset="2"/>
              <a:buChar char="§"/>
              <a:defRPr sz="1013"/>
            </a:lvl4pPr>
            <a:lvl5pPr marL="769500" indent="-192375">
              <a:lnSpc>
                <a:spcPct val="90000"/>
              </a:lnSpc>
              <a:buFont typeface="Courier New" panose="02070309020205020404" pitchFamily="49" charset="0"/>
              <a:buChar char="o"/>
              <a:defRPr sz="900"/>
            </a:lvl5pPr>
          </a:lstStyle>
          <a:p>
            <a:pPr lvl="0"/>
            <a:r>
              <a:rPr lang="en-US" dirty="0"/>
              <a:t>Edit Master text styles, 24pt</a:t>
            </a:r>
          </a:p>
          <a:p>
            <a:pPr lvl="1"/>
            <a:r>
              <a:rPr lang="en-US" dirty="0"/>
              <a:t>Second level, 22pt</a:t>
            </a:r>
          </a:p>
          <a:p>
            <a:pPr lvl="2"/>
            <a:r>
              <a:rPr lang="en-US" dirty="0"/>
              <a:t>Third level, 20pt</a:t>
            </a:r>
          </a:p>
          <a:p>
            <a:pPr lvl="3"/>
            <a:r>
              <a:rPr lang="en-US" dirty="0"/>
              <a:t>Fourth level, 18pt</a:t>
            </a:r>
          </a:p>
          <a:p>
            <a:pPr lvl="4"/>
            <a:r>
              <a:rPr lang="en-US" dirty="0"/>
              <a:t>Fifth level, 16pt</a:t>
            </a:r>
          </a:p>
        </p:txBody>
      </p:sp>
    </p:spTree>
    <p:extLst>
      <p:ext uri="{BB962C8B-B14F-4D97-AF65-F5344CB8AC3E}">
        <p14:creationId xmlns:p14="http://schemas.microsoft.com/office/powerpoint/2010/main" val="3379894477"/>
      </p:ext>
    </p:extLst>
  </p:cSld>
  <p:clrMapOvr>
    <a:masterClrMapping/>
  </p:clrMapOvr>
  <p:extLst>
    <p:ext uri="{DCECCB84-F9BA-43D5-87BE-67443E8EF086}">
      <p15:sldGuideLst xmlns:p15="http://schemas.microsoft.com/office/powerpoint/2012/main">
        <p15:guide id="1" pos="5120">
          <p15:clr>
            <a:srgbClr val="FBAE40"/>
          </p15:clr>
        </p15:guide>
        <p15:guide id="2" pos="4928">
          <p15:clr>
            <a:srgbClr val="FBAE40"/>
          </p15:clr>
        </p15:guide>
        <p15:guide id="3" pos="5312">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Sixteen Content w/o Takeaway">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CBDF14-DE64-4CDC-8651-F845B5598829}"/>
              </a:ext>
            </a:extLst>
          </p:cNvPr>
          <p:cNvSpPr>
            <a:spLocks noGrp="1"/>
          </p:cNvSpPr>
          <p:nvPr>
            <p:ph idx="1" hasCustomPrompt="1"/>
          </p:nvPr>
        </p:nvSpPr>
        <p:spPr>
          <a:xfrm>
            <a:off x="269114" y="1412104"/>
            <a:ext cx="1844802" cy="786384"/>
          </a:xfrm>
        </p:spPr>
        <p:txBody>
          <a:bodyPr/>
          <a:lstStyle>
            <a:lvl1pPr>
              <a:defRPr sz="675"/>
            </a:lvl1pPr>
            <a:lvl2pPr marL="192375">
              <a:buClrTx/>
              <a:defRPr sz="675"/>
            </a:lvl2pPr>
            <a:lvl3pPr>
              <a:defRPr sz="506"/>
            </a:lvl3pPr>
            <a:lvl4pPr>
              <a:defRPr sz="464"/>
            </a:lvl4pPr>
            <a:lvl5pPr>
              <a:defRPr sz="675"/>
            </a:lvl5pPr>
          </a:lstStyle>
          <a:p>
            <a:pPr lvl="0"/>
            <a:r>
              <a:rPr lang="en-US" dirty="0"/>
              <a:t>Edit Master text styles</a:t>
            </a:r>
          </a:p>
          <a:p>
            <a:pPr lvl="1"/>
            <a:r>
              <a:rPr lang="en-US" dirty="0"/>
              <a:t>Second level</a:t>
            </a:r>
          </a:p>
        </p:txBody>
      </p:sp>
      <p:sp>
        <p:nvSpPr>
          <p:cNvPr id="6" name="Slide Number Placeholder 5">
            <a:extLst>
              <a:ext uri="{FF2B5EF4-FFF2-40B4-BE49-F238E27FC236}">
                <a16:creationId xmlns:a16="http://schemas.microsoft.com/office/drawing/2014/main" id="{137A6FEB-0F20-4122-83B7-A3A8BF9EA12C}"/>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8" name="Content Placeholder 2">
            <a:extLst>
              <a:ext uri="{FF2B5EF4-FFF2-40B4-BE49-F238E27FC236}">
                <a16:creationId xmlns:a16="http://schemas.microsoft.com/office/drawing/2014/main" id="{081AB863-6602-411C-B695-D0F3F7473088}"/>
              </a:ext>
            </a:extLst>
          </p:cNvPr>
          <p:cNvSpPr>
            <a:spLocks noGrp="1"/>
          </p:cNvSpPr>
          <p:nvPr>
            <p:ph idx="13" hasCustomPrompt="1"/>
          </p:nvPr>
        </p:nvSpPr>
        <p:spPr>
          <a:xfrm>
            <a:off x="4762493" y="1412104"/>
            <a:ext cx="1844802" cy="786384"/>
          </a:xfrm>
        </p:spPr>
        <p:txBody>
          <a:bodyPr/>
          <a:lstStyle>
            <a:lvl1pPr>
              <a:defRPr sz="675"/>
            </a:lvl1pPr>
            <a:lvl2pPr>
              <a:buClr>
                <a:schemeClr val="tx1"/>
              </a:buClr>
              <a:defRPr sz="675"/>
            </a:lvl2pPr>
            <a:lvl3pPr>
              <a:defRPr sz="506"/>
            </a:lvl3pPr>
            <a:lvl4pPr>
              <a:defRPr sz="464"/>
            </a:lvl4pPr>
            <a:lvl5pPr>
              <a:defRPr sz="675"/>
            </a:lvl5pPr>
          </a:lstStyle>
          <a:p>
            <a:pPr lvl="0"/>
            <a:r>
              <a:rPr lang="en-US" dirty="0"/>
              <a:t>Edit Master text styles</a:t>
            </a:r>
          </a:p>
          <a:p>
            <a:pPr lvl="1"/>
            <a:r>
              <a:rPr lang="en-US" dirty="0"/>
              <a:t>Second level</a:t>
            </a:r>
          </a:p>
        </p:txBody>
      </p:sp>
      <p:sp>
        <p:nvSpPr>
          <p:cNvPr id="13" name="Content Placeholder 2">
            <a:extLst>
              <a:ext uri="{FF2B5EF4-FFF2-40B4-BE49-F238E27FC236}">
                <a16:creationId xmlns:a16="http://schemas.microsoft.com/office/drawing/2014/main" id="{F3266E99-6D42-417C-A216-84A2B3B715ED}"/>
              </a:ext>
            </a:extLst>
          </p:cNvPr>
          <p:cNvSpPr>
            <a:spLocks noGrp="1"/>
          </p:cNvSpPr>
          <p:nvPr>
            <p:ph idx="17" hasCustomPrompt="1"/>
          </p:nvPr>
        </p:nvSpPr>
        <p:spPr>
          <a:xfrm>
            <a:off x="2515946" y="1412104"/>
            <a:ext cx="1844802" cy="786384"/>
          </a:xfrm>
        </p:spPr>
        <p:txBody>
          <a:bodyPr/>
          <a:lstStyle>
            <a:lvl1pPr>
              <a:defRPr sz="675"/>
            </a:lvl1pPr>
            <a:lvl2pPr>
              <a:buClr>
                <a:schemeClr val="tx1"/>
              </a:buClr>
              <a:defRPr sz="675"/>
            </a:lvl2pPr>
            <a:lvl3pPr>
              <a:defRPr sz="506"/>
            </a:lvl3pPr>
            <a:lvl4pPr>
              <a:defRPr sz="464"/>
            </a:lvl4pPr>
            <a:lvl5pPr>
              <a:defRPr sz="675"/>
            </a:lvl5pPr>
          </a:lstStyle>
          <a:p>
            <a:pPr lvl="0"/>
            <a:r>
              <a:rPr lang="en-US" dirty="0"/>
              <a:t>Edit Master text styles</a:t>
            </a:r>
          </a:p>
          <a:p>
            <a:pPr lvl="1"/>
            <a:r>
              <a:rPr lang="en-US" dirty="0"/>
              <a:t>Second level</a:t>
            </a:r>
          </a:p>
        </p:txBody>
      </p:sp>
      <p:sp>
        <p:nvSpPr>
          <p:cNvPr id="14" name="Content Placeholder 2">
            <a:extLst>
              <a:ext uri="{FF2B5EF4-FFF2-40B4-BE49-F238E27FC236}">
                <a16:creationId xmlns:a16="http://schemas.microsoft.com/office/drawing/2014/main" id="{054589B4-7F05-4C7A-A2EE-48FB0A13E0D5}"/>
              </a:ext>
            </a:extLst>
          </p:cNvPr>
          <p:cNvSpPr>
            <a:spLocks noGrp="1"/>
          </p:cNvSpPr>
          <p:nvPr>
            <p:ph idx="18" hasCustomPrompt="1"/>
          </p:nvPr>
        </p:nvSpPr>
        <p:spPr>
          <a:xfrm>
            <a:off x="7009183" y="1412104"/>
            <a:ext cx="1844802" cy="786384"/>
          </a:xfrm>
        </p:spPr>
        <p:txBody>
          <a:bodyPr/>
          <a:lstStyle>
            <a:lvl1pPr>
              <a:defRPr sz="675"/>
            </a:lvl1pPr>
            <a:lvl2pPr>
              <a:buClr>
                <a:schemeClr val="tx1"/>
              </a:buClr>
              <a:defRPr sz="675"/>
            </a:lvl2pPr>
            <a:lvl3pPr>
              <a:defRPr sz="506"/>
            </a:lvl3pPr>
            <a:lvl4pPr>
              <a:defRPr sz="464"/>
            </a:lvl4pPr>
            <a:lvl5pPr>
              <a:defRPr sz="675"/>
            </a:lvl5pPr>
          </a:lstStyle>
          <a:p>
            <a:pPr lvl="0"/>
            <a:r>
              <a:rPr lang="en-US" dirty="0"/>
              <a:t>Edit Master text styles</a:t>
            </a:r>
          </a:p>
          <a:p>
            <a:pPr lvl="1"/>
            <a:r>
              <a:rPr lang="en-US" dirty="0"/>
              <a:t>Second level</a:t>
            </a:r>
          </a:p>
        </p:txBody>
      </p:sp>
      <p:sp>
        <p:nvSpPr>
          <p:cNvPr id="7" name="Chart Placeholder 6">
            <a:extLst>
              <a:ext uri="{FF2B5EF4-FFF2-40B4-BE49-F238E27FC236}">
                <a16:creationId xmlns:a16="http://schemas.microsoft.com/office/drawing/2014/main" id="{7257D68F-E97D-4F92-A3D3-D1503CB5DE64}"/>
              </a:ext>
            </a:extLst>
          </p:cNvPr>
          <p:cNvSpPr>
            <a:spLocks noGrp="1"/>
          </p:cNvSpPr>
          <p:nvPr>
            <p:ph type="chart" sz="quarter" idx="21"/>
          </p:nvPr>
        </p:nvSpPr>
        <p:spPr>
          <a:xfrm>
            <a:off x="269116" y="2634810"/>
            <a:ext cx="1844279" cy="786384"/>
          </a:xfrm>
        </p:spPr>
        <p:txBody>
          <a:bodyPr/>
          <a:lstStyle>
            <a:lvl1pPr>
              <a:defRPr sz="675"/>
            </a:lvl1pPr>
          </a:lstStyle>
          <a:p>
            <a:r>
              <a:rPr lang="en-US"/>
              <a:t>Click icon to add chart</a:t>
            </a:r>
            <a:endParaRPr lang="en-US" dirty="0"/>
          </a:p>
        </p:txBody>
      </p:sp>
      <p:sp>
        <p:nvSpPr>
          <p:cNvPr id="17" name="Chart Placeholder 6">
            <a:extLst>
              <a:ext uri="{FF2B5EF4-FFF2-40B4-BE49-F238E27FC236}">
                <a16:creationId xmlns:a16="http://schemas.microsoft.com/office/drawing/2014/main" id="{3B3B5C6B-85C1-4026-8D2C-B5C2CE44A5D5}"/>
              </a:ext>
            </a:extLst>
          </p:cNvPr>
          <p:cNvSpPr>
            <a:spLocks noGrp="1"/>
          </p:cNvSpPr>
          <p:nvPr>
            <p:ph type="chart" sz="quarter" idx="22"/>
          </p:nvPr>
        </p:nvSpPr>
        <p:spPr>
          <a:xfrm>
            <a:off x="2516472" y="2634810"/>
            <a:ext cx="1844279" cy="786384"/>
          </a:xfrm>
        </p:spPr>
        <p:txBody>
          <a:bodyPr/>
          <a:lstStyle>
            <a:lvl1pPr>
              <a:defRPr sz="675"/>
            </a:lvl1pPr>
          </a:lstStyle>
          <a:p>
            <a:r>
              <a:rPr lang="en-US"/>
              <a:t>Click icon to add chart</a:t>
            </a:r>
            <a:endParaRPr lang="en-US" dirty="0"/>
          </a:p>
        </p:txBody>
      </p:sp>
      <p:sp>
        <p:nvSpPr>
          <p:cNvPr id="18" name="Chart Placeholder 6">
            <a:extLst>
              <a:ext uri="{FF2B5EF4-FFF2-40B4-BE49-F238E27FC236}">
                <a16:creationId xmlns:a16="http://schemas.microsoft.com/office/drawing/2014/main" id="{9950548D-185E-4E8F-ACC1-7147F8753B87}"/>
              </a:ext>
            </a:extLst>
          </p:cNvPr>
          <p:cNvSpPr>
            <a:spLocks noGrp="1"/>
          </p:cNvSpPr>
          <p:nvPr>
            <p:ph type="chart" sz="quarter" idx="23"/>
          </p:nvPr>
        </p:nvSpPr>
        <p:spPr>
          <a:xfrm>
            <a:off x="4763019" y="2634810"/>
            <a:ext cx="1844279" cy="786384"/>
          </a:xfrm>
        </p:spPr>
        <p:txBody>
          <a:bodyPr/>
          <a:lstStyle>
            <a:lvl1pPr>
              <a:defRPr sz="675"/>
            </a:lvl1pPr>
          </a:lstStyle>
          <a:p>
            <a:r>
              <a:rPr lang="en-US"/>
              <a:t>Click icon to add chart</a:t>
            </a:r>
          </a:p>
        </p:txBody>
      </p:sp>
      <p:sp>
        <p:nvSpPr>
          <p:cNvPr id="19" name="Chart Placeholder 6">
            <a:extLst>
              <a:ext uri="{FF2B5EF4-FFF2-40B4-BE49-F238E27FC236}">
                <a16:creationId xmlns:a16="http://schemas.microsoft.com/office/drawing/2014/main" id="{E621986D-B207-419E-8DB3-B0A4BB23DA35}"/>
              </a:ext>
            </a:extLst>
          </p:cNvPr>
          <p:cNvSpPr>
            <a:spLocks noGrp="1"/>
          </p:cNvSpPr>
          <p:nvPr>
            <p:ph type="chart" sz="quarter" idx="24"/>
          </p:nvPr>
        </p:nvSpPr>
        <p:spPr>
          <a:xfrm>
            <a:off x="7009708" y="2634810"/>
            <a:ext cx="1844279" cy="786384"/>
          </a:xfrm>
        </p:spPr>
        <p:txBody>
          <a:bodyPr/>
          <a:lstStyle>
            <a:lvl1pPr>
              <a:defRPr sz="675"/>
            </a:lvl1pPr>
          </a:lstStyle>
          <a:p>
            <a:r>
              <a:rPr lang="en-US"/>
              <a:t>Click icon to add chart</a:t>
            </a:r>
          </a:p>
        </p:txBody>
      </p:sp>
      <p:sp>
        <p:nvSpPr>
          <p:cNvPr id="20" name="Chart Placeholder 6">
            <a:extLst>
              <a:ext uri="{FF2B5EF4-FFF2-40B4-BE49-F238E27FC236}">
                <a16:creationId xmlns:a16="http://schemas.microsoft.com/office/drawing/2014/main" id="{4F23C499-BF0D-4A23-948D-7CF2255178FF}"/>
              </a:ext>
            </a:extLst>
          </p:cNvPr>
          <p:cNvSpPr>
            <a:spLocks noGrp="1"/>
          </p:cNvSpPr>
          <p:nvPr>
            <p:ph type="chart" sz="quarter" idx="25"/>
          </p:nvPr>
        </p:nvSpPr>
        <p:spPr>
          <a:xfrm>
            <a:off x="269116" y="3857516"/>
            <a:ext cx="1844279" cy="786384"/>
          </a:xfrm>
        </p:spPr>
        <p:txBody>
          <a:bodyPr/>
          <a:lstStyle>
            <a:lvl1pPr>
              <a:defRPr sz="675"/>
            </a:lvl1pPr>
          </a:lstStyle>
          <a:p>
            <a:r>
              <a:rPr lang="en-US"/>
              <a:t>Click icon to add chart</a:t>
            </a:r>
            <a:endParaRPr lang="en-US" dirty="0"/>
          </a:p>
        </p:txBody>
      </p:sp>
      <p:sp>
        <p:nvSpPr>
          <p:cNvPr id="21" name="Chart Placeholder 6">
            <a:extLst>
              <a:ext uri="{FF2B5EF4-FFF2-40B4-BE49-F238E27FC236}">
                <a16:creationId xmlns:a16="http://schemas.microsoft.com/office/drawing/2014/main" id="{86A17512-7EDD-4F1A-A28C-60AEB3A2B060}"/>
              </a:ext>
            </a:extLst>
          </p:cNvPr>
          <p:cNvSpPr>
            <a:spLocks noGrp="1"/>
          </p:cNvSpPr>
          <p:nvPr>
            <p:ph type="chart" sz="quarter" idx="26"/>
          </p:nvPr>
        </p:nvSpPr>
        <p:spPr>
          <a:xfrm>
            <a:off x="2516472" y="3857516"/>
            <a:ext cx="1844279" cy="786384"/>
          </a:xfrm>
        </p:spPr>
        <p:txBody>
          <a:bodyPr/>
          <a:lstStyle>
            <a:lvl1pPr>
              <a:defRPr sz="675"/>
            </a:lvl1pPr>
          </a:lstStyle>
          <a:p>
            <a:r>
              <a:rPr lang="en-US"/>
              <a:t>Click icon to add chart</a:t>
            </a:r>
          </a:p>
        </p:txBody>
      </p:sp>
      <p:sp>
        <p:nvSpPr>
          <p:cNvPr id="22" name="Chart Placeholder 6">
            <a:extLst>
              <a:ext uri="{FF2B5EF4-FFF2-40B4-BE49-F238E27FC236}">
                <a16:creationId xmlns:a16="http://schemas.microsoft.com/office/drawing/2014/main" id="{565C587C-501C-4648-B14F-7472AC051890}"/>
              </a:ext>
            </a:extLst>
          </p:cNvPr>
          <p:cNvSpPr>
            <a:spLocks noGrp="1"/>
          </p:cNvSpPr>
          <p:nvPr>
            <p:ph type="chart" sz="quarter" idx="27"/>
          </p:nvPr>
        </p:nvSpPr>
        <p:spPr>
          <a:xfrm>
            <a:off x="4763019" y="3857516"/>
            <a:ext cx="1844279" cy="786384"/>
          </a:xfrm>
        </p:spPr>
        <p:txBody>
          <a:bodyPr/>
          <a:lstStyle>
            <a:lvl1pPr>
              <a:defRPr sz="675"/>
            </a:lvl1pPr>
          </a:lstStyle>
          <a:p>
            <a:r>
              <a:rPr lang="en-US"/>
              <a:t>Click icon to add chart</a:t>
            </a:r>
          </a:p>
        </p:txBody>
      </p:sp>
      <p:sp>
        <p:nvSpPr>
          <p:cNvPr id="23" name="Chart Placeholder 6">
            <a:extLst>
              <a:ext uri="{FF2B5EF4-FFF2-40B4-BE49-F238E27FC236}">
                <a16:creationId xmlns:a16="http://schemas.microsoft.com/office/drawing/2014/main" id="{1EA84FC4-84EB-4A41-846C-1EEBF8A54C82}"/>
              </a:ext>
            </a:extLst>
          </p:cNvPr>
          <p:cNvSpPr>
            <a:spLocks noGrp="1"/>
          </p:cNvSpPr>
          <p:nvPr>
            <p:ph type="chart" sz="quarter" idx="28"/>
          </p:nvPr>
        </p:nvSpPr>
        <p:spPr>
          <a:xfrm>
            <a:off x="7009708" y="3857516"/>
            <a:ext cx="1844279" cy="786384"/>
          </a:xfrm>
        </p:spPr>
        <p:txBody>
          <a:bodyPr/>
          <a:lstStyle>
            <a:lvl1pPr>
              <a:defRPr sz="675"/>
            </a:lvl1pPr>
          </a:lstStyle>
          <a:p>
            <a:r>
              <a:rPr lang="en-US"/>
              <a:t>Click icon to add chart</a:t>
            </a:r>
          </a:p>
        </p:txBody>
      </p:sp>
      <p:sp>
        <p:nvSpPr>
          <p:cNvPr id="24" name="Title 1">
            <a:extLst>
              <a:ext uri="{FF2B5EF4-FFF2-40B4-BE49-F238E27FC236}">
                <a16:creationId xmlns:a16="http://schemas.microsoft.com/office/drawing/2014/main" id="{E493A192-DB4B-4874-8D27-F87E6115DB91}"/>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
        <p:nvSpPr>
          <p:cNvPr id="26" name="Content Placeholder 2">
            <a:extLst>
              <a:ext uri="{FF2B5EF4-FFF2-40B4-BE49-F238E27FC236}">
                <a16:creationId xmlns:a16="http://schemas.microsoft.com/office/drawing/2014/main" id="{B367CBA7-D0C0-4A1A-AACE-F6EE92617F49}"/>
              </a:ext>
            </a:extLst>
          </p:cNvPr>
          <p:cNvSpPr>
            <a:spLocks noGrp="1"/>
          </p:cNvSpPr>
          <p:nvPr>
            <p:ph idx="29" hasCustomPrompt="1"/>
          </p:nvPr>
        </p:nvSpPr>
        <p:spPr>
          <a:xfrm>
            <a:off x="269114" y="5136011"/>
            <a:ext cx="1844802" cy="786384"/>
          </a:xfrm>
        </p:spPr>
        <p:txBody>
          <a:bodyPr/>
          <a:lstStyle>
            <a:lvl1pPr>
              <a:defRPr sz="675"/>
            </a:lvl1pPr>
            <a:lvl2pPr>
              <a:buClrTx/>
              <a:defRPr sz="675"/>
            </a:lvl2pPr>
            <a:lvl3pPr>
              <a:defRPr sz="506"/>
            </a:lvl3pPr>
            <a:lvl4pPr>
              <a:defRPr sz="464"/>
            </a:lvl4pPr>
            <a:lvl5pPr>
              <a:defRPr sz="675"/>
            </a:lvl5pPr>
          </a:lstStyle>
          <a:p>
            <a:pPr lvl="0"/>
            <a:r>
              <a:rPr lang="en-US" dirty="0"/>
              <a:t>Edit Master text styles</a:t>
            </a:r>
          </a:p>
          <a:p>
            <a:pPr lvl="1"/>
            <a:r>
              <a:rPr lang="en-US" dirty="0"/>
              <a:t>Second level</a:t>
            </a:r>
          </a:p>
        </p:txBody>
      </p:sp>
      <p:sp>
        <p:nvSpPr>
          <p:cNvPr id="27" name="Content Placeholder 2">
            <a:extLst>
              <a:ext uri="{FF2B5EF4-FFF2-40B4-BE49-F238E27FC236}">
                <a16:creationId xmlns:a16="http://schemas.microsoft.com/office/drawing/2014/main" id="{15DA7105-842F-443C-AC21-7D0283D75F09}"/>
              </a:ext>
            </a:extLst>
          </p:cNvPr>
          <p:cNvSpPr>
            <a:spLocks noGrp="1"/>
          </p:cNvSpPr>
          <p:nvPr>
            <p:ph idx="30" hasCustomPrompt="1"/>
          </p:nvPr>
        </p:nvSpPr>
        <p:spPr>
          <a:xfrm>
            <a:off x="4762493" y="5136011"/>
            <a:ext cx="1844802" cy="786384"/>
          </a:xfrm>
        </p:spPr>
        <p:txBody>
          <a:bodyPr/>
          <a:lstStyle>
            <a:lvl1pPr>
              <a:defRPr sz="675"/>
            </a:lvl1pPr>
            <a:lvl2pPr>
              <a:buClr>
                <a:schemeClr val="tx1"/>
              </a:buClr>
              <a:defRPr sz="675"/>
            </a:lvl2pPr>
            <a:lvl3pPr>
              <a:defRPr sz="506"/>
            </a:lvl3pPr>
            <a:lvl4pPr>
              <a:defRPr sz="464"/>
            </a:lvl4pPr>
            <a:lvl5pPr>
              <a:defRPr sz="675"/>
            </a:lvl5pPr>
          </a:lstStyle>
          <a:p>
            <a:pPr lvl="0"/>
            <a:r>
              <a:rPr lang="en-US" dirty="0"/>
              <a:t>Edit Master text styles</a:t>
            </a:r>
          </a:p>
          <a:p>
            <a:pPr lvl="1"/>
            <a:r>
              <a:rPr lang="en-US" dirty="0"/>
              <a:t>Second level</a:t>
            </a:r>
          </a:p>
        </p:txBody>
      </p:sp>
      <p:sp>
        <p:nvSpPr>
          <p:cNvPr id="28" name="Content Placeholder 2">
            <a:extLst>
              <a:ext uri="{FF2B5EF4-FFF2-40B4-BE49-F238E27FC236}">
                <a16:creationId xmlns:a16="http://schemas.microsoft.com/office/drawing/2014/main" id="{5DB9C371-CE51-4E88-82DD-FB8BDB1A8B01}"/>
              </a:ext>
            </a:extLst>
          </p:cNvPr>
          <p:cNvSpPr>
            <a:spLocks noGrp="1"/>
          </p:cNvSpPr>
          <p:nvPr>
            <p:ph idx="31" hasCustomPrompt="1"/>
          </p:nvPr>
        </p:nvSpPr>
        <p:spPr>
          <a:xfrm>
            <a:off x="2515946" y="5136011"/>
            <a:ext cx="1844802" cy="786384"/>
          </a:xfrm>
        </p:spPr>
        <p:txBody>
          <a:bodyPr/>
          <a:lstStyle>
            <a:lvl1pPr>
              <a:defRPr sz="675"/>
            </a:lvl1pPr>
            <a:lvl2pPr>
              <a:buClr>
                <a:schemeClr val="tx1"/>
              </a:buClr>
              <a:defRPr sz="675"/>
            </a:lvl2pPr>
            <a:lvl3pPr>
              <a:defRPr sz="506"/>
            </a:lvl3pPr>
            <a:lvl4pPr>
              <a:defRPr sz="464"/>
            </a:lvl4pPr>
            <a:lvl5pPr>
              <a:defRPr sz="675"/>
            </a:lvl5pPr>
          </a:lstStyle>
          <a:p>
            <a:pPr lvl="0"/>
            <a:r>
              <a:rPr lang="en-US" dirty="0"/>
              <a:t>Edit Master text styles</a:t>
            </a:r>
          </a:p>
          <a:p>
            <a:pPr lvl="1"/>
            <a:r>
              <a:rPr lang="en-US" dirty="0"/>
              <a:t>Second level</a:t>
            </a:r>
          </a:p>
        </p:txBody>
      </p:sp>
      <p:sp>
        <p:nvSpPr>
          <p:cNvPr id="29" name="Content Placeholder 2">
            <a:extLst>
              <a:ext uri="{FF2B5EF4-FFF2-40B4-BE49-F238E27FC236}">
                <a16:creationId xmlns:a16="http://schemas.microsoft.com/office/drawing/2014/main" id="{9B04CBCC-FEC4-4757-9B4C-F765175206F3}"/>
              </a:ext>
            </a:extLst>
          </p:cNvPr>
          <p:cNvSpPr>
            <a:spLocks noGrp="1"/>
          </p:cNvSpPr>
          <p:nvPr>
            <p:ph idx="32" hasCustomPrompt="1"/>
          </p:nvPr>
        </p:nvSpPr>
        <p:spPr>
          <a:xfrm>
            <a:off x="7009183" y="5136011"/>
            <a:ext cx="1844802" cy="786384"/>
          </a:xfrm>
        </p:spPr>
        <p:txBody>
          <a:bodyPr/>
          <a:lstStyle>
            <a:lvl1pPr>
              <a:defRPr sz="675"/>
            </a:lvl1pPr>
            <a:lvl2pPr>
              <a:buClr>
                <a:schemeClr val="tx1"/>
              </a:buClr>
              <a:defRPr sz="675"/>
            </a:lvl2pPr>
            <a:lvl3pPr>
              <a:defRPr sz="506"/>
            </a:lvl3pPr>
            <a:lvl4pPr>
              <a:defRPr sz="464"/>
            </a:lvl4pPr>
            <a:lvl5pPr>
              <a:defRPr sz="675"/>
            </a:lvl5pPr>
          </a:lstStyle>
          <a:p>
            <a:pPr lvl="0"/>
            <a:r>
              <a:rPr lang="en-US" dirty="0"/>
              <a:t>Edit Master text styles</a:t>
            </a:r>
          </a:p>
          <a:p>
            <a:pPr lvl="1"/>
            <a:r>
              <a:rPr lang="en-US" dirty="0"/>
              <a:t>Second level</a:t>
            </a:r>
          </a:p>
        </p:txBody>
      </p:sp>
    </p:spTree>
    <p:extLst>
      <p:ext uri="{BB962C8B-B14F-4D97-AF65-F5344CB8AC3E}">
        <p14:creationId xmlns:p14="http://schemas.microsoft.com/office/powerpoint/2010/main" val="2777540087"/>
      </p:ext>
    </p:extLst>
  </p:cSld>
  <p:clrMapOvr>
    <a:masterClrMapping/>
  </p:clrMapOvr>
  <p:extLst>
    <p:ext uri="{DCECCB84-F9BA-43D5-87BE-67443E8EF086}">
      <p15:sldGuideLst xmlns:p15="http://schemas.microsoft.com/office/powerpoint/2012/main">
        <p15:guide id="1" pos="5120">
          <p15:clr>
            <a:srgbClr val="FBAE40"/>
          </p15:clr>
        </p15:guide>
        <p15:guide id="2" pos="4928">
          <p15:clr>
            <a:srgbClr val="FBAE40"/>
          </p15:clr>
        </p15:guide>
        <p15:guide id="3" pos="5312">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Only w/o Takeawa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0D08997-B423-407B-B60D-8D5DFC3705FE}"/>
              </a:ext>
            </a:extLst>
          </p:cNvPr>
          <p:cNvSpPr>
            <a:spLocks noGrp="1"/>
          </p:cNvSpPr>
          <p:nvPr>
            <p:ph type="sldNum" sz="quarter" idx="12"/>
          </p:nvPr>
        </p:nvSpPr>
        <p:spPr/>
        <p:txBody>
          <a:bodyPr/>
          <a:lstStyle/>
          <a:p>
            <a:fld id="{7B94EC18-1D2B-4535-B738-0E53AFE26620}" type="slidenum">
              <a:rPr lang="en-US" smtClean="0"/>
              <a:t>‹#›</a:t>
            </a:fld>
            <a:endParaRPr lang="en-US"/>
          </a:p>
        </p:txBody>
      </p:sp>
      <p:sp>
        <p:nvSpPr>
          <p:cNvPr id="4" name="Title 1">
            <a:extLst>
              <a:ext uri="{FF2B5EF4-FFF2-40B4-BE49-F238E27FC236}">
                <a16:creationId xmlns:a16="http://schemas.microsoft.com/office/drawing/2014/main" id="{9C493B15-8E3F-4010-B7AA-468E90C2FBC3}"/>
              </a:ext>
            </a:extLst>
          </p:cNvPr>
          <p:cNvSpPr>
            <a:spLocks noGrp="1"/>
          </p:cNvSpPr>
          <p:nvPr>
            <p:ph type="title"/>
          </p:nvPr>
        </p:nvSpPr>
        <p:spPr>
          <a:xfrm>
            <a:off x="269116" y="427061"/>
            <a:ext cx="8584871" cy="226985"/>
          </a:xfrm>
          <a:prstGeom prst="rect">
            <a:avLst/>
          </a:prstGeom>
        </p:spPr>
        <p:txBody>
          <a:bodyPr wrap="square" anchor="t">
            <a:spAutoFit/>
          </a:bodyPr>
          <a:lstStyle>
            <a:lvl1pPr>
              <a:lnSpc>
                <a:spcPct val="80000"/>
              </a:lnSpc>
              <a:defRPr sz="1800">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956002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Up Layout With Takeaway">
    <p:spTree>
      <p:nvGrpSpPr>
        <p:cNvPr id="1" name=""/>
        <p:cNvGrpSpPr/>
        <p:nvPr/>
      </p:nvGrpSpPr>
      <p:grpSpPr>
        <a:xfrm>
          <a:off x="0" y="0"/>
          <a:ext cx="0" cy="0"/>
          <a:chOff x="0" y="0"/>
          <a:chExt cx="0" cy="0"/>
        </a:xfrm>
      </p:grpSpPr>
      <p:sp>
        <p:nvSpPr>
          <p:cNvPr id="8" name="Rectangle 7"/>
          <p:cNvSpPr/>
          <p:nvPr userDrawn="1"/>
        </p:nvSpPr>
        <p:spPr>
          <a:xfrm>
            <a:off x="0" y="6324600"/>
            <a:ext cx="9144000" cy="533400"/>
          </a:xfrm>
          <a:prstGeom prst="rect">
            <a:avLst/>
          </a:prstGeom>
          <a:solidFill>
            <a:schemeClr val="bg1"/>
          </a:solidFill>
          <a:ln w="9525"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ound Single Corner Rectangle 8"/>
          <p:cNvSpPr/>
          <p:nvPr userDrawn="1"/>
        </p:nvSpPr>
        <p:spPr>
          <a:xfrm>
            <a:off x="0" y="6364288"/>
            <a:ext cx="8688388" cy="504825"/>
          </a:xfrm>
          <a:prstGeom prst="round1Rect">
            <a:avLst>
              <a:gd name="adj" fmla="val 50000"/>
            </a:avLst>
          </a:prstGeom>
          <a:solidFill>
            <a:srgbClr val="E71D1D"/>
          </a:solidFill>
          <a:ln w="1905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userDrawn="1"/>
        </p:nvSpPr>
        <p:spPr>
          <a:xfrm>
            <a:off x="177800" y="6181725"/>
            <a:ext cx="2516188" cy="200025"/>
          </a:xfrm>
          <a:prstGeom prst="rect">
            <a:avLst/>
          </a:prstGeom>
        </p:spPr>
        <p:txBody>
          <a:bodyPr wrap="none">
            <a:spAutoFit/>
          </a:bodyPr>
          <a:lstStyle/>
          <a:p>
            <a:pPr fontAlgn="auto">
              <a:spcBef>
                <a:spcPts val="0"/>
              </a:spcBef>
              <a:spcAft>
                <a:spcPts val="0"/>
              </a:spcAft>
              <a:defRPr/>
            </a:pPr>
            <a:r>
              <a:rPr lang="en-US" sz="700" dirty="0">
                <a:solidFill>
                  <a:srgbClr val="7F7F7F"/>
                </a:solidFill>
              </a:rPr>
              <a:t>© 2015 by Honeywell International Inc. All rights reserved. </a:t>
            </a:r>
          </a:p>
        </p:txBody>
      </p:sp>
      <p:sp>
        <p:nvSpPr>
          <p:cNvPr id="11" name="Rectangle 10"/>
          <p:cNvSpPr/>
          <p:nvPr userDrawn="1"/>
        </p:nvSpPr>
        <p:spPr>
          <a:xfrm>
            <a:off x="3051175" y="6191250"/>
            <a:ext cx="5483225" cy="200025"/>
          </a:xfrm>
          <a:prstGeom prst="rect">
            <a:avLst/>
          </a:prstGeom>
        </p:spPr>
        <p:txBody>
          <a:bodyPr>
            <a:spAutoFit/>
          </a:bodyPr>
          <a:lstStyle/>
          <a:p>
            <a:pPr algn="r" fontAlgn="auto">
              <a:spcBef>
                <a:spcPts val="0"/>
              </a:spcBef>
              <a:spcAft>
                <a:spcPts val="0"/>
              </a:spcAft>
              <a:defRPr/>
            </a:pPr>
            <a:r>
              <a:rPr lang="en-US" sz="700" dirty="0">
                <a:solidFill>
                  <a:srgbClr val="7F7F7F"/>
                </a:solidFill>
              </a:rPr>
              <a:t>Additional Disclaimers As Needed (Consult Legal)</a:t>
            </a:r>
          </a:p>
        </p:txBody>
      </p:sp>
      <p:cxnSp>
        <p:nvCxnSpPr>
          <p:cNvPr id="12" name="Straight Connector 11"/>
          <p:cNvCxnSpPr/>
          <p:nvPr userDrawn="1"/>
        </p:nvCxnSpPr>
        <p:spPr bwMode="auto">
          <a:xfrm>
            <a:off x="4605338" y="962025"/>
            <a:ext cx="0" cy="5445125"/>
          </a:xfrm>
          <a:prstGeom prst="line">
            <a:avLst/>
          </a:prstGeom>
          <a:noFill/>
          <a:ln w="19050" cap="flat" cmpd="sng" algn="ctr">
            <a:solidFill>
              <a:schemeClr val="bg2">
                <a:lumMod val="65000"/>
              </a:schemeClr>
            </a:solidFill>
            <a:prstDash val="solid"/>
            <a:round/>
            <a:headEnd type="none" w="med" len="med"/>
            <a:tailEnd type="none" w="med" len="med"/>
          </a:ln>
          <a:effectLst/>
        </p:spPr>
      </p:cxnSp>
      <p:cxnSp>
        <p:nvCxnSpPr>
          <p:cNvPr id="13" name="Straight Connector 12"/>
          <p:cNvCxnSpPr/>
          <p:nvPr userDrawn="1"/>
        </p:nvCxnSpPr>
        <p:spPr bwMode="auto">
          <a:xfrm flipH="1">
            <a:off x="444500" y="3579813"/>
            <a:ext cx="8334375" cy="0"/>
          </a:xfrm>
          <a:prstGeom prst="line">
            <a:avLst/>
          </a:prstGeom>
          <a:noFill/>
          <a:ln w="19050" cap="flat" cmpd="sng" algn="ctr">
            <a:solidFill>
              <a:schemeClr val="bg2">
                <a:lumMod val="65000"/>
              </a:schemeClr>
            </a:solidFill>
            <a:prstDash val="solid"/>
            <a:round/>
            <a:headEnd type="none" w="med" len="med"/>
            <a:tailEnd type="none" w="med" len="med"/>
          </a:ln>
          <a:effectLst/>
        </p:spPr>
      </p:cxnSp>
      <p:sp>
        <p:nvSpPr>
          <p:cNvPr id="18" name="Text Placeholder 2"/>
          <p:cNvSpPr>
            <a:spLocks noGrp="1"/>
          </p:cNvSpPr>
          <p:nvPr>
            <p:ph type="body" sz="quarter" idx="12"/>
          </p:nvPr>
        </p:nvSpPr>
        <p:spPr>
          <a:xfrm>
            <a:off x="444500" y="962652"/>
            <a:ext cx="4071938" cy="2544798"/>
          </a:xfrm>
          <a:prstGeom prst="rect">
            <a:avLst/>
          </a:prstGeom>
        </p:spPr>
        <p:txBody>
          <a:bodyPr>
            <a:normAutofit/>
          </a:bodyPr>
          <a:lstStyle>
            <a:lvl1pPr>
              <a:defRPr sz="1800"/>
            </a:lvl1pPr>
            <a:lvl2pPr marL="457200" indent="-169863">
              <a:defRPr sz="1600"/>
            </a:lvl2pPr>
            <a:lvl3pPr marL="804863" indent="-177800">
              <a:defRPr sz="1400"/>
            </a:lvl3pPr>
            <a:lvl4pPr marL="1201738" indent="-168275">
              <a:buClr>
                <a:schemeClr val="tx1">
                  <a:lumMod val="50000"/>
                  <a:lumOff val="50000"/>
                </a:schemeClr>
              </a:buClr>
              <a:buFontTx/>
              <a:buChar char="-"/>
              <a:defRPr sz="1200"/>
            </a:lvl4pPr>
            <a:lvl5pPr marL="1719263" indent="-177800">
              <a:buClr>
                <a:schemeClr val="tx1">
                  <a:lumMod val="50000"/>
                  <a:lumOff val="50000"/>
                </a:schemeClr>
              </a:buCl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9"/>
          <p:cNvSpPr>
            <a:spLocks noGrp="1"/>
          </p:cNvSpPr>
          <p:nvPr>
            <p:ph type="body" sz="quarter" idx="15"/>
          </p:nvPr>
        </p:nvSpPr>
        <p:spPr>
          <a:xfrm>
            <a:off x="236538" y="6416694"/>
            <a:ext cx="8297862" cy="457200"/>
          </a:xfrm>
          <a:prstGeom prst="rect">
            <a:avLst/>
          </a:prstGeom>
        </p:spPr>
        <p:txBody>
          <a:bodyPr/>
          <a:lstStyle>
            <a:lvl1pPr marL="0" indent="0" algn="r">
              <a:buNone/>
              <a:defRPr b="1">
                <a:solidFill>
                  <a:schemeClr val="bg1"/>
                </a:solidFill>
              </a:defRPr>
            </a:lvl1pPr>
          </a:lstStyle>
          <a:p>
            <a:pPr lvl="0"/>
            <a:r>
              <a:rPr lang="en-US"/>
              <a:t>Click to edit Master text styles</a:t>
            </a:r>
          </a:p>
        </p:txBody>
      </p:sp>
      <p:sp>
        <p:nvSpPr>
          <p:cNvPr id="16" name="Title 1"/>
          <p:cNvSpPr>
            <a:spLocks noGrp="1"/>
          </p:cNvSpPr>
          <p:nvPr>
            <p:ph type="title"/>
          </p:nvPr>
        </p:nvSpPr>
        <p:spPr>
          <a:xfrm>
            <a:off x="444119" y="482888"/>
            <a:ext cx="8290241" cy="373531"/>
          </a:xfrm>
        </p:spPr>
        <p:txBody>
          <a:bodyPr/>
          <a:lstStyle/>
          <a:p>
            <a:r>
              <a:rPr lang="en-US"/>
              <a:t>Click to edit Master title style</a:t>
            </a:r>
            <a:endParaRPr lang="en-US" dirty="0"/>
          </a:p>
        </p:txBody>
      </p:sp>
      <p:sp>
        <p:nvSpPr>
          <p:cNvPr id="19" name="Text Placeholder 2"/>
          <p:cNvSpPr>
            <a:spLocks noGrp="1"/>
          </p:cNvSpPr>
          <p:nvPr>
            <p:ph type="body" sz="quarter" idx="19"/>
          </p:nvPr>
        </p:nvSpPr>
        <p:spPr>
          <a:xfrm>
            <a:off x="4706740" y="962652"/>
            <a:ext cx="4071938" cy="2544798"/>
          </a:xfrm>
          <a:prstGeom prst="rect">
            <a:avLst/>
          </a:prstGeom>
        </p:spPr>
        <p:txBody>
          <a:bodyPr>
            <a:normAutofit/>
          </a:bodyPr>
          <a:lstStyle>
            <a:lvl1pPr>
              <a:defRPr sz="1800"/>
            </a:lvl1pPr>
            <a:lvl2pPr marL="457200" indent="-169863">
              <a:defRPr sz="1600"/>
            </a:lvl2pPr>
            <a:lvl3pPr marL="804863" indent="-177800">
              <a:defRPr sz="1400"/>
            </a:lvl3pPr>
            <a:lvl4pPr marL="1201738" indent="-168275">
              <a:buClr>
                <a:schemeClr val="tx1">
                  <a:lumMod val="50000"/>
                  <a:lumOff val="50000"/>
                </a:schemeClr>
              </a:buClr>
              <a:buFontTx/>
              <a:buChar char="-"/>
              <a:defRPr sz="1200"/>
            </a:lvl4pPr>
            <a:lvl5pPr marL="1719263" indent="-177800">
              <a:buClr>
                <a:schemeClr val="tx1">
                  <a:lumMod val="50000"/>
                  <a:lumOff val="50000"/>
                </a:schemeClr>
              </a:buCl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ext Placeholder 2"/>
          <p:cNvSpPr>
            <a:spLocks noGrp="1"/>
          </p:cNvSpPr>
          <p:nvPr>
            <p:ph type="body" sz="quarter" idx="20"/>
          </p:nvPr>
        </p:nvSpPr>
        <p:spPr>
          <a:xfrm>
            <a:off x="444119" y="3654408"/>
            <a:ext cx="4071938" cy="2544798"/>
          </a:xfrm>
          <a:prstGeom prst="rect">
            <a:avLst/>
          </a:prstGeom>
        </p:spPr>
        <p:txBody>
          <a:bodyPr>
            <a:normAutofit/>
          </a:bodyPr>
          <a:lstStyle>
            <a:lvl1pPr>
              <a:defRPr sz="1800"/>
            </a:lvl1pPr>
            <a:lvl2pPr marL="457200" indent="-169863">
              <a:defRPr sz="1600"/>
            </a:lvl2pPr>
            <a:lvl3pPr marL="804863" indent="-177800">
              <a:defRPr sz="1400"/>
            </a:lvl3pPr>
            <a:lvl4pPr marL="1201738" indent="-168275">
              <a:buClr>
                <a:schemeClr val="tx1">
                  <a:lumMod val="50000"/>
                  <a:lumOff val="50000"/>
                </a:schemeClr>
              </a:buClr>
              <a:buFontTx/>
              <a:buChar char="-"/>
              <a:defRPr sz="1200"/>
            </a:lvl4pPr>
            <a:lvl5pPr marL="1719263" indent="-177800">
              <a:buClr>
                <a:schemeClr val="tx1">
                  <a:lumMod val="50000"/>
                  <a:lumOff val="50000"/>
                </a:schemeClr>
              </a:buCl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2"/>
          <p:cNvSpPr>
            <a:spLocks noGrp="1"/>
          </p:cNvSpPr>
          <p:nvPr>
            <p:ph type="body" sz="quarter" idx="21"/>
          </p:nvPr>
        </p:nvSpPr>
        <p:spPr>
          <a:xfrm>
            <a:off x="4702775" y="3654408"/>
            <a:ext cx="4071938" cy="2544798"/>
          </a:xfrm>
          <a:prstGeom prst="rect">
            <a:avLst/>
          </a:prstGeom>
        </p:spPr>
        <p:txBody>
          <a:bodyPr>
            <a:normAutofit/>
          </a:bodyPr>
          <a:lstStyle>
            <a:lvl1pPr>
              <a:defRPr sz="1800"/>
            </a:lvl1pPr>
            <a:lvl2pPr marL="457200" indent="-169863">
              <a:defRPr sz="1600"/>
            </a:lvl2pPr>
            <a:lvl3pPr marL="804863" indent="-177800">
              <a:defRPr sz="1400"/>
            </a:lvl3pPr>
            <a:lvl4pPr marL="1201738" indent="-168275">
              <a:buClr>
                <a:schemeClr val="tx1">
                  <a:lumMod val="50000"/>
                  <a:lumOff val="50000"/>
                </a:schemeClr>
              </a:buClr>
              <a:buFontTx/>
              <a:buChar char="-"/>
              <a:defRPr sz="1200"/>
            </a:lvl4pPr>
            <a:lvl5pPr marL="1719263" indent="-177800">
              <a:buClr>
                <a:schemeClr val="tx1">
                  <a:lumMod val="50000"/>
                  <a:lumOff val="50000"/>
                </a:schemeClr>
              </a:buCl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Slide Number Placeholder 2"/>
          <p:cNvSpPr>
            <a:spLocks noGrp="1"/>
          </p:cNvSpPr>
          <p:nvPr>
            <p:ph type="sldNum" sz="quarter" idx="22"/>
          </p:nvPr>
        </p:nvSpPr>
        <p:spPr/>
        <p:txBody>
          <a:bodyPr/>
          <a:lstStyle>
            <a:lvl1pPr>
              <a:defRPr/>
            </a:lvl1pPr>
          </a:lstStyle>
          <a:p>
            <a:pPr>
              <a:defRPr/>
            </a:pPr>
            <a:fld id="{8A223880-1621-41AD-9080-289903EF6117}" type="slidenum">
              <a:rPr lang="en-US"/>
              <a:pPr>
                <a:defRPr/>
              </a:pPr>
              <a:t>‹#›</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nk w/o Takeaway">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0C549D9-CB0B-4053-B4B8-18A9A6E347D0}"/>
              </a:ext>
            </a:extLst>
          </p:cNvPr>
          <p:cNvSpPr>
            <a:spLocks noGrp="1"/>
          </p:cNvSpPr>
          <p:nvPr>
            <p:ph type="sldNum" sz="quarter" idx="12"/>
          </p:nvPr>
        </p:nvSpPr>
        <p:spPr/>
        <p:txBody>
          <a:bodyPr/>
          <a:lstStyle/>
          <a:p>
            <a:fld id="{7B94EC18-1D2B-4535-B738-0E53AFE26620}" type="slidenum">
              <a:rPr lang="en-US" smtClean="0"/>
              <a:t>‹#›</a:t>
            </a:fld>
            <a:endParaRPr lang="en-US"/>
          </a:p>
        </p:txBody>
      </p:sp>
    </p:spTree>
    <p:extLst>
      <p:ext uri="{BB962C8B-B14F-4D97-AF65-F5344CB8AC3E}">
        <p14:creationId xmlns:p14="http://schemas.microsoft.com/office/powerpoint/2010/main" val="33165426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2_XL Content Gray">
    <p:bg>
      <p:bgPr>
        <a:solidFill>
          <a:schemeClr val="accent3"/>
        </a:solidFill>
        <a:effectLst/>
      </p:bgPr>
    </p:bg>
    <p:spTree>
      <p:nvGrpSpPr>
        <p:cNvPr id="1" name=""/>
        <p:cNvGrpSpPr/>
        <p:nvPr/>
      </p:nvGrpSpPr>
      <p:grpSpPr>
        <a:xfrm>
          <a:off x="0" y="0"/>
          <a:ext cx="0" cy="0"/>
          <a:chOff x="0" y="0"/>
          <a:chExt cx="0" cy="0"/>
        </a:xfrm>
      </p:grpSpPr>
      <p:sp>
        <p:nvSpPr>
          <p:cNvPr id="4" name="Rectangle 3"/>
          <p:cNvSpPr/>
          <p:nvPr/>
        </p:nvSpPr>
        <p:spPr>
          <a:xfrm>
            <a:off x="371474" y="495304"/>
            <a:ext cx="4572000" cy="1028487"/>
          </a:xfrm>
          <a:prstGeom prst="rect">
            <a:avLst/>
          </a:prstGeom>
        </p:spPr>
        <p:txBody>
          <a:bodyPr lIns="0" tIns="0" rIns="0" bIns="0">
            <a:spAutoFit/>
          </a:bodyPr>
          <a:lstStyle/>
          <a:p>
            <a:pPr>
              <a:lnSpc>
                <a:spcPct val="90000"/>
              </a:lnSpc>
            </a:pPr>
            <a:r>
              <a:rPr kumimoji="0" lang="en-US" sz="3713" b="0" i="0" u="none" strike="noStrike" kern="1200" cap="all" spc="0" normalizeH="0" baseline="0" noProof="0" dirty="0">
                <a:ln>
                  <a:noFill/>
                </a:ln>
                <a:solidFill>
                  <a:schemeClr val="bg1"/>
                </a:solidFill>
                <a:effectLst/>
                <a:uLnTx/>
                <a:uFillTx/>
                <a:latin typeface="+mj-lt"/>
                <a:ea typeface="+mj-ea"/>
                <a:cs typeface="+mj-cs"/>
              </a:rPr>
              <a:t>THANK</a:t>
            </a:r>
            <a:br>
              <a:rPr kumimoji="0" lang="en-US" sz="3713" b="0" i="0" u="none" strike="noStrike" kern="1200" cap="all" spc="0" normalizeH="0" baseline="0" noProof="0" dirty="0">
                <a:ln>
                  <a:noFill/>
                </a:ln>
                <a:solidFill>
                  <a:schemeClr val="bg1"/>
                </a:solidFill>
                <a:effectLst/>
                <a:uLnTx/>
                <a:uFillTx/>
                <a:latin typeface="+mj-lt"/>
                <a:ea typeface="+mj-ea"/>
                <a:cs typeface="+mj-cs"/>
              </a:rPr>
            </a:br>
            <a:r>
              <a:rPr kumimoji="0" lang="en-US" sz="3713" b="0" i="0" u="none" strike="noStrike" kern="1200" cap="all" spc="0" normalizeH="0" baseline="0" noProof="0" dirty="0">
                <a:ln>
                  <a:noFill/>
                </a:ln>
                <a:solidFill>
                  <a:schemeClr val="bg1"/>
                </a:solidFill>
                <a:effectLst/>
                <a:uLnTx/>
                <a:uFillTx/>
                <a:latin typeface="+mj-lt"/>
                <a:ea typeface="+mj-ea"/>
                <a:cs typeface="+mj-cs"/>
              </a:rPr>
              <a:t>YOU</a:t>
            </a:r>
            <a:endParaRPr lang="en-US" sz="3713" dirty="0">
              <a:solidFill>
                <a:schemeClr val="bg1"/>
              </a:solidFill>
              <a:latin typeface="+mj-lt"/>
            </a:endParaRPr>
          </a:p>
        </p:txBody>
      </p:sp>
      <p:pic>
        <p:nvPicPr>
          <p:cNvPr id="3" name="Graphic 2">
            <a:extLst>
              <a:ext uri="{FF2B5EF4-FFF2-40B4-BE49-F238E27FC236}">
                <a16:creationId xmlns:a16="http://schemas.microsoft.com/office/drawing/2014/main" id="{520F30A5-1397-02C0-935A-43A3E2E8303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 y="6198711"/>
            <a:ext cx="1315252" cy="327979"/>
          </a:xfrm>
          <a:prstGeom prst="rect">
            <a:avLst/>
          </a:prstGeom>
        </p:spPr>
      </p:pic>
    </p:spTree>
    <p:extLst>
      <p:ext uri="{BB962C8B-B14F-4D97-AF65-F5344CB8AC3E}">
        <p14:creationId xmlns:p14="http://schemas.microsoft.com/office/powerpoint/2010/main" val="2212127038"/>
      </p:ext>
    </p:extLst>
  </p:cSld>
  <p:clrMapOvr>
    <a:masterClrMapping/>
  </p:clrMapOvr>
  <p:extLst>
    <p:ext uri="{DCECCB84-F9BA-43D5-87BE-67443E8EF086}">
      <p15:sldGuideLst xmlns:p15="http://schemas.microsoft.com/office/powerpoint/2012/main">
        <p15:guide id="2" pos="994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en Layout">
    <p:spTree>
      <p:nvGrpSpPr>
        <p:cNvPr id="1" name=""/>
        <p:cNvGrpSpPr/>
        <p:nvPr/>
      </p:nvGrpSpPr>
      <p:grpSpPr>
        <a:xfrm>
          <a:off x="0" y="0"/>
          <a:ext cx="0" cy="0"/>
          <a:chOff x="0" y="0"/>
          <a:chExt cx="0" cy="0"/>
        </a:xfrm>
      </p:grpSpPr>
      <p:sp>
        <p:nvSpPr>
          <p:cNvPr id="5" name="Title 1"/>
          <p:cNvSpPr>
            <a:spLocks noGrp="1"/>
          </p:cNvSpPr>
          <p:nvPr>
            <p:ph type="title"/>
          </p:nvPr>
        </p:nvSpPr>
        <p:spPr>
          <a:xfrm>
            <a:off x="514578" y="482888"/>
            <a:ext cx="8002359" cy="373531"/>
          </a:xfrm>
        </p:spPr>
        <p:txBody>
          <a:bodyPr/>
          <a:lstStyle/>
          <a:p>
            <a:r>
              <a:rPr lang="en-US"/>
              <a:t>Click to edit Master title style</a:t>
            </a:r>
            <a:endParaRPr lang="en-US" dirty="0"/>
          </a:p>
        </p:txBody>
      </p:sp>
      <p:sp>
        <p:nvSpPr>
          <p:cNvPr id="3" name="Slide Number Placeholder 5"/>
          <p:cNvSpPr>
            <a:spLocks noGrp="1"/>
          </p:cNvSpPr>
          <p:nvPr>
            <p:ph type="sldNum" sz="quarter" idx="10"/>
          </p:nvPr>
        </p:nvSpPr>
        <p:spPr/>
        <p:txBody>
          <a:bodyPr/>
          <a:lstStyle>
            <a:lvl1pPr>
              <a:defRPr/>
            </a:lvl1pPr>
          </a:lstStyle>
          <a:p>
            <a:pPr>
              <a:defRPr/>
            </a:pPr>
            <a:fld id="{C14586A2-7CF2-4ADB-AA48-05071C574A10}"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content, Takeaway Message">
    <p:spTree>
      <p:nvGrpSpPr>
        <p:cNvPr id="1" name=""/>
        <p:cNvGrpSpPr/>
        <p:nvPr/>
      </p:nvGrpSpPr>
      <p:grpSpPr>
        <a:xfrm>
          <a:off x="0" y="0"/>
          <a:ext cx="0" cy="0"/>
          <a:chOff x="0" y="0"/>
          <a:chExt cx="0" cy="0"/>
        </a:xfrm>
      </p:grpSpPr>
      <p:sp>
        <p:nvSpPr>
          <p:cNvPr id="2" name="Title 1"/>
          <p:cNvSpPr>
            <a:spLocks noGrp="1"/>
          </p:cNvSpPr>
          <p:nvPr>
            <p:ph type="title"/>
          </p:nvPr>
        </p:nvSpPr>
        <p:spPr/>
        <p:txBody>
          <a:bodyPr lIns="45720" rIns="45720"/>
          <a:lstStyle>
            <a:lvl1pPr>
              <a:defRPr/>
            </a:lvl1pPr>
          </a:lstStyle>
          <a:p>
            <a:endParaRPr lang="en-US" dirty="0"/>
          </a:p>
        </p:txBody>
      </p:sp>
      <p:sp>
        <p:nvSpPr>
          <p:cNvPr id="6" name="Text Placeholder 4"/>
          <p:cNvSpPr>
            <a:spLocks noGrp="1"/>
          </p:cNvSpPr>
          <p:nvPr>
            <p:ph type="body" sz="quarter" idx="12"/>
          </p:nvPr>
        </p:nvSpPr>
        <p:spPr>
          <a:xfrm>
            <a:off x="0" y="6065341"/>
            <a:ext cx="9143999" cy="459100"/>
          </a:xfrm>
          <a:prstGeom prst="rect">
            <a:avLst/>
          </a:prstGeom>
          <a:solidFill>
            <a:srgbClr val="EE3124"/>
          </a:solidFill>
          <a:effectLst>
            <a:outerShdw blurRad="50800" dist="38100" dir="2700000" algn="tl" rotWithShape="0">
              <a:prstClr val="black">
                <a:alpha val="40000"/>
              </a:prstClr>
            </a:outerShdw>
          </a:effectLst>
        </p:spPr>
        <p:txBody>
          <a:bodyPr lIns="45720" rIns="45720" anchor="ctr">
            <a:spAutoFit/>
          </a:bodyPr>
          <a:lstStyle>
            <a:lvl1pPr marL="0" indent="0" algn="ctr">
              <a:buFontTx/>
              <a:buNone/>
              <a:defRPr baseline="0">
                <a:solidFill>
                  <a:schemeClr val="bg1"/>
                </a:solidFill>
                <a:latin typeface="+mn-lt"/>
              </a:defRPr>
            </a:lvl1pPr>
          </a:lstStyle>
          <a:p>
            <a:pPr lvl="0"/>
            <a:r>
              <a:rPr lang="en-US" dirty="0"/>
              <a:t>Click to edit Master text styles</a:t>
            </a:r>
          </a:p>
        </p:txBody>
      </p:sp>
      <p:sp>
        <p:nvSpPr>
          <p:cNvPr id="7" name="Content Placeholder 2"/>
          <p:cNvSpPr>
            <a:spLocks noGrp="1"/>
          </p:cNvSpPr>
          <p:nvPr>
            <p:ph idx="1"/>
          </p:nvPr>
        </p:nvSpPr>
        <p:spPr>
          <a:xfrm>
            <a:off x="463092" y="959137"/>
            <a:ext cx="8163499" cy="5034039"/>
          </a:xfrm>
          <a:prstGeom prst="rect">
            <a:avLst/>
          </a:prstGeom>
          <a:noFill/>
          <a:ln>
            <a:noFill/>
          </a:ln>
          <a:effectLst/>
        </p:spPr>
        <p:txBody>
          <a:bodyPr vert="horz" wrap="square" lIns="45720" tIns="44450" rIns="45720" bIns="44450" numCol="1" anchor="t" anchorCtr="0" compatLnSpc="1">
            <a:prstTxWarp prst="textNoShape">
              <a:avLst/>
            </a:prstTxWarp>
          </a:bodyPr>
          <a:lstStyle>
            <a:lvl1pPr>
              <a:defRPr lang="en-US" dirty="0" smtClean="0"/>
            </a:lvl1pPr>
            <a:lvl2pPr>
              <a:defRPr lang="en-US" dirty="0" smtClean="0"/>
            </a:lvl2pPr>
            <a:lvl3pPr>
              <a:defRPr lang="en-US" dirty="0" smtClean="0"/>
            </a:lvl3pPr>
            <a:lvl4pPr>
              <a:defRPr lang="en-US" dirty="0" smtClean="0"/>
            </a:lvl4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1"/>
          <p:cNvSpPr txBox="1">
            <a:spLocks/>
          </p:cNvSpPr>
          <p:nvPr userDrawn="1"/>
        </p:nvSpPr>
        <p:spPr bwMode="auto">
          <a:xfrm>
            <a:off x="228600" y="114300"/>
            <a:ext cx="8229600" cy="36195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chemeClr val="tx2"/>
                </a:solidFill>
                <a:effectLst/>
                <a:uLnTx/>
                <a:uFillTx/>
                <a:latin typeface="+mn-lt"/>
                <a:ea typeface="+mj-ea"/>
                <a:cs typeface="+mj-cs"/>
              </a:rPr>
              <a:t>Training Series</a:t>
            </a:r>
            <a:r>
              <a:rPr kumimoji="0" lang="en-US" sz="2000" b="0" i="0" u="none" strike="noStrike" kern="1200" cap="none" spc="0" normalizeH="0" baseline="0" noProof="0" dirty="0">
                <a:ln>
                  <a:noFill/>
                </a:ln>
                <a:solidFill>
                  <a:schemeClr val="tx2"/>
                </a:solidFill>
                <a:effectLst/>
                <a:uLnTx/>
                <a:uFillTx/>
                <a:latin typeface="+mn-lt"/>
                <a:ea typeface="+mn-ea"/>
                <a:cs typeface="Arial" charset="0"/>
              </a:rPr>
              <a:t> – What’s New In This Release</a:t>
            </a:r>
            <a:endParaRPr kumimoji="0" lang="en-US" sz="2000" b="0" i="0" u="none" strike="noStrike" kern="1200" cap="none" spc="0" normalizeH="0" baseline="0" noProof="0" dirty="0">
              <a:ln>
                <a:noFill/>
              </a:ln>
              <a:solidFill>
                <a:schemeClr val="tx2"/>
              </a:solidFill>
              <a:effectLst/>
              <a:uLnTx/>
              <a:uFillTx/>
              <a:latin typeface="+mj-lt"/>
              <a:ea typeface="+mj-ea"/>
              <a:cs typeface="+mj-cs"/>
            </a:endParaRPr>
          </a:p>
        </p:txBody>
      </p:sp>
      <p:sp>
        <p:nvSpPr>
          <p:cNvPr id="22" name="Date Placeholder 21"/>
          <p:cNvSpPr>
            <a:spLocks noGrp="1"/>
          </p:cNvSpPr>
          <p:nvPr>
            <p:ph type="dt" sz="half" idx="10"/>
          </p:nvPr>
        </p:nvSpPr>
        <p:spPr>
          <a:xfrm>
            <a:off x="457200" y="6356350"/>
            <a:ext cx="2133600" cy="365125"/>
          </a:xfrm>
          <a:prstGeom prst="rect">
            <a:avLst/>
          </a:prstGeom>
        </p:spPr>
        <p:txBody>
          <a:bodyPr/>
          <a:lstStyle/>
          <a:p>
            <a:pPr>
              <a:defRPr/>
            </a:pPr>
            <a:fld id="{897194F8-0F54-49B1-99B6-CD532C6D8C3B}" type="datetime1">
              <a:rPr lang="en-US" smtClean="0"/>
              <a:pPr>
                <a:defRPr/>
              </a:pPr>
              <a:t>12/3/2024</a:t>
            </a:fld>
            <a:endParaRPr lang="en-US"/>
          </a:p>
        </p:txBody>
      </p:sp>
      <p:sp>
        <p:nvSpPr>
          <p:cNvPr id="23" name="Footer Placeholder 22"/>
          <p:cNvSpPr>
            <a:spLocks noGrp="1"/>
          </p:cNvSpPr>
          <p:nvPr>
            <p:ph type="ftr" sz="quarter" idx="11"/>
          </p:nvPr>
        </p:nvSpPr>
        <p:spPr>
          <a:xfrm>
            <a:off x="2667000" y="6356350"/>
            <a:ext cx="3352800" cy="365125"/>
          </a:xfrm>
          <a:prstGeom prst="rect">
            <a:avLst/>
          </a:prstGeom>
        </p:spPr>
        <p:txBody>
          <a:bodyPr/>
          <a:lstStyle/>
          <a:p>
            <a:pPr>
              <a:defRPr/>
            </a:pPr>
            <a:endParaRPr lang="en-US" dirty="0"/>
          </a:p>
        </p:txBody>
      </p:sp>
      <p:sp>
        <p:nvSpPr>
          <p:cNvPr id="24" name="Slide Number Placeholder 23"/>
          <p:cNvSpPr>
            <a:spLocks noGrp="1"/>
          </p:cNvSpPr>
          <p:nvPr>
            <p:ph type="sldNum" sz="quarter" idx="12"/>
          </p:nvPr>
        </p:nvSpPr>
        <p:spPr/>
        <p:txBody>
          <a:bodyPr/>
          <a:lstStyle/>
          <a:p>
            <a:pPr>
              <a:defRPr/>
            </a:pPr>
            <a:fld id="{5EBFFAA4-B388-4556-9281-8FD3840B9125}" type="slidenum">
              <a:rPr lang="en-US" smtClean="0"/>
              <a:pPr>
                <a:defRPr/>
              </a:pPr>
              <a:t>‹#›</a:t>
            </a:fld>
            <a:endParaRPr lang="en-US"/>
          </a:p>
        </p:txBody>
      </p:sp>
    </p:spTree>
    <p:extLst>
      <p:ext uri="{BB962C8B-B14F-4D97-AF65-F5344CB8AC3E}">
        <p14:creationId xmlns:p14="http://schemas.microsoft.com/office/powerpoint/2010/main" val="1609349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12" Type="http://schemas.openxmlformats.org/officeDocument/2006/relationships/image" Target="../media/image10.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9.pn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12.jpe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11.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slideLayout" Target="../slideLayouts/slideLayout48.xml"/><Relationship Id="rId39" Type="http://schemas.openxmlformats.org/officeDocument/2006/relationships/slideLayout" Target="../slideLayouts/slideLayout61.xml"/><Relationship Id="rId21" Type="http://schemas.openxmlformats.org/officeDocument/2006/relationships/slideLayout" Target="../slideLayouts/slideLayout43.xml"/><Relationship Id="rId34" Type="http://schemas.openxmlformats.org/officeDocument/2006/relationships/slideLayout" Target="../slideLayouts/slideLayout56.xml"/><Relationship Id="rId42" Type="http://schemas.openxmlformats.org/officeDocument/2006/relationships/tags" Target="../tags/tag2.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29" Type="http://schemas.openxmlformats.org/officeDocument/2006/relationships/slideLayout" Target="../slideLayouts/slideLayout51.xml"/><Relationship Id="rId41" Type="http://schemas.openxmlformats.org/officeDocument/2006/relationships/tags" Target="../tags/tag1.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32" Type="http://schemas.openxmlformats.org/officeDocument/2006/relationships/slideLayout" Target="../slideLayouts/slideLayout54.xml"/><Relationship Id="rId37" Type="http://schemas.openxmlformats.org/officeDocument/2006/relationships/slideLayout" Target="../slideLayouts/slideLayout59.xml"/><Relationship Id="rId40" Type="http://schemas.openxmlformats.org/officeDocument/2006/relationships/theme" Target="../theme/theme4.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slideLayout" Target="../slideLayouts/slideLayout50.xml"/><Relationship Id="rId36" Type="http://schemas.openxmlformats.org/officeDocument/2006/relationships/slideLayout" Target="../slideLayouts/slideLayout58.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31" Type="http://schemas.openxmlformats.org/officeDocument/2006/relationships/slideLayout" Target="../slideLayouts/slideLayout53.xml"/><Relationship Id="rId44" Type="http://schemas.openxmlformats.org/officeDocument/2006/relationships/image" Target="../media/image13.emf"/><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 Id="rId30" Type="http://schemas.openxmlformats.org/officeDocument/2006/relationships/slideLayout" Target="../slideLayouts/slideLayout52.xml"/><Relationship Id="rId35" Type="http://schemas.openxmlformats.org/officeDocument/2006/relationships/slideLayout" Target="../slideLayouts/slideLayout57.xml"/><Relationship Id="rId43" Type="http://schemas.openxmlformats.org/officeDocument/2006/relationships/oleObject" Target="../embeddings/oleObject1.bin"/><Relationship Id="rId8" Type="http://schemas.openxmlformats.org/officeDocument/2006/relationships/slideLayout" Target="../slideLayouts/slideLayout30.xml"/><Relationship Id="rId3" Type="http://schemas.openxmlformats.org/officeDocument/2006/relationships/slideLayout" Target="../slideLayouts/slideLayout25.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33" Type="http://schemas.openxmlformats.org/officeDocument/2006/relationships/slideLayout" Target="../slideLayouts/slideLayout55.xml"/><Relationship Id="rId38"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p:cNvPicPr>
          <p:nvPr userDrawn="1"/>
        </p:nvPicPr>
        <p:blipFill>
          <a:blip r:embed="rId3"/>
          <a:srcRect/>
          <a:stretch>
            <a:fillRect/>
          </a:stretch>
        </p:blipFill>
        <p:spPr bwMode="auto">
          <a:xfrm>
            <a:off x="0" y="0"/>
            <a:ext cx="9144000" cy="5900738"/>
          </a:xfrm>
          <a:prstGeom prst="rect">
            <a:avLst/>
          </a:prstGeom>
          <a:noFill/>
          <a:ln w="9525">
            <a:noFill/>
            <a:miter lim="800000"/>
            <a:headEnd/>
            <a:tailEnd/>
          </a:ln>
        </p:spPr>
      </p:pic>
      <p:pic>
        <p:nvPicPr>
          <p:cNvPr id="1027" name="Picture 8" descr="155505636_low.jpg"/>
          <p:cNvPicPr>
            <a:picLocks noChangeAspect="1"/>
          </p:cNvPicPr>
          <p:nvPr userDrawn="1"/>
        </p:nvPicPr>
        <p:blipFill>
          <a:blip r:embed="rId4"/>
          <a:srcRect b="-16718"/>
          <a:stretch>
            <a:fillRect/>
          </a:stretch>
        </p:blipFill>
        <p:spPr bwMode="auto">
          <a:xfrm>
            <a:off x="3087688" y="1903413"/>
            <a:ext cx="2962275" cy="4697412"/>
          </a:xfrm>
          <a:prstGeom prst="rect">
            <a:avLst/>
          </a:prstGeom>
          <a:noFill/>
          <a:ln w="9525">
            <a:noFill/>
            <a:miter lim="800000"/>
            <a:headEnd/>
            <a:tailEnd/>
          </a:ln>
        </p:spPr>
      </p:pic>
      <p:pic>
        <p:nvPicPr>
          <p:cNvPr id="1028" name="Picture 9" descr="girl-campus.jpg"/>
          <p:cNvPicPr>
            <a:picLocks noChangeAspect="1"/>
          </p:cNvPicPr>
          <p:nvPr userDrawn="1"/>
        </p:nvPicPr>
        <p:blipFill>
          <a:blip r:embed="rId5"/>
          <a:srcRect/>
          <a:stretch>
            <a:fillRect/>
          </a:stretch>
        </p:blipFill>
        <p:spPr bwMode="auto">
          <a:xfrm>
            <a:off x="6210300" y="1908175"/>
            <a:ext cx="2933700" cy="3197225"/>
          </a:xfrm>
          <a:prstGeom prst="rect">
            <a:avLst/>
          </a:prstGeom>
          <a:noFill/>
          <a:ln w="9525">
            <a:noFill/>
            <a:miter lim="800000"/>
            <a:headEnd/>
            <a:tailEnd/>
          </a:ln>
        </p:spPr>
      </p:pic>
      <p:pic>
        <p:nvPicPr>
          <p:cNvPr id="1029" name="Picture 10" descr="campus.jpg"/>
          <p:cNvPicPr>
            <a:picLocks noChangeAspect="1"/>
          </p:cNvPicPr>
          <p:nvPr userDrawn="1"/>
        </p:nvPicPr>
        <p:blipFill>
          <a:blip r:embed="rId6"/>
          <a:srcRect/>
          <a:stretch>
            <a:fillRect/>
          </a:stretch>
        </p:blipFill>
        <p:spPr bwMode="auto">
          <a:xfrm>
            <a:off x="3086100" y="0"/>
            <a:ext cx="2947988" cy="1730375"/>
          </a:xfrm>
          <a:prstGeom prst="rect">
            <a:avLst/>
          </a:prstGeom>
          <a:noFill/>
          <a:ln w="9525">
            <a:noFill/>
            <a:miter lim="800000"/>
            <a:headEnd/>
            <a:tailEnd/>
          </a:ln>
        </p:spPr>
      </p:pic>
      <p:pic>
        <p:nvPicPr>
          <p:cNvPr id="1030" name="Picture 11" descr="airport.jpg"/>
          <p:cNvPicPr>
            <a:picLocks noChangeAspect="1"/>
          </p:cNvPicPr>
          <p:nvPr userDrawn="1"/>
        </p:nvPicPr>
        <p:blipFill>
          <a:blip r:embed="rId7"/>
          <a:srcRect/>
          <a:stretch>
            <a:fillRect/>
          </a:stretch>
        </p:blipFill>
        <p:spPr bwMode="auto">
          <a:xfrm>
            <a:off x="0" y="15875"/>
            <a:ext cx="2943225" cy="3176588"/>
          </a:xfrm>
          <a:prstGeom prst="rect">
            <a:avLst/>
          </a:prstGeom>
          <a:noFill/>
          <a:ln w="9525">
            <a:noFill/>
            <a:miter lim="800000"/>
            <a:headEnd/>
            <a:tailEnd/>
          </a:ln>
        </p:spPr>
      </p:pic>
      <p:pic>
        <p:nvPicPr>
          <p:cNvPr id="1031" name="Picture 12" descr="hotel.jpg"/>
          <p:cNvPicPr>
            <a:picLocks noChangeAspect="1"/>
          </p:cNvPicPr>
          <p:nvPr userDrawn="1"/>
        </p:nvPicPr>
        <p:blipFill>
          <a:blip r:embed="rId8"/>
          <a:srcRect/>
          <a:stretch>
            <a:fillRect/>
          </a:stretch>
        </p:blipFill>
        <p:spPr bwMode="auto">
          <a:xfrm>
            <a:off x="0" y="3333750"/>
            <a:ext cx="2951163" cy="2566988"/>
          </a:xfrm>
          <a:prstGeom prst="rect">
            <a:avLst/>
          </a:prstGeom>
          <a:noFill/>
          <a:ln w="9525">
            <a:noFill/>
            <a:miter lim="800000"/>
            <a:headEnd/>
            <a:tailEnd/>
          </a:ln>
        </p:spPr>
      </p:pic>
      <p:pic>
        <p:nvPicPr>
          <p:cNvPr id="1032" name="Picture 14" descr="school.jpg"/>
          <p:cNvPicPr>
            <a:picLocks noChangeAspect="1"/>
          </p:cNvPicPr>
          <p:nvPr userDrawn="1"/>
        </p:nvPicPr>
        <p:blipFill>
          <a:blip r:embed="rId9"/>
          <a:srcRect/>
          <a:stretch>
            <a:fillRect/>
          </a:stretch>
        </p:blipFill>
        <p:spPr bwMode="auto">
          <a:xfrm>
            <a:off x="6184900" y="1903413"/>
            <a:ext cx="2959100" cy="4000500"/>
          </a:xfrm>
          <a:prstGeom prst="rect">
            <a:avLst/>
          </a:prstGeom>
          <a:noFill/>
          <a:ln w="9525">
            <a:noFill/>
            <a:miter lim="800000"/>
            <a:headEnd/>
            <a:tailEnd/>
          </a:ln>
        </p:spPr>
      </p:pic>
      <p:pic>
        <p:nvPicPr>
          <p:cNvPr id="1033" name="Picture 1" descr="Corner-01 copy.png"/>
          <p:cNvPicPr>
            <a:picLocks noChangeAspect="1"/>
          </p:cNvPicPr>
          <p:nvPr userDrawn="1"/>
        </p:nvPicPr>
        <p:blipFill>
          <a:blip r:embed="rId10"/>
          <a:srcRect/>
          <a:stretch>
            <a:fillRect/>
          </a:stretch>
        </p:blipFill>
        <p:spPr bwMode="auto">
          <a:xfrm>
            <a:off x="0" y="4543425"/>
            <a:ext cx="9144000" cy="2303463"/>
          </a:xfrm>
          <a:prstGeom prst="rect">
            <a:avLst/>
          </a:prstGeom>
          <a:noFill/>
          <a:ln w="9525">
            <a:noFill/>
            <a:miter lim="800000"/>
            <a:headEnd/>
            <a:tailEnd/>
          </a:ln>
        </p:spPr>
      </p:pic>
      <p:pic>
        <p:nvPicPr>
          <p:cNvPr id="1034" name="Picture 2"/>
          <p:cNvPicPr>
            <a:picLocks noChangeAspect="1" noChangeArrowheads="1"/>
          </p:cNvPicPr>
          <p:nvPr userDrawn="1"/>
        </p:nvPicPr>
        <p:blipFill>
          <a:blip r:embed="rId11"/>
          <a:srcRect/>
          <a:stretch>
            <a:fillRect/>
          </a:stretch>
        </p:blipFill>
        <p:spPr bwMode="auto">
          <a:xfrm>
            <a:off x="7251700" y="6200775"/>
            <a:ext cx="1430338" cy="293688"/>
          </a:xfrm>
          <a:prstGeom prst="rect">
            <a:avLst/>
          </a:prstGeom>
          <a:noFill/>
          <a:ln w="9525">
            <a:noFill/>
            <a:miter lim="800000"/>
            <a:headEnd/>
            <a:tailEnd/>
          </a:ln>
        </p:spPr>
      </p:pic>
      <p:grpSp>
        <p:nvGrpSpPr>
          <p:cNvPr id="1035" name="Group 30"/>
          <p:cNvGrpSpPr>
            <a:grpSpLocks/>
          </p:cNvGrpSpPr>
          <p:nvPr userDrawn="1"/>
        </p:nvGrpSpPr>
        <p:grpSpPr bwMode="auto">
          <a:xfrm>
            <a:off x="6407150" y="736600"/>
            <a:ext cx="2552700" cy="338138"/>
            <a:chOff x="6406923" y="736250"/>
            <a:chExt cx="2552151" cy="338554"/>
          </a:xfrm>
        </p:grpSpPr>
        <p:pic>
          <p:nvPicPr>
            <p:cNvPr id="1036" name="Picture 4"/>
            <p:cNvPicPr>
              <a:picLocks noChangeAspect="1"/>
            </p:cNvPicPr>
            <p:nvPr userDrawn="1"/>
          </p:nvPicPr>
          <p:blipFill>
            <a:blip r:embed="rId12"/>
            <a:srcRect/>
            <a:stretch>
              <a:fillRect/>
            </a:stretch>
          </p:blipFill>
          <p:spPr bwMode="auto">
            <a:xfrm>
              <a:off x="6406923" y="797830"/>
              <a:ext cx="1227740" cy="228346"/>
            </a:xfrm>
            <a:prstGeom prst="rect">
              <a:avLst/>
            </a:prstGeom>
            <a:noFill/>
            <a:ln w="9525">
              <a:noFill/>
              <a:miter lim="800000"/>
              <a:headEnd/>
              <a:tailEnd/>
            </a:ln>
          </p:spPr>
        </p:pic>
        <p:cxnSp>
          <p:nvCxnSpPr>
            <p:cNvPr id="13" name="Straight Connector 12"/>
            <p:cNvCxnSpPr/>
            <p:nvPr userDrawn="1"/>
          </p:nvCxnSpPr>
          <p:spPr>
            <a:xfrm>
              <a:off x="7752833" y="798239"/>
              <a:ext cx="0" cy="17325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7781402" y="736250"/>
              <a:ext cx="1177672" cy="338554"/>
            </a:xfrm>
            <a:prstGeom prst="rect">
              <a:avLst/>
            </a:prstGeom>
            <a:noFill/>
            <a:ln>
              <a:noFill/>
            </a:ln>
          </p:spPr>
          <p:txBody>
            <a:bodyPr wrap="none">
              <a:spAutoFit/>
            </a:bodyPr>
            <a:lstStyle/>
            <a:p>
              <a:pPr>
                <a:defRPr/>
              </a:pPr>
              <a:r>
                <a:rPr lang="en-US" sz="1600" dirty="0">
                  <a:solidFill>
                    <a:schemeClr val="bg1"/>
                  </a:solidFill>
                </a:rPr>
                <a:t>Fire Safety</a:t>
              </a:r>
            </a:p>
          </p:txBody>
        </p:sp>
      </p:grpSp>
    </p:spTree>
  </p:cSld>
  <p:clrMap bg1="lt1" tx1="dk1" bg2="lt2" tx2="dk2" accent1="accent1" accent2="accent2" accent3="accent3" accent4="accent4" accent5="accent5" accent6="accent6" hlink="hlink" folHlink="folHlink"/>
  <p:sldLayoutIdLst>
    <p:sldLayoutId id="2147493572" r:id="rId1"/>
  </p:sldLayoutIdLst>
  <p:hf hdr="0" dt="0"/>
  <p:txStyles>
    <p:titleStyle>
      <a:lvl1pPr algn="l" defTabSz="457200" rtl="0" eaLnBrk="0" fontAlgn="base" hangingPunct="0">
        <a:spcBef>
          <a:spcPct val="0"/>
        </a:spcBef>
        <a:spcAft>
          <a:spcPct val="0"/>
        </a:spcAft>
        <a:defRPr sz="2400" kern="1200">
          <a:solidFill>
            <a:schemeClr val="tx1"/>
          </a:solidFill>
          <a:latin typeface="HelveticaNeue BoldCond"/>
          <a:ea typeface="HelveticaNeue BoldCond"/>
          <a:cs typeface="HelveticaNeue BoldCond"/>
        </a:defRPr>
      </a:lvl1pPr>
      <a:lvl2pPr algn="l" defTabSz="457200" rtl="0" eaLnBrk="0" fontAlgn="base" hangingPunct="0">
        <a:spcBef>
          <a:spcPct val="0"/>
        </a:spcBef>
        <a:spcAft>
          <a:spcPct val="0"/>
        </a:spcAft>
        <a:defRPr sz="2400">
          <a:solidFill>
            <a:schemeClr val="tx1"/>
          </a:solidFill>
          <a:latin typeface="HelveticaNeue BoldCond"/>
          <a:ea typeface="HelveticaNeue BoldCond"/>
          <a:cs typeface="HelveticaNeue BoldCond"/>
        </a:defRPr>
      </a:lvl2pPr>
      <a:lvl3pPr algn="l" defTabSz="457200" rtl="0" eaLnBrk="0" fontAlgn="base" hangingPunct="0">
        <a:spcBef>
          <a:spcPct val="0"/>
        </a:spcBef>
        <a:spcAft>
          <a:spcPct val="0"/>
        </a:spcAft>
        <a:defRPr sz="2400">
          <a:solidFill>
            <a:schemeClr val="tx1"/>
          </a:solidFill>
          <a:latin typeface="HelveticaNeue BoldCond"/>
          <a:ea typeface="HelveticaNeue BoldCond"/>
          <a:cs typeface="HelveticaNeue BoldCond"/>
        </a:defRPr>
      </a:lvl3pPr>
      <a:lvl4pPr algn="l" defTabSz="457200" rtl="0" eaLnBrk="0" fontAlgn="base" hangingPunct="0">
        <a:spcBef>
          <a:spcPct val="0"/>
        </a:spcBef>
        <a:spcAft>
          <a:spcPct val="0"/>
        </a:spcAft>
        <a:defRPr sz="2400">
          <a:solidFill>
            <a:schemeClr val="tx1"/>
          </a:solidFill>
          <a:latin typeface="HelveticaNeue BoldCond"/>
          <a:ea typeface="HelveticaNeue BoldCond"/>
          <a:cs typeface="HelveticaNeue BoldCond"/>
        </a:defRPr>
      </a:lvl4pPr>
      <a:lvl5pPr algn="l" defTabSz="457200" rtl="0" eaLnBrk="0" fontAlgn="base" hangingPunct="0">
        <a:spcBef>
          <a:spcPct val="0"/>
        </a:spcBef>
        <a:spcAft>
          <a:spcPct val="0"/>
        </a:spcAft>
        <a:defRPr sz="2400">
          <a:solidFill>
            <a:schemeClr val="tx1"/>
          </a:solidFill>
          <a:latin typeface="HelveticaNeue BoldCond"/>
          <a:ea typeface="HelveticaNeue BoldCond"/>
          <a:cs typeface="HelveticaNeue BoldCond"/>
        </a:defRPr>
      </a:lvl5pPr>
      <a:lvl6pPr marL="457200" algn="l" defTabSz="457200" rtl="0" fontAlgn="base">
        <a:spcBef>
          <a:spcPct val="0"/>
        </a:spcBef>
        <a:spcAft>
          <a:spcPct val="0"/>
        </a:spcAft>
        <a:defRPr sz="2400">
          <a:solidFill>
            <a:schemeClr val="tx1"/>
          </a:solidFill>
          <a:latin typeface="HelveticaNeue BoldCond"/>
          <a:ea typeface="HelveticaNeue BoldCond"/>
          <a:cs typeface="HelveticaNeue BoldCond"/>
        </a:defRPr>
      </a:lvl6pPr>
      <a:lvl7pPr marL="914400" algn="l" defTabSz="457200" rtl="0" fontAlgn="base">
        <a:spcBef>
          <a:spcPct val="0"/>
        </a:spcBef>
        <a:spcAft>
          <a:spcPct val="0"/>
        </a:spcAft>
        <a:defRPr sz="2400">
          <a:solidFill>
            <a:schemeClr val="tx1"/>
          </a:solidFill>
          <a:latin typeface="HelveticaNeue BoldCond"/>
          <a:ea typeface="HelveticaNeue BoldCond"/>
          <a:cs typeface="HelveticaNeue BoldCond"/>
        </a:defRPr>
      </a:lvl7pPr>
      <a:lvl8pPr marL="1371600" algn="l" defTabSz="457200" rtl="0" fontAlgn="base">
        <a:spcBef>
          <a:spcPct val="0"/>
        </a:spcBef>
        <a:spcAft>
          <a:spcPct val="0"/>
        </a:spcAft>
        <a:defRPr sz="2400">
          <a:solidFill>
            <a:schemeClr val="tx1"/>
          </a:solidFill>
          <a:latin typeface="HelveticaNeue BoldCond"/>
          <a:ea typeface="HelveticaNeue BoldCond"/>
          <a:cs typeface="HelveticaNeue BoldCond"/>
        </a:defRPr>
      </a:lvl8pPr>
      <a:lvl9pPr marL="1828800" algn="l" defTabSz="457200" rtl="0" fontAlgn="base">
        <a:spcBef>
          <a:spcPct val="0"/>
        </a:spcBef>
        <a:spcAft>
          <a:spcPct val="0"/>
        </a:spcAft>
        <a:defRPr sz="2400">
          <a:solidFill>
            <a:schemeClr val="tx1"/>
          </a:solidFill>
          <a:latin typeface="HelveticaNeue BoldCond"/>
          <a:ea typeface="HelveticaNeue BoldCond"/>
          <a:cs typeface="HelveticaNeue BoldCond"/>
        </a:defRPr>
      </a:lvl9pPr>
    </p:titleStyle>
    <p:bodyStyle>
      <a:lvl1pPr algn="l" defTabSz="457200" rtl="0" eaLnBrk="0" fontAlgn="base" hangingPunct="0">
        <a:spcBef>
          <a:spcPct val="20000"/>
        </a:spcBef>
        <a:spcAft>
          <a:spcPct val="0"/>
        </a:spcAft>
        <a:buFont typeface="Arial" pitchFamily="34" charset="0"/>
        <a:defRPr kern="1200">
          <a:solidFill>
            <a:schemeClr val="tx1"/>
          </a:solidFill>
          <a:latin typeface="Helvetica 55 Roman"/>
          <a:ea typeface="Helvetica 55 Roman" pitchFamily="34" charset="0"/>
          <a:cs typeface="Helvetica 55 Roman"/>
        </a:defRPr>
      </a:lvl1pPr>
      <a:lvl2pPr marL="742950" indent="-285750" algn="l" defTabSz="457200" rtl="0" eaLnBrk="0" fontAlgn="base" hangingPunct="0">
        <a:spcBef>
          <a:spcPct val="20000"/>
        </a:spcBef>
        <a:spcAft>
          <a:spcPct val="0"/>
        </a:spcAft>
        <a:buFont typeface="Arial" pitchFamily="34" charset="0"/>
        <a:buChar char="•"/>
        <a:defRPr sz="1600" kern="1200">
          <a:solidFill>
            <a:schemeClr val="tx1"/>
          </a:solidFill>
          <a:latin typeface="Helvetica Neue"/>
          <a:ea typeface="Helvetica Neue"/>
          <a:cs typeface="Helvetica Neue"/>
        </a:defRPr>
      </a:lvl2pPr>
      <a:lvl3pPr marL="1143000" indent="-228600" algn="l" defTabSz="457200" rtl="0" eaLnBrk="0" fontAlgn="base" hangingPunct="0">
        <a:spcBef>
          <a:spcPct val="20000"/>
        </a:spcBef>
        <a:spcAft>
          <a:spcPct val="0"/>
        </a:spcAft>
        <a:buSzPct val="90000"/>
        <a:buFont typeface="Courier New" pitchFamily="49" charset="0"/>
        <a:buChar char="o"/>
        <a:defRPr sz="1400" kern="1200">
          <a:solidFill>
            <a:schemeClr val="tx1"/>
          </a:solidFill>
          <a:latin typeface="Helvetica Neue"/>
          <a:ea typeface="Helvetica Neue"/>
          <a:cs typeface="Helvetica Neue"/>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Helvetica Neue"/>
          <a:ea typeface="Helvetica Neue"/>
          <a:cs typeface="Helvetica Neue"/>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Helvetica Neue"/>
          <a:ea typeface="Helvetica Neue"/>
          <a:cs typeface="Helvetica Neu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2"/>
          <a:srcRect/>
          <a:stretch>
            <a:fillRect/>
          </a:stretch>
        </p:blipFill>
        <p:spPr bwMode="auto">
          <a:xfrm>
            <a:off x="7794625" y="6518275"/>
            <a:ext cx="1033463" cy="211138"/>
          </a:xfrm>
          <a:prstGeom prst="rect">
            <a:avLst/>
          </a:prstGeom>
          <a:noFill/>
          <a:ln w="9525">
            <a:noFill/>
            <a:miter lim="800000"/>
            <a:headEnd/>
            <a:tailEnd/>
          </a:ln>
        </p:spPr>
      </p:pic>
      <p:pic>
        <p:nvPicPr>
          <p:cNvPr id="2051" name="Picture 3"/>
          <p:cNvPicPr>
            <a:picLocks noChangeAspect="1" noChangeArrowheads="1"/>
          </p:cNvPicPr>
          <p:nvPr/>
        </p:nvPicPr>
        <p:blipFill>
          <a:blip r:embed="rId13"/>
          <a:srcRect/>
          <a:stretch>
            <a:fillRect/>
          </a:stretch>
        </p:blipFill>
        <p:spPr bwMode="auto">
          <a:xfrm>
            <a:off x="7775575" y="0"/>
            <a:ext cx="1368425" cy="1371600"/>
          </a:xfrm>
          <a:prstGeom prst="rect">
            <a:avLst/>
          </a:prstGeom>
          <a:noFill/>
          <a:ln w="9525">
            <a:noFill/>
            <a:miter lim="800000"/>
            <a:headEnd/>
            <a:tailEnd/>
          </a:ln>
        </p:spPr>
      </p:pic>
      <p:sp>
        <p:nvSpPr>
          <p:cNvPr id="2" name="Title Placeholder 1"/>
          <p:cNvSpPr>
            <a:spLocks noGrp="1"/>
          </p:cNvSpPr>
          <p:nvPr>
            <p:ph type="title"/>
          </p:nvPr>
        </p:nvSpPr>
        <p:spPr>
          <a:xfrm>
            <a:off x="534988" y="482600"/>
            <a:ext cx="8102600" cy="373063"/>
          </a:xfrm>
          <a:prstGeom prst="rect">
            <a:avLst/>
          </a:prstGeom>
        </p:spPr>
        <p:txBody>
          <a:bodyPr vert="horz" lIns="91440" tIns="45720" rIns="91440" bIns="45720" rtlCol="0" anchor="t">
            <a:noAutofit/>
          </a:bodyPr>
          <a:lstStyle/>
          <a:p>
            <a:r>
              <a:rPr lang="en-US" dirty="0"/>
              <a:t>CLICK TO EDIT MASTER TITLE STYLE</a:t>
            </a:r>
          </a:p>
        </p:txBody>
      </p:sp>
      <p:sp>
        <p:nvSpPr>
          <p:cNvPr id="24" name="Rectangle 23"/>
          <p:cNvSpPr/>
          <p:nvPr/>
        </p:nvSpPr>
        <p:spPr>
          <a:xfrm>
            <a:off x="195263" y="6532563"/>
            <a:ext cx="2517036" cy="200055"/>
          </a:xfrm>
          <a:prstGeom prst="rect">
            <a:avLst/>
          </a:prstGeom>
        </p:spPr>
        <p:txBody>
          <a:bodyPr wrap="none">
            <a:spAutoFit/>
          </a:bodyPr>
          <a:lstStyle/>
          <a:p>
            <a:pPr fontAlgn="auto">
              <a:spcBef>
                <a:spcPts val="0"/>
              </a:spcBef>
              <a:spcAft>
                <a:spcPts val="0"/>
              </a:spcAft>
              <a:defRPr/>
            </a:pPr>
            <a:r>
              <a:rPr lang="en-US" sz="700" dirty="0">
                <a:solidFill>
                  <a:srgbClr val="7F7F7F"/>
                </a:solidFill>
              </a:rPr>
              <a:t>© 2024 by Honeywell International Inc. All rights reserved. </a:t>
            </a:r>
          </a:p>
        </p:txBody>
      </p:sp>
      <p:sp>
        <p:nvSpPr>
          <p:cNvPr id="9" name="Slide Number Placeholder 5"/>
          <p:cNvSpPr>
            <a:spLocks noGrp="1"/>
          </p:cNvSpPr>
          <p:nvPr>
            <p:ph type="sldNum" sz="quarter" idx="4"/>
          </p:nvPr>
        </p:nvSpPr>
        <p:spPr>
          <a:xfrm>
            <a:off x="8734425" y="-28575"/>
            <a:ext cx="506413" cy="504825"/>
          </a:xfrm>
          <a:prstGeom prst="rect">
            <a:avLst/>
          </a:prstGeom>
        </p:spPr>
        <p:txBody>
          <a:bodyPr vert="horz" lIns="91440" tIns="45720" rIns="91440" bIns="45720" rtlCol="0" anchor="ctr"/>
          <a:lstStyle>
            <a:lvl1pPr algn="l" fontAlgn="auto">
              <a:spcBef>
                <a:spcPts val="0"/>
              </a:spcBef>
              <a:spcAft>
                <a:spcPts val="0"/>
              </a:spcAft>
              <a:defRPr sz="1000" b="1" i="0">
                <a:solidFill>
                  <a:schemeClr val="bg1"/>
                </a:solidFill>
                <a:latin typeface="HelveticaNeue MediumCond"/>
                <a:cs typeface="HelveticaNeue MediumCond"/>
              </a:defRPr>
            </a:lvl1pPr>
          </a:lstStyle>
          <a:p>
            <a:pPr>
              <a:defRPr/>
            </a:pPr>
            <a:fld id="{256D5F14-CF30-4BC9-A61E-3A488BA0821C}" type="slidenum">
              <a:rPr lang="en-US"/>
              <a:pPr>
                <a:defRPr/>
              </a:pPr>
              <a:t>‹#›</a:t>
            </a:fld>
            <a:endParaRPr lang="en-US" dirty="0"/>
          </a:p>
        </p:txBody>
      </p:sp>
      <p:sp>
        <p:nvSpPr>
          <p:cNvPr id="8" name="Rectangle 7"/>
          <p:cNvSpPr/>
          <p:nvPr/>
        </p:nvSpPr>
        <p:spPr>
          <a:xfrm>
            <a:off x="195263" y="6653213"/>
            <a:ext cx="6329362" cy="200025"/>
          </a:xfrm>
          <a:prstGeom prst="rect">
            <a:avLst/>
          </a:prstGeom>
        </p:spPr>
        <p:txBody>
          <a:bodyPr>
            <a:spAutoFit/>
          </a:bodyPr>
          <a:lstStyle/>
          <a:p>
            <a:pPr fontAlgn="auto">
              <a:spcBef>
                <a:spcPts val="0"/>
              </a:spcBef>
              <a:spcAft>
                <a:spcPts val="0"/>
              </a:spcAft>
              <a:defRPr/>
            </a:pPr>
            <a:r>
              <a:rPr lang="en-US" sz="700" dirty="0">
                <a:solidFill>
                  <a:srgbClr val="7F7F7F"/>
                </a:solidFill>
              </a:rPr>
              <a:t>Additional Disclaimers As Needed (Consult Legal)</a:t>
            </a:r>
          </a:p>
        </p:txBody>
      </p:sp>
    </p:spTree>
  </p:cSld>
  <p:clrMap bg1="lt1" tx1="dk1" bg2="lt2" tx2="dk2" accent1="accent1" accent2="accent2" accent3="accent3" accent4="accent4" accent5="accent5" accent6="accent6" hlink="hlink" folHlink="folHlink"/>
  <p:sldLayoutIdLst>
    <p:sldLayoutId id="2147493569" r:id="rId1"/>
    <p:sldLayoutId id="2147493573" r:id="rId2"/>
    <p:sldLayoutId id="2147493570" r:id="rId3"/>
    <p:sldLayoutId id="2147493574" r:id="rId4"/>
    <p:sldLayoutId id="2147493575" r:id="rId5"/>
    <p:sldLayoutId id="2147493571" r:id="rId6"/>
    <p:sldLayoutId id="2147493576" r:id="rId7"/>
    <p:sldLayoutId id="2147493577" r:id="rId8"/>
    <p:sldLayoutId id="2147493578" r:id="rId9"/>
    <p:sldLayoutId id="2147493579" r:id="rId10"/>
  </p:sldLayoutIdLst>
  <p:hf hdr="0" ftr="0" dt="0"/>
  <p:txStyles>
    <p:titleStyle>
      <a:lvl1pPr algn="l" defTabSz="457200" rtl="0" eaLnBrk="0" fontAlgn="base" hangingPunct="0">
        <a:spcBef>
          <a:spcPct val="0"/>
        </a:spcBef>
        <a:spcAft>
          <a:spcPct val="0"/>
        </a:spcAft>
        <a:defRPr sz="2400" b="1" kern="1200" cap="all">
          <a:solidFill>
            <a:schemeClr val="tx1"/>
          </a:solidFill>
          <a:latin typeface="Arial" pitchFamily="34" charset="0"/>
          <a:ea typeface="+mj-ea"/>
          <a:cs typeface="Arial" pitchFamily="34" charset="0"/>
        </a:defRPr>
      </a:lvl1pPr>
      <a:lvl2pPr algn="l" defTabSz="457200" rtl="0" eaLnBrk="0" fontAlgn="base" hangingPunct="0">
        <a:spcBef>
          <a:spcPct val="0"/>
        </a:spcBef>
        <a:spcAft>
          <a:spcPct val="0"/>
        </a:spcAft>
        <a:defRPr sz="2400" b="1">
          <a:solidFill>
            <a:schemeClr val="tx1"/>
          </a:solidFill>
          <a:latin typeface="Arial" pitchFamily="34" charset="0"/>
          <a:cs typeface="Arial" pitchFamily="34" charset="0"/>
        </a:defRPr>
      </a:lvl2pPr>
      <a:lvl3pPr algn="l" defTabSz="457200" rtl="0" eaLnBrk="0" fontAlgn="base" hangingPunct="0">
        <a:spcBef>
          <a:spcPct val="0"/>
        </a:spcBef>
        <a:spcAft>
          <a:spcPct val="0"/>
        </a:spcAft>
        <a:defRPr sz="2400" b="1">
          <a:solidFill>
            <a:schemeClr val="tx1"/>
          </a:solidFill>
          <a:latin typeface="Arial" pitchFamily="34" charset="0"/>
          <a:cs typeface="Arial" pitchFamily="34" charset="0"/>
        </a:defRPr>
      </a:lvl3pPr>
      <a:lvl4pPr algn="l" defTabSz="457200" rtl="0" eaLnBrk="0" fontAlgn="base" hangingPunct="0">
        <a:spcBef>
          <a:spcPct val="0"/>
        </a:spcBef>
        <a:spcAft>
          <a:spcPct val="0"/>
        </a:spcAft>
        <a:defRPr sz="2400" b="1">
          <a:solidFill>
            <a:schemeClr val="tx1"/>
          </a:solidFill>
          <a:latin typeface="Arial" pitchFamily="34" charset="0"/>
          <a:cs typeface="Arial" pitchFamily="34" charset="0"/>
        </a:defRPr>
      </a:lvl4pPr>
      <a:lvl5pPr algn="l" defTabSz="457200" rtl="0" eaLnBrk="0" fontAlgn="base" hangingPunct="0">
        <a:spcBef>
          <a:spcPct val="0"/>
        </a:spcBef>
        <a:spcAft>
          <a:spcPct val="0"/>
        </a:spcAft>
        <a:defRPr sz="2400" b="1">
          <a:solidFill>
            <a:schemeClr val="tx1"/>
          </a:solidFill>
          <a:latin typeface="Arial" pitchFamily="34" charset="0"/>
          <a:cs typeface="Arial" pitchFamily="34" charset="0"/>
        </a:defRPr>
      </a:lvl5pPr>
      <a:lvl6pPr marL="457200" algn="l" defTabSz="457200" rtl="0" fontAlgn="base">
        <a:spcBef>
          <a:spcPct val="0"/>
        </a:spcBef>
        <a:spcAft>
          <a:spcPct val="0"/>
        </a:spcAft>
        <a:defRPr sz="2400" b="1">
          <a:solidFill>
            <a:schemeClr val="tx1"/>
          </a:solidFill>
          <a:latin typeface="Arial" pitchFamily="34" charset="0"/>
          <a:cs typeface="Arial" pitchFamily="34" charset="0"/>
        </a:defRPr>
      </a:lvl6pPr>
      <a:lvl7pPr marL="914400" algn="l" defTabSz="457200" rtl="0" fontAlgn="base">
        <a:spcBef>
          <a:spcPct val="0"/>
        </a:spcBef>
        <a:spcAft>
          <a:spcPct val="0"/>
        </a:spcAft>
        <a:defRPr sz="2400" b="1">
          <a:solidFill>
            <a:schemeClr val="tx1"/>
          </a:solidFill>
          <a:latin typeface="Arial" pitchFamily="34" charset="0"/>
          <a:cs typeface="Arial" pitchFamily="34" charset="0"/>
        </a:defRPr>
      </a:lvl7pPr>
      <a:lvl8pPr marL="1371600" algn="l" defTabSz="457200" rtl="0" fontAlgn="base">
        <a:spcBef>
          <a:spcPct val="0"/>
        </a:spcBef>
        <a:spcAft>
          <a:spcPct val="0"/>
        </a:spcAft>
        <a:defRPr sz="2400" b="1">
          <a:solidFill>
            <a:schemeClr val="tx1"/>
          </a:solidFill>
          <a:latin typeface="Arial" pitchFamily="34" charset="0"/>
          <a:cs typeface="Arial" pitchFamily="34" charset="0"/>
        </a:defRPr>
      </a:lvl8pPr>
      <a:lvl9pPr marL="1828800" algn="l" defTabSz="457200" rtl="0" fontAlgn="base">
        <a:spcBef>
          <a:spcPct val="0"/>
        </a:spcBef>
        <a:spcAft>
          <a:spcPct val="0"/>
        </a:spcAft>
        <a:defRPr sz="2400" b="1">
          <a:solidFill>
            <a:schemeClr val="tx1"/>
          </a:solidFill>
          <a:latin typeface="Arial" pitchFamily="34" charset="0"/>
          <a:cs typeface="Arial" pitchFamily="34" charset="0"/>
        </a:defRPr>
      </a:lvl9pPr>
    </p:titleStyle>
    <p:bodyStyle>
      <a:lvl1pPr marL="169863" indent="-169863" algn="l" defTabSz="457200" rtl="0" eaLnBrk="0" fontAlgn="base" hangingPunct="0">
        <a:spcBef>
          <a:spcPct val="20000"/>
        </a:spcBef>
        <a:spcAft>
          <a:spcPct val="0"/>
        </a:spcAft>
        <a:buClr>
          <a:srgbClr val="C00000"/>
        </a:buClr>
        <a:buFont typeface="Arial" pitchFamily="34" charset="0"/>
        <a:buChar char="•"/>
        <a:defRPr sz="2000" kern="1200">
          <a:solidFill>
            <a:schemeClr val="tx1"/>
          </a:solidFill>
          <a:latin typeface="Arial" pitchFamily="34" charset="0"/>
          <a:ea typeface="+mn-ea"/>
          <a:cs typeface="Arial" pitchFamily="34" charset="0"/>
        </a:defRPr>
      </a:lvl1pPr>
      <a:lvl2pPr marL="627063" indent="-169863" algn="l" defTabSz="457200" rtl="0" eaLnBrk="0" fontAlgn="base" hangingPunct="0">
        <a:spcBef>
          <a:spcPct val="20000"/>
        </a:spcBef>
        <a:spcAft>
          <a:spcPct val="0"/>
        </a:spcAft>
        <a:buFont typeface="Arial" pitchFamily="34" charset="0"/>
        <a:buChar char="-"/>
        <a:defRPr kern="1200">
          <a:solidFill>
            <a:schemeClr val="tx1"/>
          </a:solidFill>
          <a:latin typeface="Arial" pitchFamily="34" charset="0"/>
          <a:ea typeface="+mn-ea"/>
          <a:cs typeface="Arial" pitchFamily="34" charset="0"/>
        </a:defRPr>
      </a:lvl2pPr>
      <a:lvl3pPr marL="1084263" indent="-169863" algn="l" defTabSz="457200" rtl="0" eaLnBrk="0" fontAlgn="base" hangingPunct="0">
        <a:spcBef>
          <a:spcPct val="20000"/>
        </a:spcBef>
        <a:spcAft>
          <a:spcPct val="0"/>
        </a:spcAft>
        <a:buClr>
          <a:srgbClr val="7F7F7F"/>
        </a:buClr>
        <a:buSzPct val="90000"/>
        <a:buFont typeface="Wingdings" pitchFamily="2" charset="2"/>
        <a:buChar char="§"/>
        <a:defRPr sz="1600" kern="1200">
          <a:solidFill>
            <a:schemeClr val="tx1"/>
          </a:solidFill>
          <a:latin typeface="Arial" pitchFamily="34" charset="0"/>
          <a:ea typeface="+mn-ea"/>
          <a:cs typeface="Arial" pitchFamily="34" charset="0"/>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Helvetica Neue"/>
          <a:ea typeface="Helvetica Neue"/>
          <a:cs typeface="Helvetica Neue"/>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Helvetica Neue"/>
          <a:ea typeface="Helvetica Neue"/>
          <a:cs typeface="Helvetica Neu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EEFCFCA-EDD9-4F2F-999C-F42AF89B43C0}"/>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D7DF58B-5594-456A-A96B-B539A4190B1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528AB8-3DD4-4E05-B11E-10E8B7B154E4}"/>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E106715-D624-4DF3-82AB-18B33D89C1F9}" type="datetimeFigureOut">
              <a:rPr lang="en-US" smtClean="0"/>
              <a:t>12/3/2024</a:t>
            </a:fld>
            <a:endParaRPr lang="en-US"/>
          </a:p>
        </p:txBody>
      </p:sp>
      <p:sp>
        <p:nvSpPr>
          <p:cNvPr id="5" name="Footer Placeholder 4">
            <a:extLst>
              <a:ext uri="{FF2B5EF4-FFF2-40B4-BE49-F238E27FC236}">
                <a16:creationId xmlns:a16="http://schemas.microsoft.com/office/drawing/2014/main" id="{50F39C5B-7B99-4CBC-979D-34FCC5878C28}"/>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FD0F3A9-7EAA-4289-B8C7-0E4449FC4D18}"/>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92C121-BF9F-4036-8228-CF6A4A842826}" type="slidenum">
              <a:rPr lang="en-US" smtClean="0"/>
              <a:t>‹#›</a:t>
            </a:fld>
            <a:endParaRPr lang="en-US"/>
          </a:p>
        </p:txBody>
      </p:sp>
    </p:spTree>
    <p:extLst>
      <p:ext uri="{BB962C8B-B14F-4D97-AF65-F5344CB8AC3E}">
        <p14:creationId xmlns:p14="http://schemas.microsoft.com/office/powerpoint/2010/main" val="2205121880"/>
      </p:ext>
    </p:extLst>
  </p:cSld>
  <p:clrMap bg1="lt1" tx1="dk1" bg2="lt2" tx2="dk2" accent1="accent1" accent2="accent2" accent3="accent3" accent4="accent4" accent5="accent5" accent6="accent6" hlink="hlink" folHlink="folHlink"/>
  <p:sldLayoutIdLst>
    <p:sldLayoutId id="2147493581" r:id="rId1"/>
    <p:sldLayoutId id="2147493582" r:id="rId2"/>
    <p:sldLayoutId id="2147493583" r:id="rId3"/>
    <p:sldLayoutId id="2147493584" r:id="rId4"/>
    <p:sldLayoutId id="2147493585" r:id="rId5"/>
    <p:sldLayoutId id="2147493586" r:id="rId6"/>
    <p:sldLayoutId id="2147493587" r:id="rId7"/>
    <p:sldLayoutId id="2147493588" r:id="rId8"/>
    <p:sldLayoutId id="2147493589" r:id="rId9"/>
    <p:sldLayoutId id="2147493590" r:id="rId10"/>
    <p:sldLayoutId id="214749359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A92A7798-F3DB-43C4-B103-4253CC2C0EA8}"/>
              </a:ext>
            </a:extLst>
          </p:cNvPr>
          <p:cNvGraphicFramePr>
            <a:graphicFrameLocks noChangeAspect="1"/>
          </p:cNvGraphicFramePr>
          <p:nvPr>
            <p:custDataLst>
              <p:tags r:id="rId41"/>
            </p:custDataLst>
            <p:extLst>
              <p:ext uri="{D42A27DB-BD31-4B8C-83A1-F6EECF244321}">
                <p14:modId xmlns:p14="http://schemas.microsoft.com/office/powerpoint/2010/main" val="274368431"/>
              </p:ext>
            </p:extLst>
          </p:nvPr>
        </p:nvGraphicFramePr>
        <p:xfrm>
          <a:off x="1193" y="1588"/>
          <a:ext cx="1191" cy="1588"/>
        </p:xfrm>
        <a:graphic>
          <a:graphicData uri="http://schemas.openxmlformats.org/presentationml/2006/ole">
            <mc:AlternateContent xmlns:mc="http://schemas.openxmlformats.org/markup-compatibility/2006">
              <mc:Choice xmlns:v="urn:schemas-microsoft-com:vml" Requires="v">
                <p:oleObj name="think-cell Slide" r:id="rId43" imgW="347" imgH="348" progId="TCLayout.ActiveDocument.1">
                  <p:embed/>
                </p:oleObj>
              </mc:Choice>
              <mc:Fallback>
                <p:oleObj name="think-cell Slide" r:id="rId43" imgW="347" imgH="348" progId="TCLayout.ActiveDocument.1">
                  <p:embed/>
                  <p:pic>
                    <p:nvPicPr>
                      <p:cNvPr id="5" name="Object 4" hidden="1">
                        <a:extLst>
                          <a:ext uri="{FF2B5EF4-FFF2-40B4-BE49-F238E27FC236}">
                            <a16:creationId xmlns:a16="http://schemas.microsoft.com/office/drawing/2014/main" id="{A92A7798-F3DB-43C4-B103-4253CC2C0EA8}"/>
                          </a:ext>
                        </a:extLst>
                      </p:cNvPr>
                      <p:cNvPicPr/>
                      <p:nvPr/>
                    </p:nvPicPr>
                    <p:blipFill>
                      <a:blip r:embed="rId44"/>
                      <a:stretch>
                        <a:fillRect/>
                      </a:stretch>
                    </p:blipFill>
                    <p:spPr>
                      <a:xfrm>
                        <a:off x="1193" y="1588"/>
                        <a:ext cx="1191"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59442B51-3222-4383-9C98-1E5D34F0910A}"/>
              </a:ext>
            </a:extLst>
          </p:cNvPr>
          <p:cNvSpPr/>
          <p:nvPr>
            <p:custDataLst>
              <p:tags r:id="rId42"/>
            </p:custDataLst>
          </p:nvPr>
        </p:nvSpPr>
        <p:spPr>
          <a:xfrm>
            <a:off x="2" y="0"/>
            <a:ext cx="119063" cy="1587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US" sz="1350" b="0" i="0" baseline="0" dirty="0" err="1">
              <a:solidFill>
                <a:schemeClr val="tx1"/>
              </a:solidFill>
              <a:latin typeface="Arial Black" panose="020B0A04020102020204" pitchFamily="34" charset="0"/>
              <a:ea typeface="+mj-ea"/>
              <a:cs typeface="+mj-cs"/>
              <a:sym typeface="Arial Black" panose="020B0A04020102020204" pitchFamily="34" charset="0"/>
            </a:endParaRPr>
          </a:p>
        </p:txBody>
      </p:sp>
      <p:sp>
        <p:nvSpPr>
          <p:cNvPr id="2" name="Title Placeholder 1">
            <a:extLst>
              <a:ext uri="{FF2B5EF4-FFF2-40B4-BE49-F238E27FC236}">
                <a16:creationId xmlns:a16="http://schemas.microsoft.com/office/drawing/2014/main" id="{CD5431E2-DC1C-4926-9681-B5EB493CA4A1}"/>
              </a:ext>
            </a:extLst>
          </p:cNvPr>
          <p:cNvSpPr>
            <a:spLocks noGrp="1"/>
          </p:cNvSpPr>
          <p:nvPr>
            <p:ph type="title"/>
          </p:nvPr>
        </p:nvSpPr>
        <p:spPr>
          <a:xfrm>
            <a:off x="269116" y="411531"/>
            <a:ext cx="8543927" cy="4191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3AB30FB-4B8F-4B77-AC4C-E2E31B21423D}"/>
              </a:ext>
            </a:extLst>
          </p:cNvPr>
          <p:cNvSpPr>
            <a:spLocks noGrp="1"/>
          </p:cNvSpPr>
          <p:nvPr>
            <p:ph type="body" idx="1"/>
          </p:nvPr>
        </p:nvSpPr>
        <p:spPr>
          <a:xfrm>
            <a:off x="310059" y="1177689"/>
            <a:ext cx="8543927" cy="445770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7B471868-C853-40C5-8660-D23F908B5BC5}"/>
              </a:ext>
            </a:extLst>
          </p:cNvPr>
          <p:cNvSpPr>
            <a:spLocks noGrp="1"/>
          </p:cNvSpPr>
          <p:nvPr>
            <p:ph type="sldNum" sz="quarter" idx="4"/>
          </p:nvPr>
        </p:nvSpPr>
        <p:spPr>
          <a:xfrm>
            <a:off x="8481278" y="6480169"/>
            <a:ext cx="372709" cy="237617"/>
          </a:xfrm>
          <a:prstGeom prst="rect">
            <a:avLst/>
          </a:prstGeom>
        </p:spPr>
        <p:txBody>
          <a:bodyPr vert="horz" lIns="0" tIns="0" rIns="0" bIns="0" rtlCol="0" anchor="b">
            <a:noAutofit/>
          </a:bodyPr>
          <a:lstStyle>
            <a:lvl1pPr algn="r">
              <a:defRPr sz="422" b="1">
                <a:solidFill>
                  <a:schemeClr val="accent3"/>
                </a:solidFill>
              </a:defRPr>
            </a:lvl1pPr>
          </a:lstStyle>
          <a:p>
            <a:fld id="{7B94EC18-1D2B-4535-B738-0E53AFE26620}" type="slidenum">
              <a:rPr lang="en-US" smtClean="0"/>
              <a:pPr/>
              <a:t>‹#›</a:t>
            </a:fld>
            <a:endParaRPr lang="en-US" dirty="0"/>
          </a:p>
        </p:txBody>
      </p:sp>
      <p:sp>
        <p:nvSpPr>
          <p:cNvPr id="8" name="Rectangle 23">
            <a:extLst>
              <a:ext uri="{FF2B5EF4-FFF2-40B4-BE49-F238E27FC236}">
                <a16:creationId xmlns:a16="http://schemas.microsoft.com/office/drawing/2014/main" id="{38DD887E-96DC-4944-9F40-77BD91C30C11}"/>
              </a:ext>
            </a:extLst>
          </p:cNvPr>
          <p:cNvSpPr>
            <a:spLocks noChangeArrowheads="1"/>
          </p:cNvSpPr>
          <p:nvPr/>
        </p:nvSpPr>
        <p:spPr bwMode="auto">
          <a:xfrm>
            <a:off x="5191792" y="6464368"/>
            <a:ext cx="3088826" cy="215444"/>
          </a:xfrm>
          <a:prstGeom prst="rect">
            <a:avLst/>
          </a:prstGeom>
          <a:noFill/>
          <a:ln>
            <a:noFill/>
          </a:ln>
        </p:spPr>
        <p:txBody>
          <a:bodyPr wrap="none" lIns="0" tIns="0" rIns="0" bIns="0" anchor="b">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fontAlgn="base">
              <a:spcBef>
                <a:spcPct val="0"/>
              </a:spcBef>
              <a:spcAft>
                <a:spcPct val="0"/>
              </a:spcAft>
              <a:defRPr>
                <a:solidFill>
                  <a:schemeClr val="tx1"/>
                </a:solidFill>
                <a:latin typeface="Arial" panose="020B0604020202020204" pitchFamily="34" charset="0"/>
              </a:defRPr>
            </a:lvl6pPr>
            <a:lvl7pPr marL="2971800" indent="-228600" defTabSz="457200" fontAlgn="base">
              <a:spcBef>
                <a:spcPct val="0"/>
              </a:spcBef>
              <a:spcAft>
                <a:spcPct val="0"/>
              </a:spcAft>
              <a:defRPr>
                <a:solidFill>
                  <a:schemeClr val="tx1"/>
                </a:solidFill>
                <a:latin typeface="Arial" panose="020B0604020202020204" pitchFamily="34" charset="0"/>
              </a:defRPr>
            </a:lvl7pPr>
            <a:lvl8pPr marL="3429000" indent="-228600" defTabSz="457200" fontAlgn="base">
              <a:spcBef>
                <a:spcPct val="0"/>
              </a:spcBef>
              <a:spcAft>
                <a:spcPct val="0"/>
              </a:spcAft>
              <a:defRPr>
                <a:solidFill>
                  <a:schemeClr val="tx1"/>
                </a:solidFill>
                <a:latin typeface="Arial" panose="020B0604020202020204" pitchFamily="34" charset="0"/>
              </a:defRPr>
            </a:lvl8pPr>
            <a:lvl9pPr marL="3886200" indent="-228600" defTabSz="457200" fontAlgn="base">
              <a:spcBef>
                <a:spcPct val="0"/>
              </a:spcBef>
              <a:spcAft>
                <a:spcPct val="0"/>
              </a:spcAft>
              <a:defRPr>
                <a:solidFill>
                  <a:schemeClr val="tx1"/>
                </a:solidFill>
                <a:latin typeface="Arial" panose="020B0604020202020204" pitchFamily="34" charset="0"/>
              </a:defRPr>
            </a:lvl9pPr>
          </a:lstStyle>
          <a:p>
            <a:pPr algn="r" eaLnBrk="1" hangingPunct="1">
              <a:defRPr/>
            </a:pPr>
            <a:r>
              <a:rPr lang="en-US" altLang="en-US" sz="338" dirty="0">
                <a:solidFill>
                  <a:schemeClr val="accent3"/>
                </a:solidFill>
                <a:latin typeface="+mn-lt"/>
                <a:cs typeface="Arial" panose="020B0604020202020204" pitchFamily="34" charset="0"/>
              </a:rPr>
              <a:t>© 2024 Honeywell International Inc. Neither this document nor the information contained herein may be reproduced, used, distributed or disclosed to others without the written consent of Honeywell</a:t>
            </a:r>
          </a:p>
        </p:txBody>
      </p:sp>
      <p:sp>
        <p:nvSpPr>
          <p:cNvPr id="7" name="TextBox 6">
            <a:extLst>
              <a:ext uri="{FF2B5EF4-FFF2-40B4-BE49-F238E27FC236}">
                <a16:creationId xmlns:a16="http://schemas.microsoft.com/office/drawing/2014/main" id="{070C1FF5-43AA-608F-BA15-279B6CD102CD}"/>
              </a:ext>
            </a:extLst>
          </p:cNvPr>
          <p:cNvSpPr txBox="1"/>
          <p:nvPr userDrawn="1"/>
        </p:nvSpPr>
        <p:spPr>
          <a:xfrm>
            <a:off x="310059" y="6491782"/>
            <a:ext cx="1903205" cy="161583"/>
          </a:xfrm>
          <a:prstGeom prst="rect">
            <a:avLst/>
          </a:prstGeom>
          <a:noFill/>
        </p:spPr>
        <p:txBody>
          <a:bodyPr wrap="square" lIns="0" tIns="0" rIns="0" bIns="0" rtlCol="0">
            <a:spAutoFit/>
          </a:bodyPr>
          <a:lstStyle/>
          <a:p>
            <a:pPr algn="l"/>
            <a:r>
              <a:rPr lang="en-US" sz="1050" dirty="0" err="1"/>
              <a:t>VeriFire</a:t>
            </a:r>
            <a:r>
              <a:rPr lang="en-US" sz="1050" dirty="0"/>
              <a:t> Tools 12.45</a:t>
            </a:r>
          </a:p>
        </p:txBody>
      </p:sp>
    </p:spTree>
    <p:extLst>
      <p:ext uri="{BB962C8B-B14F-4D97-AF65-F5344CB8AC3E}">
        <p14:creationId xmlns:p14="http://schemas.microsoft.com/office/powerpoint/2010/main" val="4237123594"/>
      </p:ext>
    </p:extLst>
  </p:cSld>
  <p:clrMap bg1="lt1" tx1="dk1" bg2="lt2" tx2="dk2" accent1="accent1" accent2="accent2" accent3="accent3" accent4="accent4" accent5="accent5" accent6="accent6" hlink="hlink" folHlink="folHlink"/>
  <p:sldLayoutIdLst>
    <p:sldLayoutId id="2147493593" r:id="rId1"/>
    <p:sldLayoutId id="2147493594" r:id="rId2"/>
    <p:sldLayoutId id="2147493595" r:id="rId3"/>
    <p:sldLayoutId id="2147493596" r:id="rId4"/>
    <p:sldLayoutId id="2147493597" r:id="rId5"/>
    <p:sldLayoutId id="2147493598" r:id="rId6"/>
    <p:sldLayoutId id="2147493599" r:id="rId7"/>
    <p:sldLayoutId id="2147493600" r:id="rId8"/>
    <p:sldLayoutId id="2147493601" r:id="rId9"/>
    <p:sldLayoutId id="2147493602" r:id="rId10"/>
    <p:sldLayoutId id="2147493603" r:id="rId11"/>
    <p:sldLayoutId id="2147493604" r:id="rId12"/>
    <p:sldLayoutId id="2147493605" r:id="rId13"/>
    <p:sldLayoutId id="2147493606" r:id="rId14"/>
    <p:sldLayoutId id="2147493607" r:id="rId15"/>
    <p:sldLayoutId id="2147493608" r:id="rId16"/>
    <p:sldLayoutId id="2147493609" r:id="rId17"/>
    <p:sldLayoutId id="2147493610" r:id="rId18"/>
    <p:sldLayoutId id="2147493611" r:id="rId19"/>
    <p:sldLayoutId id="2147493612" r:id="rId20"/>
    <p:sldLayoutId id="2147493613" r:id="rId21"/>
    <p:sldLayoutId id="2147493614" r:id="rId22"/>
    <p:sldLayoutId id="2147493615" r:id="rId23"/>
    <p:sldLayoutId id="2147493616" r:id="rId24"/>
    <p:sldLayoutId id="2147493617" r:id="rId25"/>
    <p:sldLayoutId id="2147493618" r:id="rId26"/>
    <p:sldLayoutId id="2147493619" r:id="rId27"/>
    <p:sldLayoutId id="2147493620" r:id="rId28"/>
    <p:sldLayoutId id="2147493621" r:id="rId29"/>
    <p:sldLayoutId id="2147493622" r:id="rId30"/>
    <p:sldLayoutId id="2147493623" r:id="rId31"/>
    <p:sldLayoutId id="2147493624" r:id="rId32"/>
    <p:sldLayoutId id="2147493625" r:id="rId33"/>
    <p:sldLayoutId id="2147493626" r:id="rId34"/>
    <p:sldLayoutId id="2147493627" r:id="rId35"/>
    <p:sldLayoutId id="2147493628" r:id="rId36"/>
    <p:sldLayoutId id="2147493629" r:id="rId37"/>
    <p:sldLayoutId id="2147493630" r:id="rId38"/>
    <p:sldLayoutId id="2147493631" r:id="rId39"/>
  </p:sldLayoutIdLst>
  <p:hf hdr="0" ftr="0"/>
  <p:txStyles>
    <p:titleStyle>
      <a:lvl1pPr algn="l" defTabSz="385763" rtl="0" eaLnBrk="1" latinLnBrk="0" hangingPunct="1">
        <a:lnSpc>
          <a:spcPct val="80000"/>
        </a:lnSpc>
        <a:spcBef>
          <a:spcPct val="0"/>
        </a:spcBef>
        <a:buNone/>
        <a:defRPr sz="1800" kern="1200" cap="all" spc="-64" baseline="0">
          <a:solidFill>
            <a:schemeClr val="tx1"/>
          </a:solidFill>
          <a:latin typeface="+mj-lt"/>
          <a:ea typeface="+mj-ea"/>
          <a:cs typeface="+mj-cs"/>
        </a:defRPr>
      </a:lvl1pPr>
    </p:titleStyle>
    <p:bodyStyle>
      <a:lvl1pPr marL="0" indent="0" algn="l" defTabSz="385763" rtl="0" eaLnBrk="1" latinLnBrk="0" hangingPunct="1">
        <a:lnSpc>
          <a:spcPct val="80000"/>
        </a:lnSpc>
        <a:spcBef>
          <a:spcPts val="0"/>
        </a:spcBef>
        <a:spcAft>
          <a:spcPts val="0"/>
        </a:spcAft>
        <a:buFont typeface="Arial" panose="020B0604020202020204" pitchFamily="34" charset="0"/>
        <a:buNone/>
        <a:defRPr sz="1350" b="1" kern="1200">
          <a:solidFill>
            <a:schemeClr val="tx1"/>
          </a:solidFill>
          <a:latin typeface="+mn-lt"/>
          <a:ea typeface="+mn-ea"/>
          <a:cs typeface="+mn-cs"/>
        </a:defRPr>
      </a:lvl1pPr>
      <a:lvl2pPr marL="192881" indent="-192881" algn="l" defTabSz="385763" rtl="0" eaLnBrk="1" latinLnBrk="0" hangingPunct="1">
        <a:lnSpc>
          <a:spcPct val="90000"/>
        </a:lnSpc>
        <a:spcBef>
          <a:spcPts val="0"/>
        </a:spcBef>
        <a:spcAft>
          <a:spcPts val="0"/>
        </a:spcAft>
        <a:buClr>
          <a:schemeClr val="tx1"/>
        </a:buClr>
        <a:buFont typeface="Arial" panose="020B0604020202020204" pitchFamily="34" charset="0"/>
        <a:buChar char="•"/>
        <a:defRPr sz="1238" kern="1200">
          <a:solidFill>
            <a:schemeClr val="tx1"/>
          </a:solidFill>
          <a:latin typeface="+mn-lt"/>
          <a:ea typeface="+mn-ea"/>
          <a:cs typeface="+mn-cs"/>
        </a:defRPr>
      </a:lvl2pPr>
      <a:lvl3pPr marL="405000" indent="-192881" algn="l" defTabSz="385763" rtl="0" eaLnBrk="1" latinLnBrk="0" hangingPunct="1">
        <a:lnSpc>
          <a:spcPct val="90000"/>
        </a:lnSpc>
        <a:spcBef>
          <a:spcPts val="0"/>
        </a:spcBef>
        <a:spcAft>
          <a:spcPts val="0"/>
        </a:spcAft>
        <a:buClr>
          <a:schemeClr val="tx1"/>
        </a:buClr>
        <a:buFont typeface="Arial" panose="020B0604020202020204" pitchFamily="34" charset="0"/>
        <a:buChar char="‒"/>
        <a:defRPr sz="1125" kern="1200">
          <a:solidFill>
            <a:schemeClr val="tx1"/>
          </a:solidFill>
          <a:latin typeface="+mn-lt"/>
          <a:ea typeface="+mn-ea"/>
          <a:cs typeface="+mn-cs"/>
        </a:defRPr>
      </a:lvl3pPr>
      <a:lvl4pPr marL="587250" indent="-192375" algn="l" defTabSz="385763" rtl="0" eaLnBrk="1" latinLnBrk="0" hangingPunct="1">
        <a:lnSpc>
          <a:spcPct val="90000"/>
        </a:lnSpc>
        <a:spcBef>
          <a:spcPts val="0"/>
        </a:spcBef>
        <a:spcAft>
          <a:spcPts val="0"/>
        </a:spcAft>
        <a:buClr>
          <a:schemeClr val="tx1"/>
        </a:buClr>
        <a:buFont typeface="Wingdings" panose="05000000000000000000" pitchFamily="2" charset="2"/>
        <a:buChar char="§"/>
        <a:defRPr sz="1013" kern="1200">
          <a:solidFill>
            <a:schemeClr val="tx1"/>
          </a:solidFill>
          <a:latin typeface="+mn-lt"/>
          <a:ea typeface="+mn-ea"/>
          <a:cs typeface="+mn-cs"/>
        </a:defRPr>
      </a:lvl4pPr>
      <a:lvl5pPr marL="769500" indent="-192375" algn="l" defTabSz="385763" rtl="0" eaLnBrk="1" latinLnBrk="0" hangingPunct="1">
        <a:lnSpc>
          <a:spcPct val="90000"/>
        </a:lnSpc>
        <a:spcBef>
          <a:spcPts val="0"/>
        </a:spcBef>
        <a:spcAft>
          <a:spcPts val="0"/>
        </a:spcAft>
        <a:buClr>
          <a:schemeClr val="tx1"/>
        </a:buClr>
        <a:buFont typeface="Courier New" panose="02070309020205020404" pitchFamily="49" charset="0"/>
        <a:buChar char="o"/>
        <a:defRPr sz="900" b="0" kern="1200" baseline="0">
          <a:solidFill>
            <a:schemeClr val="tx1"/>
          </a:solidFill>
          <a:latin typeface="+mn-lt"/>
          <a:ea typeface="+mn-ea"/>
          <a:cs typeface="+mn-cs"/>
        </a:defRPr>
      </a:lvl5pPr>
      <a:lvl6pPr marL="1060847" indent="-96441" algn="l" defTabSz="385763" rtl="0" eaLnBrk="1" latinLnBrk="0" hangingPunct="1">
        <a:lnSpc>
          <a:spcPct val="90000"/>
        </a:lnSpc>
        <a:spcBef>
          <a:spcPts val="211"/>
        </a:spcBef>
        <a:buFont typeface="Arial" panose="020B0604020202020204" pitchFamily="34" charset="0"/>
        <a:buChar char="•"/>
        <a:defRPr sz="760" kern="1200">
          <a:solidFill>
            <a:schemeClr val="tx1"/>
          </a:solidFill>
          <a:latin typeface="+mn-lt"/>
          <a:ea typeface="+mn-ea"/>
          <a:cs typeface="+mn-cs"/>
        </a:defRPr>
      </a:lvl6pPr>
      <a:lvl7pPr marL="1253729" indent="-96441" algn="l" defTabSz="385763" rtl="0" eaLnBrk="1" latinLnBrk="0" hangingPunct="1">
        <a:lnSpc>
          <a:spcPct val="90000"/>
        </a:lnSpc>
        <a:spcBef>
          <a:spcPts val="211"/>
        </a:spcBef>
        <a:buFont typeface="Arial" panose="020B0604020202020204" pitchFamily="34" charset="0"/>
        <a:buChar char="•"/>
        <a:defRPr sz="760" kern="1200">
          <a:solidFill>
            <a:schemeClr val="tx1"/>
          </a:solidFill>
          <a:latin typeface="+mn-lt"/>
          <a:ea typeface="+mn-ea"/>
          <a:cs typeface="+mn-cs"/>
        </a:defRPr>
      </a:lvl7pPr>
      <a:lvl8pPr marL="1446610" indent="-96441" algn="l" defTabSz="385763" rtl="0" eaLnBrk="1" latinLnBrk="0" hangingPunct="1">
        <a:lnSpc>
          <a:spcPct val="90000"/>
        </a:lnSpc>
        <a:spcBef>
          <a:spcPts val="211"/>
        </a:spcBef>
        <a:buFont typeface="Arial" panose="020B0604020202020204" pitchFamily="34" charset="0"/>
        <a:buChar char="•"/>
        <a:defRPr sz="760" kern="1200">
          <a:solidFill>
            <a:schemeClr val="tx1"/>
          </a:solidFill>
          <a:latin typeface="+mn-lt"/>
          <a:ea typeface="+mn-ea"/>
          <a:cs typeface="+mn-cs"/>
        </a:defRPr>
      </a:lvl8pPr>
      <a:lvl9pPr marL="1639491" indent="-96441" algn="l" defTabSz="385763" rtl="0" eaLnBrk="1" latinLnBrk="0" hangingPunct="1">
        <a:lnSpc>
          <a:spcPct val="90000"/>
        </a:lnSpc>
        <a:spcBef>
          <a:spcPts val="211"/>
        </a:spcBef>
        <a:buFont typeface="Arial" panose="020B0604020202020204" pitchFamily="34" charset="0"/>
        <a:buChar char="•"/>
        <a:defRPr sz="760" kern="1200">
          <a:solidFill>
            <a:schemeClr val="tx1"/>
          </a:solidFill>
          <a:latin typeface="+mn-lt"/>
          <a:ea typeface="+mn-ea"/>
          <a:cs typeface="+mn-cs"/>
        </a:defRPr>
      </a:lvl9pPr>
    </p:bodyStyle>
    <p:otherStyle>
      <a:defPPr>
        <a:defRPr lang="en-US"/>
      </a:defPPr>
      <a:lvl1pPr marL="0" algn="l" defTabSz="385763" rtl="0" eaLnBrk="1" latinLnBrk="0" hangingPunct="1">
        <a:defRPr sz="760" kern="1200">
          <a:solidFill>
            <a:schemeClr val="tx1"/>
          </a:solidFill>
          <a:latin typeface="+mn-lt"/>
          <a:ea typeface="+mn-ea"/>
          <a:cs typeface="+mn-cs"/>
        </a:defRPr>
      </a:lvl1pPr>
      <a:lvl2pPr marL="192881" algn="l" defTabSz="385763" rtl="0" eaLnBrk="1" latinLnBrk="0" hangingPunct="1">
        <a:defRPr sz="760" kern="1200">
          <a:solidFill>
            <a:schemeClr val="tx1"/>
          </a:solidFill>
          <a:latin typeface="+mn-lt"/>
          <a:ea typeface="+mn-ea"/>
          <a:cs typeface="+mn-cs"/>
        </a:defRPr>
      </a:lvl2pPr>
      <a:lvl3pPr marL="385763" algn="l" defTabSz="385763" rtl="0" eaLnBrk="1" latinLnBrk="0" hangingPunct="1">
        <a:defRPr sz="760" kern="1200">
          <a:solidFill>
            <a:schemeClr val="tx1"/>
          </a:solidFill>
          <a:latin typeface="+mn-lt"/>
          <a:ea typeface="+mn-ea"/>
          <a:cs typeface="+mn-cs"/>
        </a:defRPr>
      </a:lvl3pPr>
      <a:lvl4pPr marL="578644" algn="l" defTabSz="385763" rtl="0" eaLnBrk="1" latinLnBrk="0" hangingPunct="1">
        <a:defRPr sz="760" kern="1200">
          <a:solidFill>
            <a:schemeClr val="tx1"/>
          </a:solidFill>
          <a:latin typeface="+mn-lt"/>
          <a:ea typeface="+mn-ea"/>
          <a:cs typeface="+mn-cs"/>
        </a:defRPr>
      </a:lvl4pPr>
      <a:lvl5pPr marL="771525" algn="l" defTabSz="385763" rtl="0" eaLnBrk="1" latinLnBrk="0" hangingPunct="1">
        <a:defRPr sz="760" kern="1200">
          <a:solidFill>
            <a:schemeClr val="tx1"/>
          </a:solidFill>
          <a:latin typeface="+mn-lt"/>
          <a:ea typeface="+mn-ea"/>
          <a:cs typeface="+mn-cs"/>
        </a:defRPr>
      </a:lvl5pPr>
      <a:lvl6pPr marL="964406" algn="l" defTabSz="385763" rtl="0" eaLnBrk="1" latinLnBrk="0" hangingPunct="1">
        <a:defRPr sz="760" kern="1200">
          <a:solidFill>
            <a:schemeClr val="tx1"/>
          </a:solidFill>
          <a:latin typeface="+mn-lt"/>
          <a:ea typeface="+mn-ea"/>
          <a:cs typeface="+mn-cs"/>
        </a:defRPr>
      </a:lvl6pPr>
      <a:lvl7pPr marL="1157288" algn="l" defTabSz="385763" rtl="0" eaLnBrk="1" latinLnBrk="0" hangingPunct="1">
        <a:defRPr sz="760" kern="1200">
          <a:solidFill>
            <a:schemeClr val="tx1"/>
          </a:solidFill>
          <a:latin typeface="+mn-lt"/>
          <a:ea typeface="+mn-ea"/>
          <a:cs typeface="+mn-cs"/>
        </a:defRPr>
      </a:lvl7pPr>
      <a:lvl8pPr marL="1350169" algn="l" defTabSz="385763" rtl="0" eaLnBrk="1" latinLnBrk="0" hangingPunct="1">
        <a:defRPr sz="760" kern="1200">
          <a:solidFill>
            <a:schemeClr val="tx1"/>
          </a:solidFill>
          <a:latin typeface="+mn-lt"/>
          <a:ea typeface="+mn-ea"/>
          <a:cs typeface="+mn-cs"/>
        </a:defRPr>
      </a:lvl8pPr>
      <a:lvl9pPr marL="1543050" algn="l" defTabSz="385763" rtl="0" eaLnBrk="1" latinLnBrk="0" hangingPunct="1">
        <a:defRPr sz="7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DE53C"/>
          </p15:clr>
        </p15:guide>
        <p15:guide id="2" pos="5120">
          <p15:clr>
            <a:srgbClr val="9FCC3B"/>
          </p15:clr>
        </p15:guide>
        <p15:guide id="3" orient="horz" pos="312">
          <p15:clr>
            <a:srgbClr val="9FCC3B"/>
          </p15:clr>
        </p15:guide>
        <p15:guide id="4" orient="horz" pos="4008">
          <p15:clr>
            <a:srgbClr val="FDE53C"/>
          </p15:clr>
        </p15:guide>
        <p15:guide id="6" pos="9824">
          <p15:clr>
            <a:srgbClr val="9FCC3B"/>
          </p15:clr>
        </p15:guide>
        <p15:guide id="7" orient="horz" pos="3696">
          <p15:clr>
            <a:srgbClr val="9FCC3B"/>
          </p15:clr>
        </p15:guide>
        <p15:guide id="9" orient="horz" pos="576">
          <p15:clr>
            <a:srgbClr val="9FCC3B"/>
          </p15:clr>
        </p15:guide>
        <p15:guide id="10" orient="horz" pos="888">
          <p15:clr>
            <a:srgbClr val="9FCC3B"/>
          </p15:clr>
        </p15:guide>
        <p15:guide id="11" orient="horz" pos="2304">
          <p15:clr>
            <a:srgbClr val="9FCC3B"/>
          </p15:clr>
        </p15:guide>
        <p15:guide id="12">
          <p15:clr>
            <a:srgbClr val="000000"/>
          </p15:clr>
        </p15:guide>
        <p15:guide id="13" pos="10240">
          <p15:clr>
            <a:srgbClr val="000000"/>
          </p15:clr>
        </p15:guide>
        <p15:guide id="14" orient="horz">
          <p15:clr>
            <a:srgbClr val="000000"/>
          </p15:clr>
        </p15:guide>
        <p15:guide id="15" orient="horz" pos="4320">
          <p15:clr>
            <a:srgbClr val="000000"/>
          </p15:clr>
        </p15:guide>
        <p15:guide id="16" pos="416">
          <p15:clr>
            <a:srgbClr val="9FCC3B"/>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28.emf"/><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56.jpeg"/><Relationship Id="rId4" Type="http://schemas.openxmlformats.org/officeDocument/2006/relationships/image" Target="../media/image55.jpeg"/></Relationships>
</file>

<file path=ppt/slides/_rels/slide1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39.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14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40.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14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41.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14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28.emf"/><Relationship Id="rId2" Type="http://schemas.openxmlformats.org/officeDocument/2006/relationships/notesSlide" Target="../notesSlides/notesSlide154.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56.jpeg"/><Relationship Id="rId4" Type="http://schemas.openxmlformats.org/officeDocument/2006/relationships/image" Target="../media/image55.jpe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hyperlink" Target="https://acsjira.honeywell.com/browse/VFT-864" TargetMode="External"/><Relationship Id="rId2" Type="http://schemas.openxmlformats.org/officeDocument/2006/relationships/notesSlide" Target="../notesSlides/notesSlide157.xml"/><Relationship Id="rId1" Type="http://schemas.openxmlformats.org/officeDocument/2006/relationships/slideLayout" Target="../slideLayouts/slideLayout2.xml"/><Relationship Id="rId5" Type="http://schemas.openxmlformats.org/officeDocument/2006/relationships/hyperlink" Target="https://acsjira.honeywell.com/browse/VFT-859" TargetMode="External"/><Relationship Id="rId4" Type="http://schemas.openxmlformats.org/officeDocument/2006/relationships/hyperlink" Target="https://acsjira.honeywell.com/browse/VFT-886" TargetMode="Externa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170.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28.emf"/><Relationship Id="rId2" Type="http://schemas.openxmlformats.org/officeDocument/2006/relationships/notesSlide" Target="../notesSlides/notesSlide165.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56.jpeg"/><Relationship Id="rId4" Type="http://schemas.openxmlformats.org/officeDocument/2006/relationships/image" Target="../media/image55.jpeg"/></Relationships>
</file>

<file path=ppt/slides/_rels/slide17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66.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17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70.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7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73.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7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28.emf"/><Relationship Id="rId2" Type="http://schemas.openxmlformats.org/officeDocument/2006/relationships/notesSlide" Target="../notesSlides/notesSlide183.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56.jpeg"/><Relationship Id="rId4" Type="http://schemas.openxmlformats.org/officeDocument/2006/relationships/image" Target="../media/image55.jpeg"/></Relationships>
</file>

<file path=ppt/slides/_rels/slide18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84.xml"/><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0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85.xml"/><Relationship Id="rId1" Type="http://schemas.openxmlformats.org/officeDocument/2006/relationships/slideLayout" Target="../slideLayouts/slideLayout2.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19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86.xml"/><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image" Target="../media/image111.png"/></Relationships>
</file>

<file path=ppt/slides/_rels/slide19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87.xml"/><Relationship Id="rId1" Type="http://schemas.openxmlformats.org/officeDocument/2006/relationships/slideLayout" Target="../slideLayouts/slideLayout2.xml"/><Relationship Id="rId5" Type="http://schemas.openxmlformats.org/officeDocument/2006/relationships/image" Target="../media/image115.png"/><Relationship Id="rId4" Type="http://schemas.openxmlformats.org/officeDocument/2006/relationships/image" Target="../media/image114.png"/></Relationships>
</file>

<file path=ppt/slides/_rels/slide19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28.emf"/><Relationship Id="rId2" Type="http://schemas.openxmlformats.org/officeDocument/2006/relationships/notesSlide" Target="../notesSlides/notesSlide196.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56.jpeg"/><Relationship Id="rId4" Type="http://schemas.openxmlformats.org/officeDocument/2006/relationships/image" Target="../media/image55.jpeg"/></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notesSlide" Target="../notesSlides/notesSlide199.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 Id="rId9" Type="http://schemas.openxmlformats.org/officeDocument/2006/relationships/image" Target="../media/image124.png"/></Relationships>
</file>

<file path=ppt/slides/_rels/slide20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126.png"/><Relationship Id="rId7" Type="http://schemas.openxmlformats.org/officeDocument/2006/relationships/image" Target="../media/image130.png"/><Relationship Id="rId2" Type="http://schemas.openxmlformats.org/officeDocument/2006/relationships/notesSlide" Target="../notesSlides/notesSlide201.xml"/><Relationship Id="rId1" Type="http://schemas.openxmlformats.org/officeDocument/2006/relationships/slideLayout" Target="../slideLayouts/slideLayout2.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emf"/></Relationships>
</file>

<file path=ppt/slides/_rels/slide20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202.xml"/><Relationship Id="rId1" Type="http://schemas.openxmlformats.org/officeDocument/2006/relationships/slideLayout" Target="../slideLayouts/slideLayout2.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s>
</file>

<file path=ppt/slides/_rels/slide20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203.xml"/><Relationship Id="rId1" Type="http://schemas.openxmlformats.org/officeDocument/2006/relationships/slideLayout" Target="../slideLayouts/slideLayout2.xml"/><Relationship Id="rId5" Type="http://schemas.openxmlformats.org/officeDocument/2006/relationships/image" Target="../media/image138.png"/><Relationship Id="rId4" Type="http://schemas.openxmlformats.org/officeDocument/2006/relationships/image" Target="../media/image137.png"/></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208.xml"/><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210.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211.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212.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213.xml"/><Relationship Id="rId1" Type="http://schemas.openxmlformats.org/officeDocument/2006/relationships/slideLayout" Target="../slideLayouts/slideLayout2.xml"/><Relationship Id="rId4" Type="http://schemas.openxmlformats.org/officeDocument/2006/relationships/image" Target="../media/image147.png"/></Relationships>
</file>

<file path=ppt/slides/_rels/slide219.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214.xml"/><Relationship Id="rId1" Type="http://schemas.openxmlformats.org/officeDocument/2006/relationships/slideLayout" Target="../slideLayouts/slideLayout2.xml"/><Relationship Id="rId4" Type="http://schemas.openxmlformats.org/officeDocument/2006/relationships/image" Target="../media/image149.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2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215.xml"/><Relationship Id="rId1" Type="http://schemas.openxmlformats.org/officeDocument/2006/relationships/slideLayout" Target="../slideLayouts/slideLayout2.xml"/><Relationship Id="rId4" Type="http://schemas.openxmlformats.org/officeDocument/2006/relationships/image" Target="../media/image151.png"/></Relationships>
</file>

<file path=ppt/slides/_rels/slide221.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216.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217.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218.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notesSlide" Target="../notesSlides/notesSlide219.xml"/><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10" Type="http://schemas.openxmlformats.org/officeDocument/2006/relationships/image" Target="../media/image162.png"/><Relationship Id="rId4" Type="http://schemas.openxmlformats.org/officeDocument/2006/relationships/image" Target="../media/image156.png"/><Relationship Id="rId9" Type="http://schemas.openxmlformats.org/officeDocument/2006/relationships/image" Target="../media/image161.png"/></Relationships>
</file>

<file path=ppt/slides/_rels/slide225.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220.xml"/><Relationship Id="rId1" Type="http://schemas.openxmlformats.org/officeDocument/2006/relationships/slideLayout" Target="../slideLayouts/slideLayout2.xml"/><Relationship Id="rId4" Type="http://schemas.openxmlformats.org/officeDocument/2006/relationships/image" Target="../media/image164.png"/></Relationships>
</file>

<file path=ppt/slides/_rels/slide226.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221.xml"/><Relationship Id="rId1" Type="http://schemas.openxmlformats.org/officeDocument/2006/relationships/slideLayout" Target="../slideLayouts/slideLayout2.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66.png"/></Relationships>
</file>

<file path=ppt/slides/_rels/slide227.xml.rels><?xml version="1.0" encoding="UTF-8" standalone="yes"?>
<Relationships xmlns="http://schemas.openxmlformats.org/package/2006/relationships"><Relationship Id="rId3" Type="http://schemas.openxmlformats.org/officeDocument/2006/relationships/image" Target="../media/image169.png"/><Relationship Id="rId7" Type="http://schemas.openxmlformats.org/officeDocument/2006/relationships/image" Target="../media/image173.png"/><Relationship Id="rId2" Type="http://schemas.openxmlformats.org/officeDocument/2006/relationships/notesSlide" Target="../notesSlides/notesSlide222.xml"/><Relationship Id="rId1" Type="http://schemas.openxmlformats.org/officeDocument/2006/relationships/slideLayout" Target="../slideLayouts/slideLayout2.xml"/><Relationship Id="rId6" Type="http://schemas.openxmlformats.org/officeDocument/2006/relationships/image" Target="../media/image172.png"/><Relationship Id="rId5" Type="http://schemas.openxmlformats.org/officeDocument/2006/relationships/image" Target="../media/image171.png"/><Relationship Id="rId4" Type="http://schemas.openxmlformats.org/officeDocument/2006/relationships/image" Target="../media/image170.png"/></Relationships>
</file>

<file path=ppt/slides/_rels/slide228.xml.rels><?xml version="1.0" encoding="UTF-8" standalone="yes"?>
<Relationships xmlns="http://schemas.openxmlformats.org/package/2006/relationships"><Relationship Id="rId3" Type="http://schemas.openxmlformats.org/officeDocument/2006/relationships/image" Target="../media/image174.png"/><Relationship Id="rId7" Type="http://schemas.openxmlformats.org/officeDocument/2006/relationships/image" Target="../media/image176.png"/><Relationship Id="rId2" Type="http://schemas.openxmlformats.org/officeDocument/2006/relationships/notesSlide" Target="../notesSlides/notesSlide223.xml"/><Relationship Id="rId1" Type="http://schemas.openxmlformats.org/officeDocument/2006/relationships/slideLayout" Target="../slideLayouts/slideLayout2.xml"/><Relationship Id="rId6" Type="http://schemas.openxmlformats.org/officeDocument/2006/relationships/image" Target="../media/image172.png"/><Relationship Id="rId5" Type="http://schemas.openxmlformats.org/officeDocument/2006/relationships/image" Target="../media/image170.png"/><Relationship Id="rId4" Type="http://schemas.openxmlformats.org/officeDocument/2006/relationships/image" Target="../media/image175.png"/></Relationships>
</file>

<file path=ppt/slides/_rels/slide229.xml.rels><?xml version="1.0" encoding="UTF-8" standalone="yes"?>
<Relationships xmlns="http://schemas.openxmlformats.org/package/2006/relationships"><Relationship Id="rId3" Type="http://schemas.openxmlformats.org/officeDocument/2006/relationships/image" Target="../media/image177.png"/><Relationship Id="rId7" Type="http://schemas.openxmlformats.org/officeDocument/2006/relationships/image" Target="../media/image181.emf"/><Relationship Id="rId2" Type="http://schemas.openxmlformats.org/officeDocument/2006/relationships/notesSlide" Target="../notesSlides/notesSlide224.xml"/><Relationship Id="rId1" Type="http://schemas.openxmlformats.org/officeDocument/2006/relationships/slideLayout" Target="../slideLayouts/slideLayout2.xml"/><Relationship Id="rId6" Type="http://schemas.openxmlformats.org/officeDocument/2006/relationships/image" Target="../media/image180.emf"/><Relationship Id="rId5" Type="http://schemas.openxmlformats.org/officeDocument/2006/relationships/image" Target="../media/image179.png"/><Relationship Id="rId4" Type="http://schemas.openxmlformats.org/officeDocument/2006/relationships/image" Target="../media/image17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225.xml"/><Relationship Id="rId1" Type="http://schemas.openxmlformats.org/officeDocument/2006/relationships/slideLayout" Target="../slideLayouts/slideLayout2.xml"/><Relationship Id="rId5" Type="http://schemas.openxmlformats.org/officeDocument/2006/relationships/image" Target="../media/image184.emf"/><Relationship Id="rId4" Type="http://schemas.openxmlformats.org/officeDocument/2006/relationships/image" Target="../media/image183.png"/></Relationships>
</file>

<file path=ppt/slides/_rels/slide231.xml.rels><?xml version="1.0" encoding="UTF-8" standalone="yes"?>
<Relationships xmlns="http://schemas.openxmlformats.org/package/2006/relationships"><Relationship Id="rId3" Type="http://schemas.openxmlformats.org/officeDocument/2006/relationships/image" Target="../media/image185.png"/><Relationship Id="rId7" Type="http://schemas.openxmlformats.org/officeDocument/2006/relationships/image" Target="../media/image189.png"/><Relationship Id="rId2" Type="http://schemas.openxmlformats.org/officeDocument/2006/relationships/notesSlide" Target="../notesSlides/notesSlide226.xml"/><Relationship Id="rId1" Type="http://schemas.openxmlformats.org/officeDocument/2006/relationships/slideLayout" Target="../slideLayouts/slideLayout2.xml"/><Relationship Id="rId6" Type="http://schemas.openxmlformats.org/officeDocument/2006/relationships/image" Target="../media/image188.png"/><Relationship Id="rId5" Type="http://schemas.openxmlformats.org/officeDocument/2006/relationships/image" Target="../media/image187.png"/><Relationship Id="rId4" Type="http://schemas.openxmlformats.org/officeDocument/2006/relationships/image" Target="../media/image186.png"/></Relationships>
</file>

<file path=ppt/slides/_rels/slide232.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227.xml"/><Relationship Id="rId1" Type="http://schemas.openxmlformats.org/officeDocument/2006/relationships/slideLayout" Target="../slideLayouts/slideLayout2.xml"/><Relationship Id="rId5" Type="http://schemas.openxmlformats.org/officeDocument/2006/relationships/image" Target="../media/image190.png"/><Relationship Id="rId4" Type="http://schemas.openxmlformats.org/officeDocument/2006/relationships/image" Target="../media/image179.png"/></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230.xml"/><Relationship Id="rId1" Type="http://schemas.openxmlformats.org/officeDocument/2006/relationships/slideLayout" Target="../slideLayouts/slideLayout2.xml"/><Relationship Id="rId4" Type="http://schemas.openxmlformats.org/officeDocument/2006/relationships/image" Target="../media/image192.png"/></Relationships>
</file>

<file path=ppt/slides/_rels/slide236.xml.rels><?xml version="1.0" encoding="UTF-8" standalone="yes"?>
<Relationships xmlns="http://schemas.openxmlformats.org/package/2006/relationships"><Relationship Id="rId3" Type="http://schemas.openxmlformats.org/officeDocument/2006/relationships/hyperlink" Target="https://www.microsoft.com/en-US/download/details.aspx?id=5842" TargetMode="External"/><Relationship Id="rId2" Type="http://schemas.openxmlformats.org/officeDocument/2006/relationships/notesSlide" Target="../notesSlides/notesSlide231.xml"/><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28.emf"/><Relationship Id="rId2" Type="http://schemas.openxmlformats.org/officeDocument/2006/relationships/notesSlide" Target="../notesSlides/notesSlide240.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56.jpeg"/><Relationship Id="rId4" Type="http://schemas.openxmlformats.org/officeDocument/2006/relationships/image" Target="../media/image55.jpeg"/></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0.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56.jpeg"/><Relationship Id="rId4" Type="http://schemas.openxmlformats.org/officeDocument/2006/relationships/image" Target="../media/image55.jpeg"/></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8" Type="http://schemas.openxmlformats.org/officeDocument/2006/relationships/image" Target="../media/image198.emf"/><Relationship Id="rId3" Type="http://schemas.openxmlformats.org/officeDocument/2006/relationships/image" Target="../media/image193.emf"/><Relationship Id="rId7" Type="http://schemas.openxmlformats.org/officeDocument/2006/relationships/image" Target="../media/image197.emf"/><Relationship Id="rId2" Type="http://schemas.openxmlformats.org/officeDocument/2006/relationships/notesSlide" Target="../notesSlides/notesSlide252.xml"/><Relationship Id="rId1" Type="http://schemas.openxmlformats.org/officeDocument/2006/relationships/slideLayout" Target="../slideLayouts/slideLayout2.xml"/><Relationship Id="rId6" Type="http://schemas.openxmlformats.org/officeDocument/2006/relationships/image" Target="../media/image196.emf"/><Relationship Id="rId5" Type="http://schemas.openxmlformats.org/officeDocument/2006/relationships/image" Target="../media/image195.emf"/><Relationship Id="rId4" Type="http://schemas.openxmlformats.org/officeDocument/2006/relationships/image" Target="../media/image194.emf"/><Relationship Id="rId9" Type="http://schemas.openxmlformats.org/officeDocument/2006/relationships/image" Target="../media/image199.emf"/></Relationships>
</file>

<file path=ppt/slides/_rels/slide258.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253.xml"/><Relationship Id="rId1" Type="http://schemas.openxmlformats.org/officeDocument/2006/relationships/slideLayout" Target="../slideLayouts/slideLayout2.xml"/><Relationship Id="rId4" Type="http://schemas.openxmlformats.org/officeDocument/2006/relationships/image" Target="../media/image201.png"/></Relationships>
</file>

<file path=ppt/slides/_rels/slide259.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254.xml"/><Relationship Id="rId1" Type="http://schemas.openxmlformats.org/officeDocument/2006/relationships/slideLayout" Target="../slideLayouts/slideLayout2.xml"/><Relationship Id="rId5" Type="http://schemas.openxmlformats.org/officeDocument/2006/relationships/image" Target="../media/image204.png"/><Relationship Id="rId4" Type="http://schemas.openxmlformats.org/officeDocument/2006/relationships/image" Target="../media/image20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255.xml"/><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256.xml"/><Relationship Id="rId1" Type="http://schemas.openxmlformats.org/officeDocument/2006/relationships/slideLayout" Target="../slideLayouts/slideLayout2.xml"/><Relationship Id="rId4" Type="http://schemas.openxmlformats.org/officeDocument/2006/relationships/image" Target="../media/image207.png"/></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10.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9.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9.xml"/></Relationships>
</file>

<file path=ppt/slides/_rels/slide26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0.xml"/><Relationship Id="rId1" Type="http://schemas.openxmlformats.org/officeDocument/2006/relationships/slideLayout" Target="../slideLayouts/slideLayout9.xml"/><Relationship Id="rId6" Type="http://schemas.openxmlformats.org/officeDocument/2006/relationships/image" Target="../media/image27.jpeg"/><Relationship Id="rId5" Type="http://schemas.openxmlformats.org/officeDocument/2006/relationships/image" Target="../media/image56.jpeg"/><Relationship Id="rId4" Type="http://schemas.openxmlformats.org/officeDocument/2006/relationships/image" Target="../media/image55.jpeg"/></Relationships>
</file>

<file path=ppt/slides/_rels/slide26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1.xml"/><Relationship Id="rId1" Type="http://schemas.openxmlformats.org/officeDocument/2006/relationships/slideLayout" Target="../slideLayouts/slideLayout9.xml"/></Relationships>
</file>

<file path=ppt/slides/_rels/slide267.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notesSlide" Target="../notesSlides/notesSlide262.xml"/><Relationship Id="rId1" Type="http://schemas.openxmlformats.org/officeDocument/2006/relationships/slideLayout" Target="../slideLayouts/slideLayout9.xml"/><Relationship Id="rId5" Type="http://schemas.openxmlformats.org/officeDocument/2006/relationships/image" Target="../media/image210.png"/><Relationship Id="rId4" Type="http://schemas.openxmlformats.org/officeDocument/2006/relationships/image" Target="../media/image209.png"/></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9.xml"/></Relationships>
</file>

<file path=ppt/slides/_rels/slide269.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264.xml"/><Relationship Id="rId1" Type="http://schemas.openxmlformats.org/officeDocument/2006/relationships/slideLayout" Target="../slideLayouts/slideLayout9.xml"/><Relationship Id="rId5" Type="http://schemas.openxmlformats.org/officeDocument/2006/relationships/image" Target="../media/image213.png"/><Relationship Id="rId4" Type="http://schemas.openxmlformats.org/officeDocument/2006/relationships/image" Target="../media/image212.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9.xml"/></Relationships>
</file>

<file path=ppt/slides/_rels/slide271.xml.rels><?xml version="1.0" encoding="UTF-8" standalone="yes"?>
<Relationships xmlns="http://schemas.openxmlformats.org/package/2006/relationships"><Relationship Id="rId8" Type="http://schemas.openxmlformats.org/officeDocument/2006/relationships/image" Target="../media/image219.png"/><Relationship Id="rId3" Type="http://schemas.openxmlformats.org/officeDocument/2006/relationships/image" Target="../media/image214.png"/><Relationship Id="rId7" Type="http://schemas.openxmlformats.org/officeDocument/2006/relationships/image" Target="../media/image218.png"/><Relationship Id="rId2" Type="http://schemas.openxmlformats.org/officeDocument/2006/relationships/notesSlide" Target="../notesSlides/notesSlide266.xml"/><Relationship Id="rId1" Type="http://schemas.openxmlformats.org/officeDocument/2006/relationships/slideLayout" Target="../slideLayouts/slideLayout9.xml"/><Relationship Id="rId6" Type="http://schemas.openxmlformats.org/officeDocument/2006/relationships/image" Target="../media/image217.png"/><Relationship Id="rId5" Type="http://schemas.openxmlformats.org/officeDocument/2006/relationships/image" Target="../media/image216.png"/><Relationship Id="rId4" Type="http://schemas.openxmlformats.org/officeDocument/2006/relationships/image" Target="../media/image215.png"/></Relationships>
</file>

<file path=ppt/slides/_rels/slide272.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267.xml"/><Relationship Id="rId1" Type="http://schemas.openxmlformats.org/officeDocument/2006/relationships/slideLayout" Target="../slideLayouts/slideLayout9.xml"/><Relationship Id="rId6" Type="http://schemas.openxmlformats.org/officeDocument/2006/relationships/image" Target="../media/image223.png"/><Relationship Id="rId5" Type="http://schemas.openxmlformats.org/officeDocument/2006/relationships/image" Target="../media/image222.png"/><Relationship Id="rId4" Type="http://schemas.openxmlformats.org/officeDocument/2006/relationships/image" Target="../media/image221.png"/></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9.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10.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9.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9.xml"/></Relationships>
</file>

<file path=ppt/slides/_rels/slide277.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224.jpeg"/><Relationship Id="rId2" Type="http://schemas.openxmlformats.org/officeDocument/2006/relationships/notesSlide" Target="../notesSlides/notesSlide272.xml"/><Relationship Id="rId1" Type="http://schemas.openxmlformats.org/officeDocument/2006/relationships/slideLayout" Target="../slideLayouts/slideLayout9.xml"/><Relationship Id="rId6" Type="http://schemas.openxmlformats.org/officeDocument/2006/relationships/image" Target="../media/image27.jpeg"/><Relationship Id="rId5" Type="http://schemas.openxmlformats.org/officeDocument/2006/relationships/image" Target="../media/image56.jpeg"/><Relationship Id="rId4" Type="http://schemas.openxmlformats.org/officeDocument/2006/relationships/image" Target="../media/image55.jpeg"/></Relationships>
</file>

<file path=ppt/slides/_rels/slide2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3.xml"/><Relationship Id="rId1" Type="http://schemas.openxmlformats.org/officeDocument/2006/relationships/slideLayout" Target="../slideLayouts/slideLayout9.xml"/></Relationships>
</file>

<file path=ppt/slides/_rels/slide279.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274.xml"/><Relationship Id="rId1" Type="http://schemas.openxmlformats.org/officeDocument/2006/relationships/slideLayout" Target="../slideLayouts/slideLayout9.xml"/><Relationship Id="rId5" Type="http://schemas.openxmlformats.org/officeDocument/2006/relationships/image" Target="../media/image226.png"/><Relationship Id="rId4" Type="http://schemas.openxmlformats.org/officeDocument/2006/relationships/image" Target="../media/image22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notesSlide" Target="../notesSlides/notesSlide275.xml"/><Relationship Id="rId1" Type="http://schemas.openxmlformats.org/officeDocument/2006/relationships/slideLayout" Target="../slideLayouts/slideLayout9.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9.xml"/></Relationships>
</file>

<file path=ppt/slides/_rels/slide282.xml.rels><?xml version="1.0" encoding="UTF-8" standalone="yes"?>
<Relationships xmlns="http://schemas.openxmlformats.org/package/2006/relationships"><Relationship Id="rId8" Type="http://schemas.openxmlformats.org/officeDocument/2006/relationships/image" Target="../media/image233.jpeg"/><Relationship Id="rId3" Type="http://schemas.openxmlformats.org/officeDocument/2006/relationships/image" Target="../media/image228.png"/><Relationship Id="rId7" Type="http://schemas.openxmlformats.org/officeDocument/2006/relationships/image" Target="../media/image232.jpeg"/><Relationship Id="rId2" Type="http://schemas.openxmlformats.org/officeDocument/2006/relationships/notesSlide" Target="../notesSlides/notesSlide277.xml"/><Relationship Id="rId1" Type="http://schemas.openxmlformats.org/officeDocument/2006/relationships/slideLayout" Target="../slideLayouts/slideLayout9.xml"/><Relationship Id="rId6" Type="http://schemas.openxmlformats.org/officeDocument/2006/relationships/image" Target="../media/image231.jpeg"/><Relationship Id="rId5" Type="http://schemas.openxmlformats.org/officeDocument/2006/relationships/image" Target="../media/image230.jpeg"/><Relationship Id="rId10" Type="http://schemas.openxmlformats.org/officeDocument/2006/relationships/image" Target="../media/image235.png"/><Relationship Id="rId4" Type="http://schemas.openxmlformats.org/officeDocument/2006/relationships/image" Target="../media/image229.jpeg"/><Relationship Id="rId9" Type="http://schemas.openxmlformats.org/officeDocument/2006/relationships/image" Target="../media/image234.jpeg"/></Relationships>
</file>

<file path=ppt/slides/_rels/slide283.xml.rels><?xml version="1.0" encoding="UTF-8" standalone="yes"?>
<Relationships xmlns="http://schemas.openxmlformats.org/package/2006/relationships"><Relationship Id="rId8" Type="http://schemas.openxmlformats.org/officeDocument/2006/relationships/image" Target="../media/image241.png"/><Relationship Id="rId3" Type="http://schemas.openxmlformats.org/officeDocument/2006/relationships/image" Target="../media/image236.png"/><Relationship Id="rId7" Type="http://schemas.openxmlformats.org/officeDocument/2006/relationships/image" Target="../media/image240.png"/><Relationship Id="rId12" Type="http://schemas.openxmlformats.org/officeDocument/2006/relationships/image" Target="../media/image245.jpeg"/><Relationship Id="rId2" Type="http://schemas.openxmlformats.org/officeDocument/2006/relationships/notesSlide" Target="../notesSlides/notesSlide278.xml"/><Relationship Id="rId1" Type="http://schemas.openxmlformats.org/officeDocument/2006/relationships/slideLayout" Target="../slideLayouts/slideLayout9.xml"/><Relationship Id="rId6" Type="http://schemas.openxmlformats.org/officeDocument/2006/relationships/image" Target="../media/image239.png"/><Relationship Id="rId11" Type="http://schemas.openxmlformats.org/officeDocument/2006/relationships/image" Target="../media/image244.jpeg"/><Relationship Id="rId5" Type="http://schemas.openxmlformats.org/officeDocument/2006/relationships/image" Target="../media/image238.png"/><Relationship Id="rId10" Type="http://schemas.openxmlformats.org/officeDocument/2006/relationships/image" Target="../media/image243.png"/><Relationship Id="rId4" Type="http://schemas.openxmlformats.org/officeDocument/2006/relationships/image" Target="../media/image237.png"/><Relationship Id="rId9" Type="http://schemas.openxmlformats.org/officeDocument/2006/relationships/image" Target="../media/image242.png"/></Relationships>
</file>

<file path=ppt/slides/_rels/slide284.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notesSlide" Target="../notesSlides/notesSlide279.xml"/><Relationship Id="rId1" Type="http://schemas.openxmlformats.org/officeDocument/2006/relationships/slideLayout" Target="../slideLayouts/slideLayout9.xml"/><Relationship Id="rId5" Type="http://schemas.openxmlformats.org/officeDocument/2006/relationships/image" Target="../media/image168.png"/><Relationship Id="rId4" Type="http://schemas.openxmlformats.org/officeDocument/2006/relationships/image" Target="../media/image167.png"/></Relationships>
</file>

<file path=ppt/slides/_rels/slide285.xml.rels><?xml version="1.0" encoding="UTF-8" standalone="yes"?>
<Relationships xmlns="http://schemas.openxmlformats.org/package/2006/relationships"><Relationship Id="rId8" Type="http://schemas.openxmlformats.org/officeDocument/2006/relationships/image" Target="../media/image252.jpeg"/><Relationship Id="rId3" Type="http://schemas.openxmlformats.org/officeDocument/2006/relationships/image" Target="../media/image247.jpeg"/><Relationship Id="rId7" Type="http://schemas.openxmlformats.org/officeDocument/2006/relationships/image" Target="../media/image251.png"/><Relationship Id="rId2" Type="http://schemas.openxmlformats.org/officeDocument/2006/relationships/notesSlide" Target="../notesSlides/notesSlide280.xml"/><Relationship Id="rId1" Type="http://schemas.openxmlformats.org/officeDocument/2006/relationships/slideLayout" Target="../slideLayouts/slideLayout9.xml"/><Relationship Id="rId6" Type="http://schemas.openxmlformats.org/officeDocument/2006/relationships/image" Target="../media/image250.jpeg"/><Relationship Id="rId5" Type="http://schemas.openxmlformats.org/officeDocument/2006/relationships/image" Target="../media/image249.png"/><Relationship Id="rId4" Type="http://schemas.openxmlformats.org/officeDocument/2006/relationships/image" Target="../media/image248.png"/></Relationships>
</file>

<file path=ppt/slides/_rels/slide286.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notesSlide" Target="../notesSlides/notesSlide281.xml"/><Relationship Id="rId1" Type="http://schemas.openxmlformats.org/officeDocument/2006/relationships/slideLayout" Target="../slideLayouts/slideLayout9.xml"/><Relationship Id="rId4" Type="http://schemas.openxmlformats.org/officeDocument/2006/relationships/image" Target="../media/image254.png"/></Relationships>
</file>

<file path=ppt/slides/_rels/slide287.xml.rels><?xml version="1.0" encoding="UTF-8" standalone="yes"?>
<Relationships xmlns="http://schemas.openxmlformats.org/package/2006/relationships"><Relationship Id="rId3" Type="http://schemas.openxmlformats.org/officeDocument/2006/relationships/image" Target="../media/image255.jpeg"/><Relationship Id="rId7" Type="http://schemas.openxmlformats.org/officeDocument/2006/relationships/image" Target="../media/image259.jpeg"/><Relationship Id="rId2" Type="http://schemas.openxmlformats.org/officeDocument/2006/relationships/notesSlide" Target="../notesSlides/notesSlide282.xml"/><Relationship Id="rId1" Type="http://schemas.openxmlformats.org/officeDocument/2006/relationships/slideLayout" Target="../slideLayouts/slideLayout9.xml"/><Relationship Id="rId6" Type="http://schemas.openxmlformats.org/officeDocument/2006/relationships/image" Target="../media/image258.jpeg"/><Relationship Id="rId5" Type="http://schemas.openxmlformats.org/officeDocument/2006/relationships/image" Target="../media/image257.jpeg"/><Relationship Id="rId4" Type="http://schemas.openxmlformats.org/officeDocument/2006/relationships/image" Target="../media/image256.jpeg"/></Relationships>
</file>

<file path=ppt/slides/_rels/slide288.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283.xml"/><Relationship Id="rId1" Type="http://schemas.openxmlformats.org/officeDocument/2006/relationships/slideLayout" Target="../slideLayouts/slideLayout9.xml"/></Relationships>
</file>

<file path=ppt/slides/_rels/slide289.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notesSlide" Target="../notesSlides/notesSlide284.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notesSlide" Target="../notesSlides/notesSlide285.xml"/><Relationship Id="rId1" Type="http://schemas.openxmlformats.org/officeDocument/2006/relationships/slideLayout" Target="../slideLayouts/slideLayout9.xml"/></Relationships>
</file>

<file path=ppt/slides/_rels/slide291.xml.rels><?xml version="1.0" encoding="UTF-8" standalone="yes"?>
<Relationships xmlns="http://schemas.openxmlformats.org/package/2006/relationships"><Relationship Id="rId3" Type="http://schemas.openxmlformats.org/officeDocument/2006/relationships/image" Target="../media/image263.png"/><Relationship Id="rId2" Type="http://schemas.openxmlformats.org/officeDocument/2006/relationships/notesSlide" Target="../notesSlides/notesSlide286.xml"/><Relationship Id="rId1" Type="http://schemas.openxmlformats.org/officeDocument/2006/relationships/slideLayout" Target="../slideLayouts/slideLayout9.xml"/><Relationship Id="rId5" Type="http://schemas.openxmlformats.org/officeDocument/2006/relationships/image" Target="../media/image265.png"/><Relationship Id="rId4" Type="http://schemas.openxmlformats.org/officeDocument/2006/relationships/image" Target="../media/image264.png"/></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9.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9.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7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12.55</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extLst>
      <p:ext uri="{BB962C8B-B14F-4D97-AF65-F5344CB8AC3E}">
        <p14:creationId xmlns:p14="http://schemas.microsoft.com/office/powerpoint/2010/main" val="3983033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09" y="77626"/>
            <a:ext cx="8793728" cy="373531"/>
          </a:xfrm>
        </p:spPr>
        <p:txBody>
          <a:bodyPr/>
          <a:lstStyle/>
          <a:p>
            <a:r>
              <a:rPr lang="en-US" dirty="0"/>
              <a:t>N16, NCD – Support new </a:t>
            </a:r>
            <a:r>
              <a:rPr lang="en-US" dirty="0" err="1"/>
              <a:t>aio</a:t>
            </a:r>
            <a:r>
              <a:rPr lang="en-US" dirty="0"/>
              <a:t> device types LDM-32, ldm-60  AND TM-8</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9</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12.50xRelease</a:t>
            </a:r>
          </a:p>
        </p:txBody>
      </p:sp>
      <p:pic>
        <p:nvPicPr>
          <p:cNvPr id="14" name="Picture 13">
            <a:extLst>
              <a:ext uri="{FF2B5EF4-FFF2-40B4-BE49-F238E27FC236}">
                <a16:creationId xmlns:a16="http://schemas.microsoft.com/office/drawing/2014/main" id="{ECF900F6-31D5-490A-BA56-4E6B5E36BC8D}"/>
              </a:ext>
            </a:extLst>
          </p:cNvPr>
          <p:cNvPicPr>
            <a:picLocks noChangeAspect="1"/>
          </p:cNvPicPr>
          <p:nvPr/>
        </p:nvPicPr>
        <p:blipFill>
          <a:blip r:embed="rId3"/>
          <a:stretch>
            <a:fillRect/>
          </a:stretch>
        </p:blipFill>
        <p:spPr>
          <a:xfrm>
            <a:off x="1385887" y="1857375"/>
            <a:ext cx="6372225" cy="3143250"/>
          </a:xfrm>
          <a:prstGeom prst="rect">
            <a:avLst/>
          </a:prstGeom>
        </p:spPr>
      </p:pic>
    </p:spTree>
    <p:extLst>
      <p:ext uri="{BB962C8B-B14F-4D97-AF65-F5344CB8AC3E}">
        <p14:creationId xmlns:p14="http://schemas.microsoft.com/office/powerpoint/2010/main" val="233790004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RLD – Node MAP SETTINGS</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99</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11.60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4" name="Picture 3">
            <a:extLst>
              <a:ext uri="{FF2B5EF4-FFF2-40B4-BE49-F238E27FC236}">
                <a16:creationId xmlns:a16="http://schemas.microsoft.com/office/drawing/2014/main" id="{170A603A-D818-4F38-B6DD-48594E5082B9}"/>
              </a:ext>
            </a:extLst>
          </p:cNvPr>
          <p:cNvPicPr>
            <a:picLocks noChangeAspect="1"/>
          </p:cNvPicPr>
          <p:nvPr/>
        </p:nvPicPr>
        <p:blipFill>
          <a:blip r:embed="rId3"/>
          <a:stretch>
            <a:fillRect/>
          </a:stretch>
        </p:blipFill>
        <p:spPr>
          <a:xfrm>
            <a:off x="0" y="1263316"/>
            <a:ext cx="9144000" cy="4331368"/>
          </a:xfrm>
          <a:prstGeom prst="rect">
            <a:avLst/>
          </a:prstGeom>
        </p:spPr>
      </p:pic>
    </p:spTree>
    <p:extLst>
      <p:ext uri="{BB962C8B-B14F-4D97-AF65-F5344CB8AC3E}">
        <p14:creationId xmlns:p14="http://schemas.microsoft.com/office/powerpoint/2010/main" val="3819823543"/>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RLD – ZONE MAP SETTINGS</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100</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11.60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6" name="Picture 5">
            <a:extLst>
              <a:ext uri="{FF2B5EF4-FFF2-40B4-BE49-F238E27FC236}">
                <a16:creationId xmlns:a16="http://schemas.microsoft.com/office/drawing/2014/main" id="{2A22FE92-7A01-4D84-A8C8-987A7661601D}"/>
              </a:ext>
            </a:extLst>
          </p:cNvPr>
          <p:cNvPicPr>
            <a:picLocks noChangeAspect="1"/>
          </p:cNvPicPr>
          <p:nvPr/>
        </p:nvPicPr>
        <p:blipFill>
          <a:blip r:embed="rId3"/>
          <a:stretch>
            <a:fillRect/>
          </a:stretch>
        </p:blipFill>
        <p:spPr>
          <a:xfrm>
            <a:off x="0" y="1323946"/>
            <a:ext cx="9144000" cy="4210108"/>
          </a:xfrm>
          <a:prstGeom prst="rect">
            <a:avLst/>
          </a:prstGeom>
        </p:spPr>
      </p:pic>
    </p:spTree>
    <p:extLst>
      <p:ext uri="{BB962C8B-B14F-4D97-AF65-F5344CB8AC3E}">
        <p14:creationId xmlns:p14="http://schemas.microsoft.com/office/powerpoint/2010/main" val="4197951029"/>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11.50</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extLst>
      <p:ext uri="{BB962C8B-B14F-4D97-AF65-F5344CB8AC3E}">
        <p14:creationId xmlns:p14="http://schemas.microsoft.com/office/powerpoint/2010/main" val="53514694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 / 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This presentation provides a more expanded discussion of the enhancements in VeriFire Tools 11.60. These were introduced into this release based on internal and external initiatives.</a:t>
            </a:r>
          </a:p>
          <a:p>
            <a:endParaRPr lang="en-US" dirty="0"/>
          </a:p>
          <a:p>
            <a:pPr lvl="1"/>
            <a:r>
              <a:rPr lang="en-US" dirty="0"/>
              <a:t>Release History</a:t>
            </a:r>
          </a:p>
          <a:p>
            <a:pPr lvl="1"/>
            <a:r>
              <a:rPr lang="en-US" dirty="0"/>
              <a:t>Operating Systems / Platform Updates</a:t>
            </a:r>
          </a:p>
          <a:p>
            <a:pPr lvl="1"/>
            <a:r>
              <a:rPr lang="en-US" dirty="0"/>
              <a:t>Auto-Programming support for N16</a:t>
            </a:r>
          </a:p>
          <a:p>
            <a:pPr lvl="1"/>
            <a:r>
              <a:rPr lang="en-US" dirty="0"/>
              <a:t>UL 7</a:t>
            </a:r>
            <a:r>
              <a:rPr lang="en-US" baseline="30000" dirty="0"/>
              <a:t>th</a:t>
            </a:r>
            <a:r>
              <a:rPr lang="en-US" dirty="0"/>
              <a:t> edition changes for N16</a:t>
            </a:r>
          </a:p>
          <a:p>
            <a:pPr lvl="1"/>
            <a:r>
              <a:rPr lang="en-US" dirty="0"/>
              <a:t>Workstation Support</a:t>
            </a:r>
          </a:p>
          <a:p>
            <a:pPr marL="287337" lvl="1" indent="0">
              <a:buNone/>
            </a:pPr>
            <a:r>
              <a:rPr lang="en-US" dirty="0"/>
              <a:t>   Compatibility support of new CLSS login based VFT  with Workstation  system</a:t>
            </a:r>
          </a:p>
          <a:p>
            <a:pPr lvl="1">
              <a:buFontTx/>
              <a:buChar char="-"/>
            </a:pPr>
            <a:r>
              <a:rPr lang="en-US" dirty="0"/>
              <a:t>Firmware signing verification</a:t>
            </a:r>
          </a:p>
          <a:p>
            <a:pPr lvl="1">
              <a:buFontTx/>
              <a:buChar char="-"/>
            </a:pPr>
            <a:r>
              <a:rPr lang="en-US" dirty="0"/>
              <a:t>Self Test Abort feature support in N16</a:t>
            </a:r>
          </a:p>
          <a:p>
            <a:pPr marL="287337" lvl="1" indent="0">
              <a:buNone/>
            </a:pPr>
            <a:endParaRPr lang="en-US" dirty="0"/>
          </a:p>
          <a:p>
            <a:pPr lvl="1"/>
            <a:endParaRPr lang="en-US" dirty="0"/>
          </a:p>
          <a:p>
            <a:pPr lvl="1"/>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102</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200136683"/>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VeriFire Tools 11.50 will be officially released in 05/2021</a:t>
            </a:r>
          </a:p>
          <a:p>
            <a:pPr lvl="1"/>
            <a:r>
              <a:rPr lang="en-US" dirty="0"/>
              <a:t>Auto-Programming support for N16</a:t>
            </a:r>
          </a:p>
          <a:p>
            <a:pPr lvl="1"/>
            <a:r>
              <a:rPr lang="en-US" dirty="0"/>
              <a:t>UL 7</a:t>
            </a:r>
            <a:r>
              <a:rPr lang="en-US" baseline="30000" dirty="0"/>
              <a:t>th</a:t>
            </a:r>
            <a:r>
              <a:rPr lang="en-US" dirty="0"/>
              <a:t> edition changes for N16</a:t>
            </a:r>
          </a:p>
          <a:p>
            <a:pPr lvl="1"/>
            <a:r>
              <a:rPr lang="en-US" dirty="0"/>
              <a:t>Workstation Support</a:t>
            </a:r>
          </a:p>
          <a:p>
            <a:pPr marL="287337" lvl="1" indent="0">
              <a:buNone/>
            </a:pPr>
            <a:r>
              <a:rPr lang="en-US" dirty="0"/>
              <a:t>   Compatibility support of new CLSS login based VFT  with Workstation  system</a:t>
            </a:r>
          </a:p>
          <a:p>
            <a:pPr lvl="1">
              <a:buFontTx/>
              <a:buChar char="-"/>
            </a:pPr>
            <a:r>
              <a:rPr lang="en-US" dirty="0"/>
              <a:t>Firmware signing verification</a:t>
            </a:r>
          </a:p>
          <a:p>
            <a:pPr lvl="1">
              <a:buFontTx/>
              <a:buChar char="-"/>
            </a:pPr>
            <a:r>
              <a:rPr lang="en-US" dirty="0"/>
              <a:t>Self Test Abort feature support in N16</a:t>
            </a:r>
          </a:p>
          <a:p>
            <a:endParaRPr lang="en-US" dirty="0"/>
          </a:p>
          <a:p>
            <a:pPr marL="287337" lvl="1" indent="0">
              <a:buNone/>
            </a:pPr>
            <a:r>
              <a:rPr lang="en-US" dirty="0"/>
              <a:t>   </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103</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074329644"/>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r>
              <a:rPr lang="en-US" dirty="0"/>
              <a:t>VeriFire Tools 11.40 will be officially released in 04/2021</a:t>
            </a:r>
          </a:p>
          <a:p>
            <a:pPr marL="287337" lvl="1" indent="0">
              <a:buNone/>
            </a:pPr>
            <a:r>
              <a:rPr lang="en-US" dirty="0"/>
              <a:t>   -  Compatibility support of new CLSS login based VFT  with Workstation  system</a:t>
            </a:r>
          </a:p>
          <a:p>
            <a:pPr marL="287337" lvl="1" indent="0">
              <a:buNone/>
            </a:pPr>
            <a:endParaRPr lang="en-US" dirty="0"/>
          </a:p>
          <a:p>
            <a:r>
              <a:rPr lang="en-US" dirty="0"/>
              <a:t>VeriFire Tools 11.30 will be officially released in 02/2021</a:t>
            </a:r>
          </a:p>
          <a:p>
            <a:pPr lvl="1"/>
            <a:r>
              <a:rPr lang="en-US" dirty="0"/>
              <a:t>N16 Panel Support</a:t>
            </a:r>
          </a:p>
          <a:p>
            <a:pPr lvl="1"/>
            <a:r>
              <a:rPr lang="en-US" dirty="0"/>
              <a:t>Added new Flashscans for N16 Panel:</a:t>
            </a:r>
          </a:p>
          <a:p>
            <a:pPr lvl="2"/>
            <a:r>
              <a:rPr lang="en-US" sz="1400" dirty="0"/>
              <a:t>RF PHOTO/HEAT (12)</a:t>
            </a:r>
          </a:p>
          <a:p>
            <a:pPr lvl="2"/>
            <a:r>
              <a:rPr lang="en-US" sz="1400" dirty="0"/>
              <a:t>PHOTO/HEAT WITH SELF TEST(39)</a:t>
            </a:r>
          </a:p>
          <a:p>
            <a:pPr lvl="2"/>
            <a:r>
              <a:rPr lang="en-US" sz="1400" dirty="0"/>
              <a:t>HIGH PHOTO(38)</a:t>
            </a:r>
            <a:r>
              <a:rPr lang="en-US" dirty="0"/>
              <a:t> </a:t>
            </a:r>
          </a:p>
          <a:p>
            <a:pPr lvl="2"/>
            <a:r>
              <a:rPr lang="en-US" dirty="0"/>
              <a:t>Wenlock - HEAT ROR</a:t>
            </a:r>
          </a:p>
          <a:p>
            <a:pPr lvl="1"/>
            <a:r>
              <a:rPr lang="en-US" dirty="0"/>
              <a:t>NCD Version 3.0 support </a:t>
            </a:r>
          </a:p>
          <a:p>
            <a:pPr lvl="2"/>
            <a:r>
              <a:rPr lang="en-US" dirty="0"/>
              <a:t>Added AIO Programming Support</a:t>
            </a:r>
          </a:p>
          <a:p>
            <a:pPr lvl="2"/>
            <a:r>
              <a:rPr lang="en-US" dirty="0"/>
              <a:t>General Zones Programming</a:t>
            </a:r>
          </a:p>
          <a:p>
            <a:pPr lvl="2"/>
            <a:r>
              <a:rPr lang="en-US" dirty="0"/>
              <a:t>Logic Equation Programming</a:t>
            </a:r>
          </a:p>
          <a:p>
            <a:pPr lvl="2"/>
            <a:r>
              <a:rPr lang="en-US" dirty="0"/>
              <a:t>Alert Bar Configuration</a:t>
            </a:r>
          </a:p>
          <a:p>
            <a:pPr lvl="1"/>
            <a:r>
              <a:rPr lang="en-US" dirty="0"/>
              <a:t>Panel Licensing support </a:t>
            </a:r>
          </a:p>
          <a:p>
            <a:pPr lvl="1">
              <a:buNone/>
            </a:pPr>
            <a:endParaRPr lang="en-US" dirty="0"/>
          </a:p>
          <a:p>
            <a:pPr lvl="1"/>
            <a:endParaRPr lang="en-US" dirty="0"/>
          </a:p>
          <a:p>
            <a:r>
              <a:rPr lang="en-US" dirty="0"/>
              <a:t>VeriFire Tools 10.55 was officially released in 21/6/2019</a:t>
            </a:r>
          </a:p>
          <a:p>
            <a:pPr lvl="1"/>
            <a:r>
              <a:rPr lang="en-US" dirty="0"/>
              <a:t>UL 10</a:t>
            </a:r>
            <a:r>
              <a:rPr lang="en-US" baseline="30000" dirty="0"/>
              <a:t>th</a:t>
            </a:r>
            <a:r>
              <a:rPr lang="en-US" dirty="0"/>
              <a:t> Edition Compliance</a:t>
            </a:r>
          </a:p>
          <a:p>
            <a:pPr lvl="1"/>
            <a:r>
              <a:rPr lang="en-US" dirty="0"/>
              <a:t>Critical Update - New USB Driver for Windows 10</a:t>
            </a:r>
          </a:p>
          <a:p>
            <a:pPr lvl="1"/>
            <a:r>
              <a:rPr lang="en-US" dirty="0"/>
              <a:t>Problem Issues Addressed</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104</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463944988"/>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a:bodyPr>
          <a:lstStyle/>
          <a:p>
            <a:pPr marL="287337" lvl="1" indent="0">
              <a:buNone/>
            </a:pPr>
            <a:endParaRPr lang="en-US" dirty="0"/>
          </a:p>
          <a:p>
            <a:endParaRPr lang="en-US" dirty="0"/>
          </a:p>
          <a:p>
            <a:r>
              <a:rPr lang="en-US" dirty="0"/>
              <a:t>VeriFire Tools 10.50 was officially released on 4/2/2019</a:t>
            </a:r>
          </a:p>
          <a:p>
            <a:pPr lvl="1"/>
            <a:r>
              <a:rPr lang="en-US" dirty="0"/>
              <a:t>NCD 2.0 Support</a:t>
            </a:r>
          </a:p>
          <a:p>
            <a:pPr marL="0" indent="0">
              <a:buNone/>
            </a:pPr>
            <a:endParaRPr lang="en-US" dirty="0"/>
          </a:p>
          <a:p>
            <a:r>
              <a:rPr lang="en-US" dirty="0"/>
              <a:t>VeriFire Tools 10.10 was officially released on 2/11/2019</a:t>
            </a:r>
          </a:p>
          <a:p>
            <a:pPr lvl="1"/>
            <a:r>
              <a:rPr lang="en-US" dirty="0"/>
              <a:t>Problem issues addressed</a:t>
            </a:r>
          </a:p>
          <a:p>
            <a:endParaRPr lang="en-US" dirty="0"/>
          </a:p>
          <a:p>
            <a:r>
              <a:rPr lang="en-US" dirty="0"/>
              <a:t>VeriFire Tools 10.00 was officially released on 9/12/2018</a:t>
            </a:r>
          </a:p>
          <a:p>
            <a:pPr lvl="1"/>
            <a:r>
              <a:rPr lang="en-US" dirty="0"/>
              <a:t>Support of the NCD (Network Control Display) Panel</a:t>
            </a:r>
          </a:p>
          <a:p>
            <a:pPr lvl="1"/>
            <a:r>
              <a:rPr lang="en-US" dirty="0"/>
              <a:t>New NDL (Notifier Design Language) Theme</a:t>
            </a:r>
          </a:p>
          <a:p>
            <a:pPr lvl="1"/>
            <a:r>
              <a:rPr lang="en-US" dirty="0"/>
              <a:t>Non-Default Indicator Feature</a:t>
            </a:r>
          </a:p>
          <a:p>
            <a:pPr lvl="1"/>
            <a:r>
              <a:rPr lang="en-US" dirty="0"/>
              <a:t>More advanced Project Import Wizard and Utility</a:t>
            </a:r>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105</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46422309"/>
      </p:ext>
    </p:ext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85000" lnSpcReduction="10000"/>
          </a:bodyPr>
          <a:lstStyle/>
          <a:p>
            <a:r>
              <a:rPr lang="en-US" dirty="0"/>
              <a:t>VeriFire Tools 9.40 (OEMs only) was officially released </a:t>
            </a:r>
            <a:r>
              <a:rPr lang="en-US"/>
              <a:t>on 02/2016</a:t>
            </a:r>
            <a:endParaRPr lang="en-US" dirty="0"/>
          </a:p>
          <a:p>
            <a:pPr lvl="1"/>
            <a:r>
              <a:rPr lang="en-US" dirty="0"/>
              <a:t>Network Topology Map</a:t>
            </a:r>
          </a:p>
          <a:p>
            <a:pPr lvl="1"/>
            <a:r>
              <a:rPr lang="en-US" dirty="0"/>
              <a:t>Network Level Download / Upload</a:t>
            </a:r>
          </a:p>
          <a:p>
            <a:pPr lvl="1"/>
            <a:r>
              <a:rPr lang="en-US" dirty="0"/>
              <a:t>Panel History Upload</a:t>
            </a:r>
          </a:p>
          <a:p>
            <a:pPr lvl="1"/>
            <a:r>
              <a:rPr lang="en-US" dirty="0"/>
              <a:t>Project Improvements on Import </a:t>
            </a:r>
          </a:p>
          <a:p>
            <a:pPr lvl="1"/>
            <a:r>
              <a:rPr lang="en-US" dirty="0"/>
              <a:t>Clear Database Tracking Information</a:t>
            </a:r>
          </a:p>
          <a:p>
            <a:pPr lvl="1"/>
            <a:r>
              <a:rPr lang="en-US" dirty="0"/>
              <a:t>Improvement in “My Clipboard” Manager</a:t>
            </a:r>
          </a:p>
          <a:p>
            <a:pPr lvl="1"/>
            <a:r>
              <a:rPr lang="en-US" dirty="0"/>
              <a:t>Export from Excel</a:t>
            </a:r>
          </a:p>
          <a:p>
            <a:pPr lvl="1"/>
            <a:r>
              <a:rPr lang="en-US" dirty="0"/>
              <a:t>Surface Pro 4 tablet support</a:t>
            </a:r>
          </a:p>
          <a:p>
            <a:pPr lvl="1"/>
            <a:r>
              <a:rPr lang="en-US" dirty="0"/>
              <a:t>Misc. Enhancements </a:t>
            </a:r>
          </a:p>
          <a:p>
            <a:pPr lvl="1"/>
            <a:r>
              <a:rPr lang="en-US" dirty="0"/>
              <a:t>Problem issues addressed</a:t>
            </a:r>
          </a:p>
          <a:p>
            <a:pPr lvl="1"/>
            <a:endParaRPr lang="en-US" dirty="0"/>
          </a:p>
          <a:p>
            <a:r>
              <a:rPr lang="en-US" dirty="0"/>
              <a:t>VeriFire Tools 9.10 was officially released on 11/8/2016</a:t>
            </a:r>
          </a:p>
          <a:p>
            <a:pPr lvl="1"/>
            <a:r>
              <a:rPr lang="en-US" dirty="0"/>
              <a:t>ULC-S527 Canadian Regulations</a:t>
            </a:r>
          </a:p>
          <a:p>
            <a:pPr lvl="1"/>
            <a:r>
              <a:rPr lang="en-US" dirty="0"/>
              <a:t>Problem Issues Addressed</a:t>
            </a:r>
          </a:p>
          <a:p>
            <a:endParaRPr lang="en-US" dirty="0"/>
          </a:p>
          <a:p>
            <a:r>
              <a:rPr lang="en-US" dirty="0"/>
              <a:t>VeriFire Tools 9.00 was officially released on 10/8/2015</a:t>
            </a:r>
          </a:p>
          <a:p>
            <a:pPr lvl="1"/>
            <a:r>
              <a:rPr lang="en-US" dirty="0"/>
              <a:t>SWIFT Wireless 2.0 support</a:t>
            </a:r>
          </a:p>
          <a:p>
            <a:pPr lvl="1"/>
            <a:r>
              <a:rPr lang="en-US" dirty="0"/>
              <a:t>Auto-Programming of the UDACT-2 for all panels</a:t>
            </a:r>
          </a:p>
          <a:p>
            <a:pPr lvl="1"/>
            <a:r>
              <a:rPr lang="en-US" dirty="0"/>
              <a:t>Surface Pro 3 tablet support</a:t>
            </a:r>
          </a:p>
          <a:p>
            <a:pPr lvl="1"/>
            <a:endParaRPr lang="en-US" dirty="0"/>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106</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000308077"/>
      </p:ext>
    </p:extLst>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endParaRPr lang="en-US" dirty="0"/>
          </a:p>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107</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pic>
        <p:nvPicPr>
          <p:cNvPr id="6" name="Picture 3"/>
          <p:cNvPicPr>
            <a:picLocks noChangeAspect="1" noChangeArrowheads="1"/>
          </p:cNvPicPr>
          <p:nvPr/>
        </p:nvPicPr>
        <p:blipFill>
          <a:blip r:embed="rId3" cstate="print"/>
          <a:srcRect/>
          <a:stretch>
            <a:fillRect/>
          </a:stretch>
        </p:blipFill>
        <p:spPr bwMode="auto">
          <a:xfrm>
            <a:off x="1189038" y="5395375"/>
            <a:ext cx="1554162" cy="536219"/>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4125540998"/>
      </p:ext>
    </p:ext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a:t>
            </a:r>
            <a:r>
              <a:rPr lang="en-US">
                <a:ea typeface="+mn-ea"/>
              </a:rPr>
              <a:t>Tools 11.40</a:t>
            </a:r>
            <a:endParaRPr lang="en-US" dirty="0">
              <a:ea typeface="+mn-ea"/>
            </a:endParaRP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09" y="77626"/>
            <a:ext cx="8793728" cy="373531"/>
          </a:xfrm>
        </p:spPr>
        <p:txBody>
          <a:bodyPr/>
          <a:lstStyle/>
          <a:p>
            <a:r>
              <a:rPr lang="en-US" dirty="0"/>
              <a:t>TM-8 Settings</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566737" lvl="1" indent="0">
              <a:spcBef>
                <a:spcPts val="0"/>
              </a:spcBef>
              <a:buSzPct val="95000"/>
              <a:buNone/>
            </a:pPr>
            <a:r>
              <a:rPr lang="en-US" sz="1100" i="1" dirty="0"/>
              <a:t>Refer to Syntax helper for supported sources . To assign Event ,we can select the event source by clicking on drop down button. We will get the event list. Or enter the mentioned source type list in specified syntax.</a:t>
            </a:r>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10</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 55Release</a:t>
            </a:r>
          </a:p>
        </p:txBody>
      </p:sp>
      <p:pic>
        <p:nvPicPr>
          <p:cNvPr id="16" name="Picture 15">
            <a:extLst>
              <a:ext uri="{FF2B5EF4-FFF2-40B4-BE49-F238E27FC236}">
                <a16:creationId xmlns:a16="http://schemas.microsoft.com/office/drawing/2014/main" id="{FFF32CE0-B089-490D-9E42-07F57E00E2A1}"/>
              </a:ext>
            </a:extLst>
          </p:cNvPr>
          <p:cNvPicPr>
            <a:picLocks noChangeAspect="1"/>
          </p:cNvPicPr>
          <p:nvPr/>
        </p:nvPicPr>
        <p:blipFill>
          <a:blip r:embed="rId3"/>
          <a:stretch>
            <a:fillRect/>
          </a:stretch>
        </p:blipFill>
        <p:spPr>
          <a:xfrm>
            <a:off x="312210" y="1785203"/>
            <a:ext cx="8519579" cy="3030637"/>
          </a:xfrm>
          <a:prstGeom prst="rect">
            <a:avLst/>
          </a:prstGeom>
        </p:spPr>
      </p:pic>
    </p:spTree>
    <p:extLst>
      <p:ext uri="{BB962C8B-B14F-4D97-AF65-F5344CB8AC3E}">
        <p14:creationId xmlns:p14="http://schemas.microsoft.com/office/powerpoint/2010/main" val="130870553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 / 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This presentation provides a more expanded discussion of the enhancements in VeriFire Tools 11.40. These were introduced into this release based on internal and external initiatives.</a:t>
            </a:r>
          </a:p>
          <a:p>
            <a:endParaRPr lang="en-US" dirty="0"/>
          </a:p>
          <a:p>
            <a:pPr lvl="1"/>
            <a:r>
              <a:rPr lang="en-US" dirty="0"/>
              <a:t>Release History</a:t>
            </a:r>
          </a:p>
          <a:p>
            <a:pPr lvl="1"/>
            <a:r>
              <a:rPr lang="en-US" dirty="0"/>
              <a:t>Operating Systems / Platform Updates</a:t>
            </a:r>
          </a:p>
          <a:p>
            <a:pPr lvl="1"/>
            <a:r>
              <a:rPr lang="en-US" dirty="0"/>
              <a:t>Workstation Support</a:t>
            </a:r>
          </a:p>
          <a:p>
            <a:pPr marL="287337" lvl="1" indent="0">
              <a:buNone/>
            </a:pPr>
            <a:r>
              <a:rPr lang="en-US" dirty="0"/>
              <a:t>   Compatibility support of new CLSS login based VFT  with Workstation  system</a:t>
            </a:r>
          </a:p>
          <a:p>
            <a:pPr lvl="1">
              <a:buNone/>
            </a:pPr>
            <a:endParaRPr lang="en-US" dirty="0"/>
          </a:p>
          <a:p>
            <a:pPr lvl="1"/>
            <a:endParaRPr lang="en-US" dirty="0"/>
          </a:p>
          <a:p>
            <a:pPr lvl="1"/>
            <a:endParaRPr lang="en-US" dirty="0"/>
          </a:p>
          <a:p>
            <a:pPr lvl="1"/>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109</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564538997"/>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r>
              <a:rPr lang="en-US" dirty="0"/>
              <a:t>VeriFire Tools 11.40 will be officially released in 04/2021</a:t>
            </a:r>
          </a:p>
          <a:p>
            <a:pPr marL="287337" lvl="1" indent="0">
              <a:buNone/>
            </a:pPr>
            <a:r>
              <a:rPr lang="en-US" dirty="0"/>
              <a:t>   -  Compatibility support of new CLSS login based VFT  with Workstation  system</a:t>
            </a:r>
          </a:p>
          <a:p>
            <a:pPr marL="287337" lvl="1" indent="0">
              <a:buNone/>
            </a:pPr>
            <a:endParaRPr lang="en-US" dirty="0"/>
          </a:p>
          <a:p>
            <a:r>
              <a:rPr lang="en-US" dirty="0"/>
              <a:t>VeriFire Tools 11.30 will be officially released in 02/2021</a:t>
            </a:r>
          </a:p>
          <a:p>
            <a:pPr lvl="1"/>
            <a:r>
              <a:rPr lang="en-US" dirty="0"/>
              <a:t>N16 Panel Support</a:t>
            </a:r>
          </a:p>
          <a:p>
            <a:pPr lvl="1"/>
            <a:r>
              <a:rPr lang="en-US" dirty="0"/>
              <a:t>Added new Flashscans for N16 Panel:</a:t>
            </a:r>
          </a:p>
          <a:p>
            <a:pPr lvl="2"/>
            <a:r>
              <a:rPr lang="en-US" sz="1400" dirty="0"/>
              <a:t>RF PHOTO/HEAT (12)</a:t>
            </a:r>
          </a:p>
          <a:p>
            <a:pPr lvl="2"/>
            <a:r>
              <a:rPr lang="en-US" sz="1400" dirty="0"/>
              <a:t>PHOTO/HEAT WITH SELF TEST(39)</a:t>
            </a:r>
          </a:p>
          <a:p>
            <a:pPr lvl="2"/>
            <a:r>
              <a:rPr lang="en-US" sz="1400" dirty="0"/>
              <a:t>HIGH PHOTO(38)</a:t>
            </a:r>
            <a:r>
              <a:rPr lang="en-US" dirty="0"/>
              <a:t> </a:t>
            </a:r>
          </a:p>
          <a:p>
            <a:pPr lvl="2"/>
            <a:r>
              <a:rPr lang="en-US" dirty="0"/>
              <a:t>Wenlock - HEAT ROR</a:t>
            </a:r>
          </a:p>
          <a:p>
            <a:pPr lvl="1"/>
            <a:r>
              <a:rPr lang="en-US" dirty="0"/>
              <a:t>NCD Version 3.0 support </a:t>
            </a:r>
          </a:p>
          <a:p>
            <a:pPr lvl="2"/>
            <a:r>
              <a:rPr lang="en-US" dirty="0"/>
              <a:t>Added AIO Programming Support</a:t>
            </a:r>
          </a:p>
          <a:p>
            <a:pPr lvl="2"/>
            <a:r>
              <a:rPr lang="en-US" dirty="0"/>
              <a:t>General Zones Programming</a:t>
            </a:r>
          </a:p>
          <a:p>
            <a:pPr lvl="2"/>
            <a:r>
              <a:rPr lang="en-US" dirty="0"/>
              <a:t>Logic Equation Programming</a:t>
            </a:r>
          </a:p>
          <a:p>
            <a:pPr lvl="2"/>
            <a:r>
              <a:rPr lang="en-US" dirty="0"/>
              <a:t>Alert Bar Configuration</a:t>
            </a:r>
          </a:p>
          <a:p>
            <a:pPr lvl="1"/>
            <a:r>
              <a:rPr lang="en-US" dirty="0"/>
              <a:t>Panel Licensing support </a:t>
            </a:r>
          </a:p>
          <a:p>
            <a:pPr lvl="1">
              <a:buNone/>
            </a:pPr>
            <a:endParaRPr lang="en-US" dirty="0"/>
          </a:p>
          <a:p>
            <a:pPr lvl="1"/>
            <a:endParaRPr lang="en-US" dirty="0"/>
          </a:p>
          <a:p>
            <a:r>
              <a:rPr lang="en-US" dirty="0"/>
              <a:t>VeriFire Tools 10.55 was officially released in 21/6/2019</a:t>
            </a:r>
          </a:p>
          <a:p>
            <a:pPr lvl="1"/>
            <a:r>
              <a:rPr lang="en-US" dirty="0"/>
              <a:t>UL 10</a:t>
            </a:r>
            <a:r>
              <a:rPr lang="en-US" baseline="30000" dirty="0"/>
              <a:t>th</a:t>
            </a:r>
            <a:r>
              <a:rPr lang="en-US" dirty="0"/>
              <a:t> Edition Compliance</a:t>
            </a:r>
          </a:p>
          <a:p>
            <a:pPr lvl="1"/>
            <a:r>
              <a:rPr lang="en-US" dirty="0"/>
              <a:t>Critical Update - New USB Driver for Windows 10</a:t>
            </a:r>
          </a:p>
          <a:p>
            <a:pPr lvl="1"/>
            <a:r>
              <a:rPr lang="en-US" dirty="0"/>
              <a:t>Problem Issues Addressed</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110</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550622698"/>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a:bodyPr>
          <a:lstStyle/>
          <a:p>
            <a:pPr marL="287337" lvl="1" indent="0">
              <a:buNone/>
            </a:pPr>
            <a:endParaRPr lang="en-US" dirty="0"/>
          </a:p>
          <a:p>
            <a:endParaRPr lang="en-US" dirty="0"/>
          </a:p>
          <a:p>
            <a:r>
              <a:rPr lang="en-US" dirty="0"/>
              <a:t>VeriFire Tools 10.50 was officially released on 4/2/2019</a:t>
            </a:r>
          </a:p>
          <a:p>
            <a:pPr lvl="1"/>
            <a:r>
              <a:rPr lang="en-US" dirty="0"/>
              <a:t>NCD 2.0 Support</a:t>
            </a:r>
          </a:p>
          <a:p>
            <a:pPr marL="0" indent="0">
              <a:buNone/>
            </a:pPr>
            <a:endParaRPr lang="en-US" dirty="0"/>
          </a:p>
          <a:p>
            <a:r>
              <a:rPr lang="en-US" dirty="0"/>
              <a:t>VeriFire Tools 10.10 was officially released on 2/11/2019</a:t>
            </a:r>
          </a:p>
          <a:p>
            <a:pPr lvl="1"/>
            <a:r>
              <a:rPr lang="en-US" dirty="0"/>
              <a:t>Problem issues addressed</a:t>
            </a:r>
          </a:p>
          <a:p>
            <a:endParaRPr lang="en-US" dirty="0"/>
          </a:p>
          <a:p>
            <a:r>
              <a:rPr lang="en-US" dirty="0"/>
              <a:t>VeriFire Tools 10.00 was officially released on 9/12/2018</a:t>
            </a:r>
          </a:p>
          <a:p>
            <a:pPr lvl="1"/>
            <a:r>
              <a:rPr lang="en-US" dirty="0"/>
              <a:t>Support of the NCD (Network Control Display) Panel</a:t>
            </a:r>
          </a:p>
          <a:p>
            <a:pPr lvl="1"/>
            <a:r>
              <a:rPr lang="en-US" dirty="0"/>
              <a:t>New NDL (Notifier Design Language) Theme</a:t>
            </a:r>
          </a:p>
          <a:p>
            <a:pPr lvl="1"/>
            <a:r>
              <a:rPr lang="en-US" dirty="0"/>
              <a:t>Non-Default Indicator Feature</a:t>
            </a:r>
          </a:p>
          <a:p>
            <a:pPr lvl="1"/>
            <a:r>
              <a:rPr lang="en-US" dirty="0"/>
              <a:t>More advanced Project Import Wizard and Utility</a:t>
            </a:r>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111</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880614291"/>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85000" lnSpcReduction="10000"/>
          </a:bodyPr>
          <a:lstStyle/>
          <a:p>
            <a:r>
              <a:rPr lang="en-US" dirty="0"/>
              <a:t>VeriFire Tools 9.40 (OEMs only) was officially released </a:t>
            </a:r>
            <a:r>
              <a:rPr lang="en-US"/>
              <a:t>on 02/2016</a:t>
            </a:r>
            <a:endParaRPr lang="en-US" dirty="0"/>
          </a:p>
          <a:p>
            <a:pPr lvl="1"/>
            <a:r>
              <a:rPr lang="en-US" dirty="0"/>
              <a:t>Network Topology Map</a:t>
            </a:r>
          </a:p>
          <a:p>
            <a:pPr lvl="1"/>
            <a:r>
              <a:rPr lang="en-US" dirty="0"/>
              <a:t>Network Level Download / Upload</a:t>
            </a:r>
          </a:p>
          <a:p>
            <a:pPr lvl="1"/>
            <a:r>
              <a:rPr lang="en-US" dirty="0"/>
              <a:t>Panel History Upload</a:t>
            </a:r>
          </a:p>
          <a:p>
            <a:pPr lvl="1"/>
            <a:r>
              <a:rPr lang="en-US" dirty="0"/>
              <a:t>Project Improvements on Import </a:t>
            </a:r>
          </a:p>
          <a:p>
            <a:pPr lvl="1"/>
            <a:r>
              <a:rPr lang="en-US" dirty="0"/>
              <a:t>Clear Database Tracking Information</a:t>
            </a:r>
          </a:p>
          <a:p>
            <a:pPr lvl="1"/>
            <a:r>
              <a:rPr lang="en-US" dirty="0"/>
              <a:t>Improvement in “My Clipboard” Manager</a:t>
            </a:r>
          </a:p>
          <a:p>
            <a:pPr lvl="1"/>
            <a:r>
              <a:rPr lang="en-US" dirty="0"/>
              <a:t>Export from Excel</a:t>
            </a:r>
          </a:p>
          <a:p>
            <a:pPr lvl="1"/>
            <a:r>
              <a:rPr lang="en-US" dirty="0"/>
              <a:t>Surface Pro 4 tablet support</a:t>
            </a:r>
          </a:p>
          <a:p>
            <a:pPr lvl="1"/>
            <a:r>
              <a:rPr lang="en-US" dirty="0"/>
              <a:t>Misc. Enhancements </a:t>
            </a:r>
          </a:p>
          <a:p>
            <a:pPr lvl="1"/>
            <a:r>
              <a:rPr lang="en-US" dirty="0"/>
              <a:t>Problem issues addressed</a:t>
            </a:r>
          </a:p>
          <a:p>
            <a:pPr lvl="1"/>
            <a:endParaRPr lang="en-US" dirty="0"/>
          </a:p>
          <a:p>
            <a:r>
              <a:rPr lang="en-US" dirty="0"/>
              <a:t>VeriFire Tools 9.10 was officially released on 11/8/2016</a:t>
            </a:r>
          </a:p>
          <a:p>
            <a:pPr lvl="1"/>
            <a:r>
              <a:rPr lang="en-US" dirty="0"/>
              <a:t>ULC-S527 Canadian Regulations</a:t>
            </a:r>
          </a:p>
          <a:p>
            <a:pPr lvl="1"/>
            <a:r>
              <a:rPr lang="en-US" dirty="0"/>
              <a:t>Problem Issues Addressed</a:t>
            </a:r>
          </a:p>
          <a:p>
            <a:endParaRPr lang="en-US" dirty="0"/>
          </a:p>
          <a:p>
            <a:r>
              <a:rPr lang="en-US" dirty="0"/>
              <a:t>VeriFire Tools 9.00 was officially released on 10/8/2015</a:t>
            </a:r>
          </a:p>
          <a:p>
            <a:pPr lvl="1"/>
            <a:r>
              <a:rPr lang="en-US" dirty="0"/>
              <a:t>SWIFT Wireless 2.0 support</a:t>
            </a:r>
          </a:p>
          <a:p>
            <a:pPr lvl="1"/>
            <a:r>
              <a:rPr lang="en-US" dirty="0"/>
              <a:t>Auto-Programming of the UDACT-2 for all panels</a:t>
            </a:r>
          </a:p>
          <a:p>
            <a:pPr lvl="1"/>
            <a:r>
              <a:rPr lang="en-US" dirty="0"/>
              <a:t>Surface Pro 3 tablet support</a:t>
            </a:r>
          </a:p>
          <a:p>
            <a:pPr lvl="1"/>
            <a:endParaRPr lang="en-US" dirty="0"/>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112</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383959536"/>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endParaRPr lang="en-US" dirty="0"/>
          </a:p>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113</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pic>
        <p:nvPicPr>
          <p:cNvPr id="6" name="Picture 3"/>
          <p:cNvPicPr>
            <a:picLocks noChangeAspect="1" noChangeArrowheads="1"/>
          </p:cNvPicPr>
          <p:nvPr/>
        </p:nvPicPr>
        <p:blipFill>
          <a:blip r:embed="rId3" cstate="print"/>
          <a:srcRect/>
          <a:stretch>
            <a:fillRect/>
          </a:stretch>
        </p:blipFill>
        <p:spPr bwMode="auto">
          <a:xfrm>
            <a:off x="1189038" y="5395375"/>
            <a:ext cx="1554162" cy="536219"/>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408830295"/>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11.30</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 / 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This presentation provides a more expanded discussion of the enhancements in VeriFire Tools 11.30. These were introduced into this release based on internal and external initiatives.</a:t>
            </a:r>
          </a:p>
          <a:p>
            <a:endParaRPr lang="en-US" dirty="0"/>
          </a:p>
          <a:p>
            <a:pPr lvl="1"/>
            <a:r>
              <a:rPr lang="en-US" dirty="0"/>
              <a:t>Release History</a:t>
            </a:r>
          </a:p>
          <a:p>
            <a:pPr lvl="1"/>
            <a:r>
              <a:rPr lang="en-US" dirty="0"/>
              <a:t>Operating Systems / Platform Updates</a:t>
            </a:r>
          </a:p>
          <a:p>
            <a:pPr lvl="1"/>
            <a:r>
              <a:rPr lang="en-US" dirty="0"/>
              <a:t>N16 Panel Support</a:t>
            </a:r>
          </a:p>
          <a:p>
            <a:pPr lvl="1"/>
            <a:r>
              <a:rPr lang="en-US" dirty="0"/>
              <a:t>NCD Version 3.0 support</a:t>
            </a:r>
          </a:p>
          <a:p>
            <a:pPr lvl="1"/>
            <a:r>
              <a:rPr lang="en-US" dirty="0"/>
              <a:t>Panel Licensing support </a:t>
            </a:r>
          </a:p>
          <a:p>
            <a:pPr lvl="1">
              <a:buNone/>
            </a:pPr>
            <a:endParaRPr lang="en-US" dirty="0"/>
          </a:p>
          <a:p>
            <a:pPr lvl="1"/>
            <a:endParaRPr lang="en-US" dirty="0"/>
          </a:p>
          <a:p>
            <a:pPr lvl="1"/>
            <a:endParaRPr lang="en-US" dirty="0"/>
          </a:p>
          <a:p>
            <a:pPr lvl="1"/>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115</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899191172"/>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62500" lnSpcReduction="20000"/>
          </a:bodyPr>
          <a:lstStyle/>
          <a:p>
            <a:r>
              <a:rPr lang="en-US" dirty="0"/>
              <a:t>VeriFire Tools 11.30 will be officially released in 02/2021</a:t>
            </a:r>
          </a:p>
          <a:p>
            <a:pPr lvl="1"/>
            <a:r>
              <a:rPr lang="en-US" dirty="0"/>
              <a:t>N16 Panel Support</a:t>
            </a:r>
          </a:p>
          <a:p>
            <a:pPr lvl="1"/>
            <a:r>
              <a:rPr lang="en-US" dirty="0"/>
              <a:t>Added new Flashscans for N16 Panel:</a:t>
            </a:r>
          </a:p>
          <a:p>
            <a:pPr lvl="2"/>
            <a:r>
              <a:rPr lang="en-US" sz="1400" dirty="0"/>
              <a:t>RF PHOTO/HEAT (12)</a:t>
            </a:r>
          </a:p>
          <a:p>
            <a:pPr lvl="2"/>
            <a:r>
              <a:rPr lang="en-US" sz="1400" dirty="0"/>
              <a:t>PHOTO/HEAT WITH SELF TEST(39)</a:t>
            </a:r>
          </a:p>
          <a:p>
            <a:pPr lvl="2"/>
            <a:r>
              <a:rPr lang="en-US" sz="1400" dirty="0"/>
              <a:t>HIGH PHOTO(38)</a:t>
            </a:r>
            <a:r>
              <a:rPr lang="en-US" dirty="0"/>
              <a:t> </a:t>
            </a:r>
          </a:p>
          <a:p>
            <a:pPr lvl="2"/>
            <a:r>
              <a:rPr lang="en-US" dirty="0"/>
              <a:t>Wenlock - HEAT ROR</a:t>
            </a:r>
          </a:p>
          <a:p>
            <a:pPr lvl="1"/>
            <a:r>
              <a:rPr lang="en-US" dirty="0"/>
              <a:t>NCD Version 3.0 support </a:t>
            </a:r>
          </a:p>
          <a:p>
            <a:pPr lvl="2"/>
            <a:r>
              <a:rPr lang="en-US" dirty="0"/>
              <a:t>Added AIO Programming Support</a:t>
            </a:r>
          </a:p>
          <a:p>
            <a:pPr lvl="2"/>
            <a:r>
              <a:rPr lang="en-US" dirty="0"/>
              <a:t>General Zones Programming</a:t>
            </a:r>
          </a:p>
          <a:p>
            <a:pPr lvl="2"/>
            <a:r>
              <a:rPr lang="en-US" dirty="0"/>
              <a:t>Logic Equation Programming</a:t>
            </a:r>
          </a:p>
          <a:p>
            <a:pPr lvl="2"/>
            <a:r>
              <a:rPr lang="en-US" dirty="0"/>
              <a:t>Alert Bar Configuration</a:t>
            </a:r>
          </a:p>
          <a:p>
            <a:pPr lvl="1"/>
            <a:r>
              <a:rPr lang="en-US" dirty="0"/>
              <a:t>Panel Licensing support </a:t>
            </a:r>
          </a:p>
          <a:p>
            <a:pPr lvl="1">
              <a:buNone/>
            </a:pPr>
            <a:endParaRPr lang="en-US" dirty="0"/>
          </a:p>
          <a:p>
            <a:pPr lvl="1"/>
            <a:endParaRPr lang="en-US" dirty="0"/>
          </a:p>
          <a:p>
            <a:r>
              <a:rPr lang="en-US" dirty="0"/>
              <a:t>VeriFire Tools 10.55 was officially released in 21/6/2019</a:t>
            </a:r>
          </a:p>
          <a:p>
            <a:pPr lvl="1"/>
            <a:r>
              <a:rPr lang="en-US" dirty="0"/>
              <a:t>UL 10</a:t>
            </a:r>
            <a:r>
              <a:rPr lang="en-US" baseline="30000" dirty="0"/>
              <a:t>th</a:t>
            </a:r>
            <a:r>
              <a:rPr lang="en-US" dirty="0"/>
              <a:t> Edition Compliance</a:t>
            </a:r>
          </a:p>
          <a:p>
            <a:pPr lvl="1"/>
            <a:r>
              <a:rPr lang="en-US" dirty="0"/>
              <a:t>Critical Update - New USB Driver for Windows 10</a:t>
            </a:r>
          </a:p>
          <a:p>
            <a:pPr lvl="1"/>
            <a:r>
              <a:rPr lang="en-US" dirty="0"/>
              <a:t>Problem Issues Addressed</a:t>
            </a:r>
          </a:p>
          <a:p>
            <a:endParaRPr lang="en-US" dirty="0"/>
          </a:p>
          <a:p>
            <a:r>
              <a:rPr lang="en-US" dirty="0"/>
              <a:t>VeriFire Tools 10.50 was officially released on 4/2/2019</a:t>
            </a:r>
          </a:p>
          <a:p>
            <a:pPr lvl="1"/>
            <a:r>
              <a:rPr lang="en-US" dirty="0"/>
              <a:t>NCD 2.0 Support</a:t>
            </a:r>
          </a:p>
          <a:p>
            <a:pPr marL="0" indent="0">
              <a:buNone/>
            </a:pPr>
            <a:endParaRPr lang="en-US" dirty="0"/>
          </a:p>
          <a:p>
            <a:r>
              <a:rPr lang="en-US" dirty="0"/>
              <a:t>VeriFire Tools 10.10 was officially released on 2/11/2019</a:t>
            </a:r>
          </a:p>
          <a:p>
            <a:pPr lvl="1"/>
            <a:r>
              <a:rPr lang="en-US" dirty="0"/>
              <a:t>Problem issues addressed</a:t>
            </a:r>
          </a:p>
          <a:p>
            <a:endParaRPr lang="en-US" dirty="0"/>
          </a:p>
          <a:p>
            <a:r>
              <a:rPr lang="en-US" dirty="0"/>
              <a:t>VeriFire Tools 10.00 was officially released on 9/12/2018</a:t>
            </a:r>
          </a:p>
          <a:p>
            <a:pPr lvl="1"/>
            <a:r>
              <a:rPr lang="en-US" dirty="0"/>
              <a:t>Support of the NCD (Network Control Display) Panel</a:t>
            </a:r>
          </a:p>
          <a:p>
            <a:pPr lvl="1"/>
            <a:r>
              <a:rPr lang="en-US" dirty="0"/>
              <a:t>New NDL (Notifier Design Language) Theme</a:t>
            </a:r>
          </a:p>
          <a:p>
            <a:pPr lvl="1"/>
            <a:r>
              <a:rPr lang="en-US" dirty="0"/>
              <a:t>Non-Default Indicator Feature</a:t>
            </a:r>
          </a:p>
          <a:p>
            <a:pPr lvl="1"/>
            <a:r>
              <a:rPr lang="en-US" dirty="0"/>
              <a:t>More advanced Project Import Wizard and Utility</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116</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270350276"/>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85000" lnSpcReduction="10000"/>
          </a:bodyPr>
          <a:lstStyle/>
          <a:p>
            <a:r>
              <a:rPr lang="en-US" dirty="0"/>
              <a:t>VeriFire Tools 9.40 (OEMs only) was officially released </a:t>
            </a:r>
            <a:r>
              <a:rPr lang="en-US"/>
              <a:t>on 02/2016</a:t>
            </a:r>
            <a:endParaRPr lang="en-US" dirty="0"/>
          </a:p>
          <a:p>
            <a:pPr lvl="1"/>
            <a:r>
              <a:rPr lang="en-US" dirty="0"/>
              <a:t>Network Topology Map</a:t>
            </a:r>
          </a:p>
          <a:p>
            <a:pPr lvl="1"/>
            <a:r>
              <a:rPr lang="en-US" dirty="0"/>
              <a:t>Network Level Download / Upload</a:t>
            </a:r>
          </a:p>
          <a:p>
            <a:pPr lvl="1"/>
            <a:r>
              <a:rPr lang="en-US" dirty="0"/>
              <a:t>Panel History Upload</a:t>
            </a:r>
          </a:p>
          <a:p>
            <a:pPr lvl="1"/>
            <a:r>
              <a:rPr lang="en-US" dirty="0"/>
              <a:t>Project Improvements on Import </a:t>
            </a:r>
          </a:p>
          <a:p>
            <a:pPr lvl="1"/>
            <a:r>
              <a:rPr lang="en-US" dirty="0"/>
              <a:t>Clear Database Tracking Information</a:t>
            </a:r>
          </a:p>
          <a:p>
            <a:pPr lvl="1"/>
            <a:r>
              <a:rPr lang="en-US" dirty="0"/>
              <a:t>Improvement in “My Clipboard” Manager</a:t>
            </a:r>
          </a:p>
          <a:p>
            <a:pPr lvl="1"/>
            <a:r>
              <a:rPr lang="en-US" dirty="0"/>
              <a:t>Export from Excel</a:t>
            </a:r>
          </a:p>
          <a:p>
            <a:pPr lvl="1"/>
            <a:r>
              <a:rPr lang="en-US" dirty="0"/>
              <a:t>Surface Pro 4 tablet support</a:t>
            </a:r>
          </a:p>
          <a:p>
            <a:pPr lvl="1"/>
            <a:r>
              <a:rPr lang="en-US" dirty="0"/>
              <a:t>Misc. Enhancements </a:t>
            </a:r>
          </a:p>
          <a:p>
            <a:pPr lvl="1"/>
            <a:r>
              <a:rPr lang="en-US" dirty="0"/>
              <a:t>Problem issues addressed</a:t>
            </a:r>
          </a:p>
          <a:p>
            <a:pPr lvl="1"/>
            <a:endParaRPr lang="en-US" dirty="0"/>
          </a:p>
          <a:p>
            <a:r>
              <a:rPr lang="en-US" dirty="0"/>
              <a:t>VeriFire Tools 9.10 was officially released on 11/8/2016</a:t>
            </a:r>
          </a:p>
          <a:p>
            <a:pPr lvl="1"/>
            <a:r>
              <a:rPr lang="en-US" dirty="0"/>
              <a:t>ULC-S527 Canadian Regulations</a:t>
            </a:r>
          </a:p>
          <a:p>
            <a:pPr lvl="1"/>
            <a:r>
              <a:rPr lang="en-US" dirty="0"/>
              <a:t>Problem Issues Addressed</a:t>
            </a:r>
          </a:p>
          <a:p>
            <a:endParaRPr lang="en-US" dirty="0"/>
          </a:p>
          <a:p>
            <a:r>
              <a:rPr lang="en-US" dirty="0"/>
              <a:t>VeriFire Tools 9.00 was officially released on 10/8/2015</a:t>
            </a:r>
          </a:p>
          <a:p>
            <a:pPr lvl="1"/>
            <a:r>
              <a:rPr lang="en-US" dirty="0"/>
              <a:t>SWIFT Wireless 2.0 support</a:t>
            </a:r>
          </a:p>
          <a:p>
            <a:pPr lvl="1"/>
            <a:r>
              <a:rPr lang="en-US" dirty="0"/>
              <a:t>Auto-Programming of the UDACT-2 for all panels</a:t>
            </a:r>
          </a:p>
          <a:p>
            <a:pPr lvl="1"/>
            <a:r>
              <a:rPr lang="en-US" dirty="0"/>
              <a:t>Surface Pro 3 tablet support</a:t>
            </a:r>
          </a:p>
          <a:p>
            <a:pPr lvl="1"/>
            <a:endParaRPr lang="en-US" dirty="0"/>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117</a:t>
            </a:fld>
            <a:endParaRPr lang="en-US" dirty="0"/>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426379910"/>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endParaRPr lang="en-US" dirty="0"/>
          </a:p>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118</a:t>
            </a:fld>
            <a:endParaRPr lang="en-US" dirty="0"/>
          </a:p>
        </p:txBody>
      </p:sp>
      <p:pic>
        <p:nvPicPr>
          <p:cNvPr id="6" name="Picture 3"/>
          <p:cNvPicPr>
            <a:picLocks noChangeAspect="1" noChangeArrowheads="1"/>
          </p:cNvPicPr>
          <p:nvPr/>
        </p:nvPicPr>
        <p:blipFill>
          <a:blip r:embed="rId3" cstate="print"/>
          <a:srcRect/>
          <a:stretch>
            <a:fillRect/>
          </a:stretch>
        </p:blipFill>
        <p:spPr bwMode="auto">
          <a:xfrm>
            <a:off x="1189038" y="5395375"/>
            <a:ext cx="1554162" cy="536219"/>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15797965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09" y="77626"/>
            <a:ext cx="8793728" cy="373531"/>
          </a:xfrm>
        </p:spPr>
        <p:txBody>
          <a:bodyPr/>
          <a:lstStyle/>
          <a:p>
            <a:r>
              <a:rPr lang="en-US" dirty="0"/>
              <a:t>LDM-32/60 Outputs configuration</a:t>
            </a:r>
            <a:br>
              <a:rPr lang="en-US" dirty="0"/>
            </a:br>
            <a:br>
              <a:rPr lang="en-US" dirty="0"/>
            </a:br>
            <a:endParaRPr lang="en-US" dirty="0"/>
          </a:p>
        </p:txBody>
      </p:sp>
      <p:sp>
        <p:nvSpPr>
          <p:cNvPr id="3" name="Text Placeholder 2"/>
          <p:cNvSpPr>
            <a:spLocks noGrp="1"/>
          </p:cNvSpPr>
          <p:nvPr>
            <p:ph type="body" sz="quarter" idx="10"/>
          </p:nvPr>
        </p:nvSpPr>
        <p:spPr>
          <a:xfrm>
            <a:off x="0" y="742444"/>
            <a:ext cx="8002588" cy="5308600"/>
          </a:xfrm>
        </p:spPr>
        <p:txBody>
          <a:bodyPr>
            <a:normAutofit/>
          </a:bodyPr>
          <a:lstStyle/>
          <a:p>
            <a:pPr marL="566737" lvl="1" indent="0">
              <a:spcBef>
                <a:spcPts val="0"/>
              </a:spcBef>
              <a:buSzPct val="95000"/>
              <a:buNone/>
            </a:pPr>
            <a:r>
              <a:rPr lang="en-US" sz="1800" i="1" dirty="0"/>
              <a:t>Refer to Syntax helper for supported sources . To assign Event ,we can select the event source by clicking on drop down button. We will get the event list. Or enter the mentioned source type list in specified syntax.</a:t>
            </a:r>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11</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12.55 Release</a:t>
            </a:r>
          </a:p>
        </p:txBody>
      </p:sp>
      <p:pic>
        <p:nvPicPr>
          <p:cNvPr id="10" name="Picture 9">
            <a:extLst>
              <a:ext uri="{FF2B5EF4-FFF2-40B4-BE49-F238E27FC236}">
                <a16:creationId xmlns:a16="http://schemas.microsoft.com/office/drawing/2014/main" id="{503AD1E5-636D-4747-BEC6-DE33DDB42CC8}"/>
              </a:ext>
            </a:extLst>
          </p:cNvPr>
          <p:cNvPicPr>
            <a:picLocks noChangeAspect="1"/>
          </p:cNvPicPr>
          <p:nvPr/>
        </p:nvPicPr>
        <p:blipFill>
          <a:blip r:embed="rId3"/>
          <a:stretch>
            <a:fillRect/>
          </a:stretch>
        </p:blipFill>
        <p:spPr>
          <a:xfrm>
            <a:off x="186551" y="2108277"/>
            <a:ext cx="8484183" cy="3134284"/>
          </a:xfrm>
          <a:prstGeom prst="rect">
            <a:avLst/>
          </a:prstGeom>
        </p:spPr>
      </p:pic>
    </p:spTree>
    <p:extLst>
      <p:ext uri="{BB962C8B-B14F-4D97-AF65-F5344CB8AC3E}">
        <p14:creationId xmlns:p14="http://schemas.microsoft.com/office/powerpoint/2010/main" val="106681099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Operating System &amp; Platform Support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Window 7</a:t>
            </a:r>
          </a:p>
          <a:p>
            <a:pPr lvl="1"/>
            <a:r>
              <a:rPr lang="en-US" dirty="0"/>
              <a:t>32 and 64 bit</a:t>
            </a:r>
          </a:p>
          <a:p>
            <a:pPr lvl="1"/>
            <a:endParaRPr lang="en-US" dirty="0"/>
          </a:p>
          <a:p>
            <a:r>
              <a:rPr lang="en-US" dirty="0"/>
              <a:t>Windows 8</a:t>
            </a:r>
          </a:p>
          <a:p>
            <a:pPr lvl="1"/>
            <a:r>
              <a:rPr lang="en-US" dirty="0"/>
              <a:t>32 and 64 bit</a:t>
            </a:r>
          </a:p>
          <a:p>
            <a:pPr lvl="1"/>
            <a:endParaRPr lang="en-US" dirty="0"/>
          </a:p>
          <a:p>
            <a:r>
              <a:rPr lang="en-US" dirty="0"/>
              <a:t>Windows 8.1</a:t>
            </a:r>
          </a:p>
          <a:p>
            <a:pPr lvl="1"/>
            <a:r>
              <a:rPr lang="en-US" dirty="0">
                <a:highlight>
                  <a:srgbClr val="FFFF00"/>
                </a:highlight>
              </a:rPr>
              <a:t>ONLY 64 bit</a:t>
            </a:r>
          </a:p>
          <a:p>
            <a:pPr lvl="1"/>
            <a:endParaRPr lang="en-US" dirty="0"/>
          </a:p>
          <a:p>
            <a:r>
              <a:rPr lang="en-US" dirty="0"/>
              <a:t>Windows 10</a:t>
            </a:r>
          </a:p>
          <a:p>
            <a:pPr lvl="1"/>
            <a:r>
              <a:rPr lang="en-US" dirty="0"/>
              <a:t>ONLY 64 bit</a:t>
            </a:r>
          </a:p>
          <a:p>
            <a:pPr lvl="1"/>
            <a:endParaRPr lang="en-US" dirty="0"/>
          </a:p>
          <a:p>
            <a:r>
              <a:rPr lang="en-US" dirty="0"/>
              <a:t>Windows Surface Pro 3 &amp; Pro 4 tablets</a:t>
            </a:r>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119</a:t>
            </a:fld>
            <a:endParaRPr lang="en-US" dirty="0"/>
          </a:p>
        </p:txBody>
      </p:sp>
      <p:pic>
        <p:nvPicPr>
          <p:cNvPr id="7" name="Picture 2" descr="http://techsultan.com/wp-content/uploads/2013/08/windows-71.png"/>
          <p:cNvPicPr>
            <a:picLocks noChangeAspect="1" noChangeArrowheads="1"/>
          </p:cNvPicPr>
          <p:nvPr/>
        </p:nvPicPr>
        <p:blipFill>
          <a:blip r:embed="rId3" cstate="print"/>
          <a:srcRect/>
          <a:stretch>
            <a:fillRect/>
          </a:stretch>
        </p:blipFill>
        <p:spPr bwMode="auto">
          <a:xfrm>
            <a:off x="2678906" y="1074738"/>
            <a:ext cx="658813" cy="654050"/>
          </a:xfrm>
          <a:prstGeom prst="rect">
            <a:avLst/>
          </a:prstGeom>
          <a:ln>
            <a:noFill/>
          </a:ln>
          <a:effectLst>
            <a:outerShdw blurRad="292100" dist="139700" dir="2700000" algn="tl" rotWithShape="0">
              <a:srgbClr val="333333">
                <a:alpha val="65000"/>
              </a:srgbClr>
            </a:outerShdw>
          </a:effectLst>
        </p:spPr>
      </p:pic>
      <p:pic>
        <p:nvPicPr>
          <p:cNvPr id="8" name="Picture 4" descr="http://whdi-reviews.com/wp-content/uploads/2012/07/Windows-8-Logo-Wallpaper.jpeg"/>
          <p:cNvPicPr>
            <a:picLocks noChangeAspect="1" noChangeArrowheads="1"/>
          </p:cNvPicPr>
          <p:nvPr/>
        </p:nvPicPr>
        <p:blipFill>
          <a:blip r:embed="rId4" cstate="print"/>
          <a:srcRect/>
          <a:stretch>
            <a:fillRect/>
          </a:stretch>
        </p:blipFill>
        <p:spPr bwMode="auto">
          <a:xfrm>
            <a:off x="2678906" y="2169319"/>
            <a:ext cx="914400" cy="571500"/>
          </a:xfrm>
          <a:prstGeom prst="rect">
            <a:avLst/>
          </a:prstGeom>
          <a:ln>
            <a:noFill/>
          </a:ln>
          <a:effectLst>
            <a:outerShdw blurRad="292100" dist="139700" dir="2700000" algn="tl" rotWithShape="0">
              <a:srgbClr val="333333">
                <a:alpha val="65000"/>
              </a:srgbClr>
            </a:outerShdw>
          </a:effectLst>
        </p:spPr>
      </p:pic>
      <p:pic>
        <p:nvPicPr>
          <p:cNvPr id="9" name="Picture 8" descr="http://www.winbeta.org/sites/default/files/Windows-8-1.jpg"/>
          <p:cNvPicPr>
            <a:picLocks noChangeAspect="1" noChangeArrowheads="1"/>
          </p:cNvPicPr>
          <p:nvPr/>
        </p:nvPicPr>
        <p:blipFill>
          <a:blip r:embed="rId5" cstate="print"/>
          <a:srcRect/>
          <a:stretch>
            <a:fillRect/>
          </a:stretch>
        </p:blipFill>
        <p:spPr bwMode="auto">
          <a:xfrm>
            <a:off x="2678906" y="3259138"/>
            <a:ext cx="1023937" cy="576262"/>
          </a:xfrm>
          <a:prstGeom prst="rect">
            <a:avLst/>
          </a:prstGeom>
          <a:ln>
            <a:noFill/>
          </a:ln>
          <a:effectLst>
            <a:outerShdw blurRad="292100" dist="139700" dir="2700000" algn="tl" rotWithShape="0">
              <a:srgbClr val="333333">
                <a:alpha val="65000"/>
              </a:srgbClr>
            </a:outerShdw>
          </a:effectLst>
        </p:spPr>
      </p:pic>
      <p:pic>
        <p:nvPicPr>
          <p:cNvPr id="10" name="Picture 10" descr="http://www.windows7password.net/wp-content/uploads/2010/10/MicrosoftSurface.jpeg"/>
          <p:cNvPicPr>
            <a:picLocks noChangeAspect="1" noChangeArrowheads="1"/>
          </p:cNvPicPr>
          <p:nvPr/>
        </p:nvPicPr>
        <p:blipFill>
          <a:blip r:embed="rId6" cstate="print"/>
          <a:srcRect/>
          <a:stretch>
            <a:fillRect/>
          </a:stretch>
        </p:blipFill>
        <p:spPr bwMode="auto">
          <a:xfrm>
            <a:off x="5409048" y="5292807"/>
            <a:ext cx="725487" cy="777875"/>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7"/>
          <a:stretch>
            <a:fillRect/>
          </a:stretch>
        </p:blipFill>
        <p:spPr>
          <a:xfrm>
            <a:off x="2678906" y="4273309"/>
            <a:ext cx="1023937" cy="573685"/>
          </a:xfrm>
          <a:prstGeom prst="rect">
            <a:avLst/>
          </a:prstGeom>
          <a:ln>
            <a:noFill/>
          </a:ln>
          <a:effectLst>
            <a:outerShdw blurRad="292100" dist="139700" dir="2700000" algn="tl" rotWithShape="0">
              <a:srgbClr val="333333">
                <a:alpha val="65000"/>
              </a:srgbClr>
            </a:outerShdw>
          </a:effectLst>
        </p:spPr>
      </p:pic>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p>
        </p:txBody>
      </p:sp>
    </p:spTree>
    <p:extLst>
      <p:ext uri="{BB962C8B-B14F-4D97-AF65-F5344CB8AC3E}">
        <p14:creationId xmlns:p14="http://schemas.microsoft.com/office/powerpoint/2010/main" val="1361735143"/>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N16 PANEL IN VERIFIRE TOOLS</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120</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8" name="Picture 7">
            <a:extLst>
              <a:ext uri="{FF2B5EF4-FFF2-40B4-BE49-F238E27FC236}">
                <a16:creationId xmlns:a16="http://schemas.microsoft.com/office/drawing/2014/main" id="{61B9B54A-1FDA-4D8F-98BB-B7339F1B1F47}"/>
              </a:ext>
            </a:extLst>
          </p:cNvPr>
          <p:cNvPicPr>
            <a:picLocks noChangeAspect="1"/>
          </p:cNvPicPr>
          <p:nvPr/>
        </p:nvPicPr>
        <p:blipFill>
          <a:blip r:embed="rId3"/>
          <a:stretch>
            <a:fillRect/>
          </a:stretch>
        </p:blipFill>
        <p:spPr>
          <a:xfrm>
            <a:off x="627062" y="1074738"/>
            <a:ext cx="8002588" cy="4970759"/>
          </a:xfrm>
          <a:prstGeom prst="rect">
            <a:avLst/>
          </a:prstGeom>
        </p:spPr>
      </p:pic>
    </p:spTree>
    <p:extLst>
      <p:ext uri="{BB962C8B-B14F-4D97-AF65-F5344CB8AC3E}">
        <p14:creationId xmlns:p14="http://schemas.microsoft.com/office/powerpoint/2010/main" val="441952343"/>
      </p:ext>
    </p:extLst>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PMB Configuration</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marL="0" indent="0">
              <a:buNone/>
            </a:pPr>
            <a:r>
              <a:rPr lang="en-US" dirty="0"/>
              <a:t>The PMB powers the core of the Fire Panel as well as peripheral devices while providing battery charging capability. </a:t>
            </a:r>
          </a:p>
          <a:p>
            <a:pPr marL="0" indent="0">
              <a:buNone/>
            </a:pPr>
            <a:r>
              <a:rPr lang="en-US" dirty="0"/>
              <a:t>We can Install/Uninstall PMBs with earth fault and charger settings.</a:t>
            </a:r>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121</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3" name="Picture 2">
            <a:extLst>
              <a:ext uri="{FF2B5EF4-FFF2-40B4-BE49-F238E27FC236}">
                <a16:creationId xmlns:a16="http://schemas.microsoft.com/office/drawing/2014/main" id="{8C5985D5-D7C8-4AE2-AB1B-81AC7B9BC5AE}"/>
              </a:ext>
            </a:extLst>
          </p:cNvPr>
          <p:cNvPicPr>
            <a:picLocks noChangeAspect="1"/>
          </p:cNvPicPr>
          <p:nvPr/>
        </p:nvPicPr>
        <p:blipFill>
          <a:blip r:embed="rId3"/>
          <a:stretch>
            <a:fillRect/>
          </a:stretch>
        </p:blipFill>
        <p:spPr>
          <a:xfrm>
            <a:off x="395287" y="2544844"/>
            <a:ext cx="8353425" cy="3090412"/>
          </a:xfrm>
          <a:prstGeom prst="rect">
            <a:avLst/>
          </a:prstGeom>
        </p:spPr>
      </p:pic>
    </p:spTree>
    <p:extLst>
      <p:ext uri="{BB962C8B-B14F-4D97-AF65-F5344CB8AC3E}">
        <p14:creationId xmlns:p14="http://schemas.microsoft.com/office/powerpoint/2010/main" val="347684293"/>
      </p:ext>
    </p:ext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PMB : NAC Circuits</a:t>
            </a:r>
            <a:r>
              <a:rPr lang="en-US" sz="1200" i="1" dirty="0">
                <a:solidFill>
                  <a:prstClr val="black"/>
                </a:solidFill>
              </a:rPr>
              <a:t>(continued)</a:t>
            </a: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marL="0" indent="0">
              <a:buNone/>
            </a:pPr>
            <a:r>
              <a:rPr lang="en-US" dirty="0"/>
              <a:t>All NAC circuits programmed for using the alarm bus signal have a      pattern selected from the pattern list that will be the patterned played when the alarm bus becomes active.</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122</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3" name="Picture 2">
            <a:extLst>
              <a:ext uri="{FF2B5EF4-FFF2-40B4-BE49-F238E27FC236}">
                <a16:creationId xmlns:a16="http://schemas.microsoft.com/office/drawing/2014/main" id="{939C2C8C-175C-458F-9B4F-FA048CA6A69A}"/>
              </a:ext>
            </a:extLst>
          </p:cNvPr>
          <p:cNvPicPr>
            <a:picLocks noChangeAspect="1"/>
          </p:cNvPicPr>
          <p:nvPr/>
        </p:nvPicPr>
        <p:blipFill>
          <a:blip r:embed="rId3"/>
          <a:stretch>
            <a:fillRect/>
          </a:stretch>
        </p:blipFill>
        <p:spPr>
          <a:xfrm>
            <a:off x="304800" y="2475540"/>
            <a:ext cx="8429625" cy="3107476"/>
          </a:xfrm>
          <a:prstGeom prst="rect">
            <a:avLst/>
          </a:prstGeom>
        </p:spPr>
      </p:pic>
    </p:spTree>
    <p:extLst>
      <p:ext uri="{BB962C8B-B14F-4D97-AF65-F5344CB8AC3E}">
        <p14:creationId xmlns:p14="http://schemas.microsoft.com/office/powerpoint/2010/main" val="1201120992"/>
      </p:ext>
    </p:extLst>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PMB : AUX Circuits</a:t>
            </a:r>
            <a:r>
              <a:rPr lang="en-US" sz="1200" i="1" dirty="0">
                <a:solidFill>
                  <a:prstClr val="black"/>
                </a:solidFill>
              </a:rPr>
              <a:t>(continued)</a:t>
            </a: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123</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3" name="Picture 2">
            <a:extLst>
              <a:ext uri="{FF2B5EF4-FFF2-40B4-BE49-F238E27FC236}">
                <a16:creationId xmlns:a16="http://schemas.microsoft.com/office/drawing/2014/main" id="{F1C811A1-E255-4809-AE6B-9822BB01EA1D}"/>
              </a:ext>
            </a:extLst>
          </p:cNvPr>
          <p:cNvPicPr>
            <a:picLocks noChangeAspect="1"/>
          </p:cNvPicPr>
          <p:nvPr/>
        </p:nvPicPr>
        <p:blipFill>
          <a:blip r:embed="rId3"/>
          <a:stretch>
            <a:fillRect/>
          </a:stretch>
        </p:blipFill>
        <p:spPr>
          <a:xfrm>
            <a:off x="296863" y="1437389"/>
            <a:ext cx="8220075" cy="4176602"/>
          </a:xfrm>
          <a:prstGeom prst="rect">
            <a:avLst/>
          </a:prstGeom>
        </p:spPr>
      </p:pic>
    </p:spTree>
    <p:extLst>
      <p:ext uri="{BB962C8B-B14F-4D97-AF65-F5344CB8AC3E}">
        <p14:creationId xmlns:p14="http://schemas.microsoft.com/office/powerpoint/2010/main" val="3742650186"/>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PMB : UZC Configurations</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marL="0" indent="0">
              <a:buNone/>
            </a:pPr>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124</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3" name="Picture 2">
            <a:extLst>
              <a:ext uri="{FF2B5EF4-FFF2-40B4-BE49-F238E27FC236}">
                <a16:creationId xmlns:a16="http://schemas.microsoft.com/office/drawing/2014/main" id="{AFEC9CBC-8837-4CAC-846C-2314673B6192}"/>
              </a:ext>
            </a:extLst>
          </p:cNvPr>
          <p:cNvPicPr>
            <a:picLocks noChangeAspect="1"/>
          </p:cNvPicPr>
          <p:nvPr/>
        </p:nvPicPr>
        <p:blipFill>
          <a:blip r:embed="rId3"/>
          <a:stretch>
            <a:fillRect/>
          </a:stretch>
        </p:blipFill>
        <p:spPr>
          <a:xfrm>
            <a:off x="280987" y="1714500"/>
            <a:ext cx="8582025" cy="3623044"/>
          </a:xfrm>
          <a:prstGeom prst="rect">
            <a:avLst/>
          </a:prstGeom>
        </p:spPr>
      </p:pic>
    </p:spTree>
    <p:extLst>
      <p:ext uri="{BB962C8B-B14F-4D97-AF65-F5344CB8AC3E}">
        <p14:creationId xmlns:p14="http://schemas.microsoft.com/office/powerpoint/2010/main" val="2276731952"/>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AIO : BOARD Settings</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r>
              <a:rPr lang="en-US" dirty="0"/>
              <a:t>User can configure maximum of 160 AIO Boards. </a:t>
            </a:r>
          </a:p>
          <a:p>
            <a:pPr eaLnBrk="1" hangingPunct="1"/>
            <a:r>
              <a:rPr lang="en-US" altLang="en-US" dirty="0"/>
              <a:t>AIO follows </a:t>
            </a:r>
            <a:r>
              <a:rPr lang="en-US" dirty="0"/>
              <a:t>a Parent / Child hierarchy: </a:t>
            </a:r>
            <a:r>
              <a:rPr lang="en-US" altLang="en-US" dirty="0"/>
              <a:t> i.e., There are 10 </a:t>
            </a:r>
            <a:r>
              <a:rPr lang="en-US" altLang="en-US" b="1" dirty="0"/>
              <a:t>Router/Host </a:t>
            </a:r>
            <a:r>
              <a:rPr lang="en-US" altLang="en-US" dirty="0"/>
              <a:t>(Parent) devices and each of the Router contains up to 15 </a:t>
            </a:r>
            <a:r>
              <a:rPr lang="en-US" altLang="en-US" b="1" dirty="0"/>
              <a:t>Peripherals</a:t>
            </a:r>
            <a:r>
              <a:rPr lang="en-US" altLang="en-US" dirty="0"/>
              <a:t>(Child).</a:t>
            </a:r>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125</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7" name="Picture 6">
            <a:extLst>
              <a:ext uri="{FF2B5EF4-FFF2-40B4-BE49-F238E27FC236}">
                <a16:creationId xmlns:a16="http://schemas.microsoft.com/office/drawing/2014/main" id="{B1A5C5DA-2B6D-42D0-AF60-FE6E48B4775A}"/>
              </a:ext>
            </a:extLst>
          </p:cNvPr>
          <p:cNvPicPr>
            <a:picLocks noChangeAspect="1"/>
          </p:cNvPicPr>
          <p:nvPr/>
        </p:nvPicPr>
        <p:blipFill>
          <a:blip r:embed="rId3"/>
          <a:stretch>
            <a:fillRect/>
          </a:stretch>
        </p:blipFill>
        <p:spPr>
          <a:xfrm>
            <a:off x="627062" y="2420080"/>
            <a:ext cx="7600335" cy="3975290"/>
          </a:xfrm>
          <a:prstGeom prst="rect">
            <a:avLst/>
          </a:prstGeom>
        </p:spPr>
      </p:pic>
    </p:spTree>
    <p:extLst>
      <p:ext uri="{BB962C8B-B14F-4D97-AF65-F5344CB8AC3E}">
        <p14:creationId xmlns:p14="http://schemas.microsoft.com/office/powerpoint/2010/main" val="2093992755"/>
      </p:ext>
    </p:extLst>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a:t>
            </a:r>
            <a:r>
              <a:rPr lang="en-US" dirty="0" err="1"/>
              <a:t>aio</a:t>
            </a:r>
            <a:r>
              <a:rPr lang="en-US" dirty="0"/>
              <a:t> button and led settings</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marL="0" indent="0">
              <a:buNone/>
            </a:pPr>
            <a:r>
              <a:rPr lang="en-US" dirty="0"/>
              <a:t>Both the Router &amp; Peripheral devices have its own independent programming regarding its </a:t>
            </a:r>
            <a:r>
              <a:rPr lang="en-US" b="1" dirty="0"/>
              <a:t>Dual LEDs &amp; Button groups </a:t>
            </a:r>
            <a:r>
              <a:rPr lang="en-US" dirty="0"/>
              <a:t>(termed as ‘Collection’), as well as their mapped point associations.</a:t>
            </a:r>
          </a:p>
          <a:p>
            <a:pPr marL="0" indent="0">
              <a:buNone/>
            </a:pPr>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126</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8" name="Picture 7">
            <a:extLst>
              <a:ext uri="{FF2B5EF4-FFF2-40B4-BE49-F238E27FC236}">
                <a16:creationId xmlns:a16="http://schemas.microsoft.com/office/drawing/2014/main" id="{1830453D-B14E-4B8D-96AD-0581741CF6F3}"/>
              </a:ext>
            </a:extLst>
          </p:cNvPr>
          <p:cNvPicPr>
            <a:picLocks noChangeAspect="1"/>
          </p:cNvPicPr>
          <p:nvPr/>
        </p:nvPicPr>
        <p:blipFill>
          <a:blip r:embed="rId3"/>
          <a:stretch>
            <a:fillRect/>
          </a:stretch>
        </p:blipFill>
        <p:spPr>
          <a:xfrm>
            <a:off x="537520" y="2064903"/>
            <a:ext cx="8196905" cy="4310497"/>
          </a:xfrm>
          <a:prstGeom prst="rect">
            <a:avLst/>
          </a:prstGeom>
        </p:spPr>
      </p:pic>
    </p:spTree>
    <p:extLst>
      <p:ext uri="{BB962C8B-B14F-4D97-AF65-F5344CB8AC3E}">
        <p14:creationId xmlns:p14="http://schemas.microsoft.com/office/powerpoint/2010/main" val="3582177258"/>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31837" y="504156"/>
            <a:ext cx="8002588" cy="373063"/>
          </a:xfrm>
        </p:spPr>
        <p:txBody>
          <a:bodyPr/>
          <a:lstStyle/>
          <a:p>
            <a:pPr marL="273050" indent="-273050">
              <a:spcBef>
                <a:spcPct val="20000"/>
              </a:spcBef>
            </a:pPr>
            <a:r>
              <a:rPr lang="en-US" dirty="0"/>
              <a:t>VeriFire Tools – Alert bar Configuration</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marL="287337" lvl="1" indent="0">
              <a:buNone/>
            </a:pPr>
            <a:r>
              <a:rPr lang="en-US" dirty="0"/>
              <a:t>The N16 display has numerous Alert Bar configuration settings that mandate a new sub-tab under the main "</a:t>
            </a:r>
            <a:r>
              <a:rPr lang="en-US" b="1" dirty="0"/>
              <a:t>System Programming</a:t>
            </a:r>
            <a:r>
              <a:rPr lang="en-US" dirty="0"/>
              <a:t>" Tab.</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127</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3" name="Picture 2">
            <a:extLst>
              <a:ext uri="{FF2B5EF4-FFF2-40B4-BE49-F238E27FC236}">
                <a16:creationId xmlns:a16="http://schemas.microsoft.com/office/drawing/2014/main" id="{4B2E6516-DBF6-4557-B88F-95827B5B994C}"/>
              </a:ext>
            </a:extLst>
          </p:cNvPr>
          <p:cNvPicPr>
            <a:picLocks noChangeAspect="1"/>
          </p:cNvPicPr>
          <p:nvPr/>
        </p:nvPicPr>
        <p:blipFill>
          <a:blip r:embed="rId3"/>
          <a:stretch>
            <a:fillRect/>
          </a:stretch>
        </p:blipFill>
        <p:spPr>
          <a:xfrm>
            <a:off x="731837" y="2000250"/>
            <a:ext cx="7877175" cy="3457575"/>
          </a:xfrm>
          <a:prstGeom prst="rect">
            <a:avLst/>
          </a:prstGeom>
        </p:spPr>
      </p:pic>
    </p:spTree>
    <p:extLst>
      <p:ext uri="{BB962C8B-B14F-4D97-AF65-F5344CB8AC3E}">
        <p14:creationId xmlns:p14="http://schemas.microsoft.com/office/powerpoint/2010/main" val="3528089041"/>
      </p:ext>
    </p:extLst>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Alert bar in panel</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128</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9" name="Picture 8">
            <a:extLst>
              <a:ext uri="{FF2B5EF4-FFF2-40B4-BE49-F238E27FC236}">
                <a16:creationId xmlns:a16="http://schemas.microsoft.com/office/drawing/2014/main" id="{36C22003-0133-4A99-B61D-D8B7AD74755D}"/>
              </a:ext>
            </a:extLst>
          </p:cNvPr>
          <p:cNvPicPr>
            <a:picLocks noChangeAspect="1"/>
          </p:cNvPicPr>
          <p:nvPr/>
        </p:nvPicPr>
        <p:blipFill>
          <a:blip r:embed="rId3"/>
          <a:stretch>
            <a:fillRect/>
          </a:stretch>
        </p:blipFill>
        <p:spPr>
          <a:xfrm>
            <a:off x="835280" y="1282239"/>
            <a:ext cx="6372225" cy="3724275"/>
          </a:xfrm>
          <a:prstGeom prst="rect">
            <a:avLst/>
          </a:prstGeom>
        </p:spPr>
      </p:pic>
    </p:spTree>
    <p:extLst>
      <p:ext uri="{BB962C8B-B14F-4D97-AF65-F5344CB8AC3E}">
        <p14:creationId xmlns:p14="http://schemas.microsoft.com/office/powerpoint/2010/main" val="233609738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09" y="77626"/>
            <a:ext cx="8793728" cy="373531"/>
          </a:xfrm>
        </p:spPr>
        <p:txBody>
          <a:bodyPr/>
          <a:lstStyle/>
          <a:p>
            <a:r>
              <a:rPr lang="en-US" dirty="0"/>
              <a:t>LDM-32/60 external switches configuration</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566737" lvl="1" indent="0">
              <a:spcBef>
                <a:spcPts val="0"/>
              </a:spcBef>
              <a:buSzPct val="95000"/>
              <a:buNone/>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12</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12.40 Release</a:t>
            </a:r>
          </a:p>
        </p:txBody>
      </p:sp>
      <p:sp>
        <p:nvSpPr>
          <p:cNvPr id="8" name="TextBox 7">
            <a:extLst>
              <a:ext uri="{FF2B5EF4-FFF2-40B4-BE49-F238E27FC236}">
                <a16:creationId xmlns:a16="http://schemas.microsoft.com/office/drawing/2014/main" id="{56E955A1-D6F0-46C5-BDF0-DEDCD34EBE4D}"/>
              </a:ext>
            </a:extLst>
          </p:cNvPr>
          <p:cNvSpPr txBox="1"/>
          <p:nvPr/>
        </p:nvSpPr>
        <p:spPr>
          <a:xfrm>
            <a:off x="452846" y="628812"/>
            <a:ext cx="6244045" cy="369332"/>
          </a:xfrm>
          <a:prstGeom prst="rect">
            <a:avLst/>
          </a:prstGeom>
          <a:noFill/>
        </p:spPr>
        <p:txBody>
          <a:bodyPr wrap="square" rtlCol="0">
            <a:spAutoFit/>
          </a:bodyPr>
          <a:lstStyle/>
          <a:p>
            <a:r>
              <a:rPr lang="en-US" dirty="0" err="1"/>
              <a:t>Cofigure</a:t>
            </a:r>
            <a:r>
              <a:rPr lang="en-US" dirty="0"/>
              <a:t> the sources mentioned in Syntax helped. </a:t>
            </a:r>
          </a:p>
        </p:txBody>
      </p:sp>
      <p:pic>
        <p:nvPicPr>
          <p:cNvPr id="7" name="Picture 6">
            <a:extLst>
              <a:ext uri="{FF2B5EF4-FFF2-40B4-BE49-F238E27FC236}">
                <a16:creationId xmlns:a16="http://schemas.microsoft.com/office/drawing/2014/main" id="{B6428E1E-CA8E-496C-BC63-993F21CF41DE}"/>
              </a:ext>
            </a:extLst>
          </p:cNvPr>
          <p:cNvPicPr>
            <a:picLocks noChangeAspect="1"/>
          </p:cNvPicPr>
          <p:nvPr/>
        </p:nvPicPr>
        <p:blipFill>
          <a:blip r:embed="rId3"/>
          <a:stretch>
            <a:fillRect/>
          </a:stretch>
        </p:blipFill>
        <p:spPr>
          <a:xfrm>
            <a:off x="96838" y="1842694"/>
            <a:ext cx="8793728" cy="2214669"/>
          </a:xfrm>
          <a:prstGeom prst="rect">
            <a:avLst/>
          </a:prstGeom>
        </p:spPr>
      </p:pic>
    </p:spTree>
    <p:extLst>
      <p:ext uri="{BB962C8B-B14F-4D97-AF65-F5344CB8AC3E}">
        <p14:creationId xmlns:p14="http://schemas.microsoft.com/office/powerpoint/2010/main" val="256875042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INSTRUCTION TEXT IN PANEL</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marL="0" lvl="0" indent="0" defTabSz="914400">
              <a:spcBef>
                <a:spcPct val="0"/>
              </a:spcBef>
              <a:buClrTx/>
              <a:buNone/>
              <a:tabLst>
                <a:tab pos="457200" algn="l"/>
              </a:tabLst>
            </a:pPr>
            <a:r>
              <a:rPr lang="en-US" altLang="en-US" dirty="0">
                <a:ea typeface="Times New Roman" panose="02020603050405020304" pitchFamily="18" charset="0"/>
              </a:rPr>
              <a:t>The VeriFire Tools allows the customization of both the Primary and Secondary text to be display for the following events:</a:t>
            </a:r>
            <a:r>
              <a:rPr lang="en-US" altLang="en-US" b="1" dirty="0">
                <a:ea typeface="Times New Roman" panose="02020603050405020304" pitchFamily="18" charset="0"/>
              </a:rPr>
              <a:t> Alarm Acknowledge, Alarm silence, Alarm reset, Non-alarm acknowledge, and Non-alarm reset.</a:t>
            </a:r>
            <a:endParaRPr lang="en-US" altLang="en-US" sz="800"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129</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9" name="Picture 1">
            <a:extLst>
              <a:ext uri="{FF2B5EF4-FFF2-40B4-BE49-F238E27FC236}">
                <a16:creationId xmlns:a16="http://schemas.microsoft.com/office/drawing/2014/main" id="{6F15302B-1789-4C04-A72E-51B696A0A5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044" y="2610725"/>
            <a:ext cx="6667500" cy="895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1613932"/>
      </p:ext>
    </p:ext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–INSTRUCTION TEXT </a:t>
            </a:r>
            <a:r>
              <a:rPr lang="en-US" sz="1600" b="0" i="1" dirty="0"/>
              <a:t>(continued)</a:t>
            </a:r>
            <a:endParaRPr lang="en-US" b="0"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130</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8" name="Picture 7">
            <a:extLst>
              <a:ext uri="{FF2B5EF4-FFF2-40B4-BE49-F238E27FC236}">
                <a16:creationId xmlns:a16="http://schemas.microsoft.com/office/drawing/2014/main" id="{5720C68E-72E1-4C61-AED1-A1607B1F88F6}"/>
              </a:ext>
            </a:extLst>
          </p:cNvPr>
          <p:cNvPicPr>
            <a:picLocks noChangeAspect="1"/>
          </p:cNvPicPr>
          <p:nvPr/>
        </p:nvPicPr>
        <p:blipFill>
          <a:blip r:embed="rId3"/>
          <a:stretch>
            <a:fillRect/>
          </a:stretch>
        </p:blipFill>
        <p:spPr>
          <a:xfrm>
            <a:off x="382357" y="1176542"/>
            <a:ext cx="8516938" cy="4659066"/>
          </a:xfrm>
          <a:prstGeom prst="rect">
            <a:avLst/>
          </a:prstGeom>
        </p:spPr>
      </p:pic>
    </p:spTree>
    <p:extLst>
      <p:ext uri="{BB962C8B-B14F-4D97-AF65-F5344CB8AC3E}">
        <p14:creationId xmlns:p14="http://schemas.microsoft.com/office/powerpoint/2010/main" val="706423891"/>
      </p:ext>
    </p:extLst>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Custom action buttons</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marL="0" lvl="0" indent="0">
              <a:buNone/>
            </a:pPr>
            <a:r>
              <a:rPr lang="en-US" dirty="0"/>
              <a:t>Custom Actions Button is exclusively for the programming of a group of points to be controlled by a single button on the N16/NCD panel.</a:t>
            </a:r>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131</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7" name="Picture 6">
            <a:extLst>
              <a:ext uri="{FF2B5EF4-FFF2-40B4-BE49-F238E27FC236}">
                <a16:creationId xmlns:a16="http://schemas.microsoft.com/office/drawing/2014/main" id="{65FFDF83-31A8-43EA-B9BC-EF08CF9F7B84}"/>
              </a:ext>
            </a:extLst>
          </p:cNvPr>
          <p:cNvPicPr>
            <a:picLocks noChangeAspect="1"/>
          </p:cNvPicPr>
          <p:nvPr/>
        </p:nvPicPr>
        <p:blipFill>
          <a:blip r:embed="rId3"/>
          <a:stretch>
            <a:fillRect/>
          </a:stretch>
        </p:blipFill>
        <p:spPr>
          <a:xfrm>
            <a:off x="638351" y="1980839"/>
            <a:ext cx="7157884" cy="3954294"/>
          </a:xfrm>
          <a:prstGeom prst="rect">
            <a:avLst/>
          </a:prstGeom>
        </p:spPr>
      </p:pic>
    </p:spTree>
    <p:extLst>
      <p:ext uri="{BB962C8B-B14F-4D97-AF65-F5344CB8AC3E}">
        <p14:creationId xmlns:p14="http://schemas.microsoft.com/office/powerpoint/2010/main" val="165642251"/>
      </p:ext>
    </p:extLst>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UPLOAD DEBUG STATISTICS support</a:t>
            </a:r>
            <a:r>
              <a:rPr lang="en-US" i="1" dirty="0">
                <a:solidFill>
                  <a:prstClr val="black"/>
                </a:solidFill>
              </a:rPr>
              <a:t> </a:t>
            </a:r>
            <a:r>
              <a:rPr lang="en-US" sz="1600" b="0" i="1" dirty="0">
                <a:solidFill>
                  <a:prstClr val="black"/>
                </a:solidFill>
              </a:rPr>
              <a:t>(continued)</a:t>
            </a:r>
            <a:r>
              <a:rPr lang="en-US" sz="1600" b="0" dirty="0"/>
              <a:t> </a:t>
            </a:r>
            <a:endParaRPr lang="en-US" b="0"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132</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3" name="Picture 2">
            <a:extLst>
              <a:ext uri="{FF2B5EF4-FFF2-40B4-BE49-F238E27FC236}">
                <a16:creationId xmlns:a16="http://schemas.microsoft.com/office/drawing/2014/main" id="{54A3CA98-071C-4C43-B956-AF5AAAAA4059}"/>
              </a:ext>
            </a:extLst>
          </p:cNvPr>
          <p:cNvPicPr>
            <a:picLocks noChangeAspect="1"/>
          </p:cNvPicPr>
          <p:nvPr/>
        </p:nvPicPr>
        <p:blipFill>
          <a:blip r:embed="rId3"/>
          <a:stretch>
            <a:fillRect/>
          </a:stretch>
        </p:blipFill>
        <p:spPr>
          <a:xfrm>
            <a:off x="723900" y="1476374"/>
            <a:ext cx="7696200" cy="4306887"/>
          </a:xfrm>
          <a:prstGeom prst="rect">
            <a:avLst/>
          </a:prstGeom>
        </p:spPr>
      </p:pic>
    </p:spTree>
    <p:extLst>
      <p:ext uri="{BB962C8B-B14F-4D97-AF65-F5344CB8AC3E}">
        <p14:creationId xmlns:p14="http://schemas.microsoft.com/office/powerpoint/2010/main" val="82092514"/>
      </p:ext>
    </p:extLst>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274785"/>
            <a:ext cx="8002588" cy="373063"/>
          </a:xfrm>
        </p:spPr>
        <p:txBody>
          <a:bodyPr/>
          <a:lstStyle/>
          <a:p>
            <a:pPr marL="273050" indent="-273050">
              <a:spcBef>
                <a:spcPct val="20000"/>
              </a:spcBef>
            </a:pPr>
            <a:r>
              <a:rPr lang="en-US" dirty="0"/>
              <a:t>VeriFire Tools – Banner editor for n16, </a:t>
            </a:r>
            <a:r>
              <a:rPr lang="en-US" dirty="0" err="1"/>
              <a:t>ncD</a:t>
            </a:r>
            <a:r>
              <a:rPr lang="en-US" dirty="0"/>
              <a:t>(v2 and above)</a:t>
            </a:r>
            <a:endParaRPr lang="en-US" b="0"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marL="0" indent="0">
              <a:buNone/>
            </a:pPr>
            <a:r>
              <a:rPr lang="en-US" dirty="0"/>
              <a:t>The banner should be of size 894x513 pixels</a:t>
            </a:r>
          </a:p>
          <a:p>
            <a:pPr marL="0" indent="0">
              <a:buNone/>
            </a:pPr>
            <a:r>
              <a:rPr lang="en-US" dirty="0"/>
              <a:t>The file size should be 200KB or below</a:t>
            </a:r>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133</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4" name="Picture 3">
            <a:extLst>
              <a:ext uri="{FF2B5EF4-FFF2-40B4-BE49-F238E27FC236}">
                <a16:creationId xmlns:a16="http://schemas.microsoft.com/office/drawing/2014/main" id="{80BF304A-4C58-47C5-A958-BB6A86788C8D}"/>
              </a:ext>
            </a:extLst>
          </p:cNvPr>
          <p:cNvPicPr>
            <a:picLocks noChangeAspect="1"/>
          </p:cNvPicPr>
          <p:nvPr/>
        </p:nvPicPr>
        <p:blipFill>
          <a:blip r:embed="rId3"/>
          <a:stretch>
            <a:fillRect/>
          </a:stretch>
        </p:blipFill>
        <p:spPr>
          <a:xfrm>
            <a:off x="265814" y="2001397"/>
            <a:ext cx="8612372" cy="4381941"/>
          </a:xfrm>
          <a:prstGeom prst="rect">
            <a:avLst/>
          </a:prstGeom>
        </p:spPr>
      </p:pic>
    </p:spTree>
    <p:extLst>
      <p:ext uri="{BB962C8B-B14F-4D97-AF65-F5344CB8AC3E}">
        <p14:creationId xmlns:p14="http://schemas.microsoft.com/office/powerpoint/2010/main" val="1870450156"/>
      </p:ext>
    </p:extLst>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Download support for new packages</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134</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sp>
        <p:nvSpPr>
          <p:cNvPr id="4" name="Rectangle 3">
            <a:extLst>
              <a:ext uri="{FF2B5EF4-FFF2-40B4-BE49-F238E27FC236}">
                <a16:creationId xmlns:a16="http://schemas.microsoft.com/office/drawing/2014/main" id="{03D58626-B27F-4EAD-BA85-23181BAF04EB}"/>
              </a:ext>
            </a:extLst>
          </p:cNvPr>
          <p:cNvSpPr/>
          <p:nvPr/>
        </p:nvSpPr>
        <p:spPr>
          <a:xfrm>
            <a:off x="514349" y="1395095"/>
            <a:ext cx="8002587" cy="2554545"/>
          </a:xfrm>
          <a:prstGeom prst="rect">
            <a:avLst/>
          </a:prstGeom>
        </p:spPr>
        <p:txBody>
          <a:bodyPr wrap="square">
            <a:spAutoFit/>
          </a:bodyPr>
          <a:lstStyle/>
          <a:p>
            <a:pPr marL="169863" lvl="1">
              <a:buClr>
                <a:srgbClr val="C00000"/>
              </a:buClr>
            </a:pPr>
            <a:r>
              <a:rPr lang="en-US" altLang="en-US" sz="2000" dirty="0"/>
              <a:t>For N16 we supported download of following applications:</a:t>
            </a:r>
          </a:p>
          <a:p>
            <a:pPr marL="169863" lvl="1">
              <a:buClr>
                <a:srgbClr val="C00000"/>
              </a:buClr>
              <a:buFont typeface="Arial" pitchFamily="34" charset="0"/>
              <a:buChar char="•"/>
            </a:pPr>
            <a:endParaRPr lang="en-US" altLang="en-US" sz="2000" dirty="0"/>
          </a:p>
          <a:p>
            <a:pPr marL="169863" lvl="1">
              <a:buClr>
                <a:srgbClr val="C00000"/>
              </a:buClr>
              <a:buFont typeface="Arial" pitchFamily="34" charset="0"/>
              <a:buChar char="•"/>
            </a:pPr>
            <a:r>
              <a:rPr lang="en-US" altLang="en-US" sz="2000" dirty="0"/>
              <a:t>Database</a:t>
            </a:r>
          </a:p>
          <a:p>
            <a:pPr marL="169863" lvl="1">
              <a:buClr>
                <a:srgbClr val="C00000"/>
              </a:buClr>
              <a:buFont typeface="Arial" pitchFamily="34" charset="0"/>
              <a:buChar char="•"/>
            </a:pPr>
            <a:r>
              <a:rPr lang="en-US" altLang="en-US" sz="2000" dirty="0"/>
              <a:t>SLM Boot</a:t>
            </a:r>
          </a:p>
          <a:p>
            <a:pPr marL="169863" lvl="1">
              <a:buClr>
                <a:srgbClr val="C00000"/>
              </a:buClr>
              <a:buFont typeface="Arial" pitchFamily="34" charset="0"/>
              <a:buChar char="•"/>
            </a:pPr>
            <a:r>
              <a:rPr lang="en-US" altLang="en-US" sz="2000" dirty="0"/>
              <a:t>SLM Package</a:t>
            </a:r>
          </a:p>
          <a:p>
            <a:pPr marL="169863" lvl="1">
              <a:buClr>
                <a:srgbClr val="C00000"/>
              </a:buClr>
              <a:buFont typeface="Arial" pitchFamily="34" charset="0"/>
              <a:buChar char="•"/>
            </a:pPr>
            <a:r>
              <a:rPr lang="en-US" altLang="en-US" sz="2000" dirty="0"/>
              <a:t>PMB Package</a:t>
            </a:r>
          </a:p>
          <a:p>
            <a:pPr marL="169863" lvl="1">
              <a:buClr>
                <a:srgbClr val="C00000"/>
              </a:buClr>
              <a:buFont typeface="Arial" pitchFamily="34" charset="0"/>
              <a:buChar char="•"/>
            </a:pPr>
            <a:r>
              <a:rPr lang="en-US" altLang="en-US" sz="2000" dirty="0"/>
              <a:t>ACM-30 Package</a:t>
            </a:r>
          </a:p>
          <a:p>
            <a:pPr marL="169863" lvl="1">
              <a:buClr>
                <a:srgbClr val="C00000"/>
              </a:buClr>
              <a:buFont typeface="Arial" pitchFamily="34" charset="0"/>
              <a:buChar char="•"/>
            </a:pPr>
            <a:r>
              <a:rPr lang="en-US" altLang="en-US" sz="2000" dirty="0"/>
              <a:t>Banner download</a:t>
            </a:r>
          </a:p>
        </p:txBody>
      </p:sp>
    </p:spTree>
    <p:extLst>
      <p:ext uri="{BB962C8B-B14F-4D97-AF65-F5344CB8AC3E}">
        <p14:creationId xmlns:p14="http://schemas.microsoft.com/office/powerpoint/2010/main" val="737873812"/>
      </p:ext>
    </p:extLst>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Download support</a:t>
            </a:r>
            <a:r>
              <a:rPr lang="en-US" i="1" dirty="0">
                <a:solidFill>
                  <a:prstClr val="black"/>
                </a:solidFill>
              </a:rPr>
              <a:t> </a:t>
            </a:r>
            <a:r>
              <a:rPr lang="en-US" sz="1600" b="0" i="1" dirty="0">
                <a:solidFill>
                  <a:prstClr val="black"/>
                </a:solidFill>
              </a:rPr>
              <a:t>(continued)</a:t>
            </a:r>
            <a:r>
              <a:rPr lang="en-US" sz="1600" b="0" dirty="0"/>
              <a:t> </a:t>
            </a:r>
            <a:endParaRPr lang="en-US" b="0"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135</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4099" name="Picture 3"/>
          <p:cNvPicPr>
            <a:picLocks noChangeAspect="1" noChangeArrowheads="1"/>
          </p:cNvPicPr>
          <p:nvPr/>
        </p:nvPicPr>
        <p:blipFill>
          <a:blip r:embed="rId3"/>
          <a:srcRect l="293" t="19140" r="18448"/>
          <a:stretch>
            <a:fillRect/>
          </a:stretch>
        </p:blipFill>
        <p:spPr bwMode="auto">
          <a:xfrm>
            <a:off x="506571" y="1333500"/>
            <a:ext cx="8132603" cy="4549862"/>
          </a:xfrm>
          <a:prstGeom prst="rect">
            <a:avLst/>
          </a:prstGeom>
          <a:noFill/>
          <a:ln w="9525">
            <a:noFill/>
            <a:miter lim="800000"/>
            <a:headEnd/>
            <a:tailEnd/>
          </a:ln>
        </p:spPr>
      </p:pic>
    </p:spTree>
    <p:extLst>
      <p:ext uri="{BB962C8B-B14F-4D97-AF65-F5344CB8AC3E}">
        <p14:creationId xmlns:p14="http://schemas.microsoft.com/office/powerpoint/2010/main" val="1887029448"/>
      </p:ext>
    </p:extLst>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Logic Equations</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marL="0" indent="0">
              <a:buNone/>
            </a:pPr>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136</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4" name="Picture 3">
            <a:extLst>
              <a:ext uri="{FF2B5EF4-FFF2-40B4-BE49-F238E27FC236}">
                <a16:creationId xmlns:a16="http://schemas.microsoft.com/office/drawing/2014/main" id="{9F92493A-3A78-4C9E-B34C-FB9EFC7A4567}"/>
              </a:ext>
            </a:extLst>
          </p:cNvPr>
          <p:cNvPicPr>
            <a:picLocks noChangeAspect="1"/>
          </p:cNvPicPr>
          <p:nvPr/>
        </p:nvPicPr>
        <p:blipFill>
          <a:blip r:embed="rId3"/>
          <a:stretch>
            <a:fillRect/>
          </a:stretch>
        </p:blipFill>
        <p:spPr>
          <a:xfrm>
            <a:off x="627061" y="2081682"/>
            <a:ext cx="7592706" cy="4288940"/>
          </a:xfrm>
          <a:prstGeom prst="rect">
            <a:avLst/>
          </a:prstGeom>
        </p:spPr>
      </p:pic>
      <p:sp>
        <p:nvSpPr>
          <p:cNvPr id="8" name="Rectangle 7">
            <a:extLst>
              <a:ext uri="{FF2B5EF4-FFF2-40B4-BE49-F238E27FC236}">
                <a16:creationId xmlns:a16="http://schemas.microsoft.com/office/drawing/2014/main" id="{B19BA157-28F4-4231-9743-1DD6DABA6BB3}"/>
              </a:ext>
            </a:extLst>
          </p:cNvPr>
          <p:cNvSpPr/>
          <p:nvPr/>
        </p:nvSpPr>
        <p:spPr>
          <a:xfrm>
            <a:off x="627061" y="881353"/>
            <a:ext cx="8389119" cy="1200329"/>
          </a:xfrm>
          <a:prstGeom prst="rect">
            <a:avLst/>
          </a:prstGeom>
        </p:spPr>
        <p:txBody>
          <a:bodyPr wrap="square">
            <a:spAutoFit/>
          </a:bodyPr>
          <a:lstStyle/>
          <a:p>
            <a:r>
              <a:rPr lang="en-US" dirty="0"/>
              <a:t>Logic Equations can define complex relationships between input and output devices. These equations can be used in input/output zone mapping.  </a:t>
            </a:r>
          </a:p>
          <a:p>
            <a:r>
              <a:rPr lang="en-US" dirty="0"/>
              <a:t>The N16 support up to 2000 Logic Equations , each designated with a Logic Zone number of ZL1 through ZL2000. </a:t>
            </a:r>
          </a:p>
        </p:txBody>
      </p:sp>
    </p:spTree>
    <p:extLst>
      <p:ext uri="{BB962C8B-B14F-4D97-AF65-F5344CB8AC3E}">
        <p14:creationId xmlns:p14="http://schemas.microsoft.com/office/powerpoint/2010/main" val="2370077813"/>
      </p:ext>
    </p:extLst>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a:t>
            </a:r>
            <a:r>
              <a:rPr lang="en-US" altLang="en-US" dirty="0">
                <a:solidFill>
                  <a:schemeClr val="hlink"/>
                </a:solidFill>
              </a:rPr>
              <a:t>Holiday list </a:t>
            </a: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marL="0" indent="0">
              <a:buNone/>
            </a:pPr>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137</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3" name="Picture 2">
            <a:extLst>
              <a:ext uri="{FF2B5EF4-FFF2-40B4-BE49-F238E27FC236}">
                <a16:creationId xmlns:a16="http://schemas.microsoft.com/office/drawing/2014/main" id="{14321481-CA2F-405D-9F5F-4B0F90C0BD76}"/>
              </a:ext>
            </a:extLst>
          </p:cNvPr>
          <p:cNvPicPr>
            <a:picLocks noChangeAspect="1"/>
          </p:cNvPicPr>
          <p:nvPr/>
        </p:nvPicPr>
        <p:blipFill>
          <a:blip r:embed="rId3"/>
          <a:stretch>
            <a:fillRect/>
          </a:stretch>
        </p:blipFill>
        <p:spPr>
          <a:xfrm>
            <a:off x="627062" y="1604641"/>
            <a:ext cx="7669162" cy="5053496"/>
          </a:xfrm>
          <a:prstGeom prst="rect">
            <a:avLst/>
          </a:prstGeom>
        </p:spPr>
      </p:pic>
      <p:sp>
        <p:nvSpPr>
          <p:cNvPr id="4" name="Rectangle 3">
            <a:extLst>
              <a:ext uri="{FF2B5EF4-FFF2-40B4-BE49-F238E27FC236}">
                <a16:creationId xmlns:a16="http://schemas.microsoft.com/office/drawing/2014/main" id="{36B91A26-670C-44E4-B30F-75EBB5A603A4}"/>
              </a:ext>
            </a:extLst>
          </p:cNvPr>
          <p:cNvSpPr/>
          <p:nvPr/>
        </p:nvSpPr>
        <p:spPr>
          <a:xfrm>
            <a:off x="627062" y="1032545"/>
            <a:ext cx="5751595" cy="369332"/>
          </a:xfrm>
          <a:prstGeom prst="rect">
            <a:avLst/>
          </a:prstGeom>
        </p:spPr>
        <p:txBody>
          <a:bodyPr wrap="square">
            <a:spAutoFit/>
          </a:bodyPr>
          <a:lstStyle/>
          <a:p>
            <a:pPr marL="0" indent="0">
              <a:buNone/>
            </a:pPr>
            <a:r>
              <a:rPr lang="en-US" dirty="0"/>
              <a:t>The N16 supports up to 15 holidays. </a:t>
            </a:r>
          </a:p>
        </p:txBody>
      </p:sp>
    </p:spTree>
    <p:extLst>
      <p:ext uri="{BB962C8B-B14F-4D97-AF65-F5344CB8AC3E}">
        <p14:creationId xmlns:p14="http://schemas.microsoft.com/office/powerpoint/2010/main" val="2844328712"/>
      </p:ext>
    </p:extLst>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a:t>
            </a:r>
            <a:r>
              <a:rPr lang="en-US" altLang="en-US" dirty="0">
                <a:solidFill>
                  <a:schemeClr val="hlink"/>
                </a:solidFill>
              </a:rPr>
              <a:t>Occupancy schedule</a:t>
            </a:r>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138</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3" name="Picture 2">
            <a:extLst>
              <a:ext uri="{FF2B5EF4-FFF2-40B4-BE49-F238E27FC236}">
                <a16:creationId xmlns:a16="http://schemas.microsoft.com/office/drawing/2014/main" id="{6ABCA3BE-23BC-49D8-B3EE-23B9BA014568}"/>
              </a:ext>
            </a:extLst>
          </p:cNvPr>
          <p:cNvPicPr>
            <a:picLocks noChangeAspect="1"/>
          </p:cNvPicPr>
          <p:nvPr/>
        </p:nvPicPr>
        <p:blipFill>
          <a:blip r:embed="rId3"/>
          <a:stretch>
            <a:fillRect/>
          </a:stretch>
        </p:blipFill>
        <p:spPr>
          <a:xfrm>
            <a:off x="601364" y="1201021"/>
            <a:ext cx="8133061" cy="3802143"/>
          </a:xfrm>
          <a:prstGeom prst="rect">
            <a:avLst/>
          </a:prstGeom>
        </p:spPr>
      </p:pic>
    </p:spTree>
    <p:extLst>
      <p:ext uri="{BB962C8B-B14F-4D97-AF65-F5344CB8AC3E}">
        <p14:creationId xmlns:p14="http://schemas.microsoft.com/office/powerpoint/2010/main" val="264941044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09" y="77626"/>
            <a:ext cx="8793728" cy="373531"/>
          </a:xfrm>
        </p:spPr>
        <p:txBody>
          <a:bodyPr/>
          <a:lstStyle/>
          <a:p>
            <a:r>
              <a:rPr lang="en-US" dirty="0"/>
              <a:t>Water releasing zones</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566737" lvl="1" indent="0">
              <a:spcBef>
                <a:spcPts val="0"/>
              </a:spcBef>
              <a:buSzPct val="95000"/>
              <a:buNone/>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13</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12.55 Release</a:t>
            </a:r>
          </a:p>
        </p:txBody>
      </p:sp>
      <p:sp>
        <p:nvSpPr>
          <p:cNvPr id="8" name="TextBox 7">
            <a:extLst>
              <a:ext uri="{FF2B5EF4-FFF2-40B4-BE49-F238E27FC236}">
                <a16:creationId xmlns:a16="http://schemas.microsoft.com/office/drawing/2014/main" id="{56E955A1-D6F0-46C5-BDF0-DEDCD34EBE4D}"/>
              </a:ext>
            </a:extLst>
          </p:cNvPr>
          <p:cNvSpPr txBox="1"/>
          <p:nvPr/>
        </p:nvSpPr>
        <p:spPr>
          <a:xfrm>
            <a:off x="452846" y="628812"/>
            <a:ext cx="6244045" cy="646331"/>
          </a:xfrm>
          <a:prstGeom prst="rect">
            <a:avLst/>
          </a:prstGeom>
          <a:noFill/>
        </p:spPr>
        <p:txBody>
          <a:bodyPr wrap="square" rtlCol="0">
            <a:spAutoFit/>
          </a:bodyPr>
          <a:lstStyle/>
          <a:p>
            <a:r>
              <a:rPr lang="en-US" dirty="0"/>
              <a:t>We can configure up to 100 water releasing zones ranging from 0-99. To use this panel license needs to be purchased.</a:t>
            </a:r>
          </a:p>
        </p:txBody>
      </p:sp>
      <p:pic>
        <p:nvPicPr>
          <p:cNvPr id="7" name="Picture 6">
            <a:extLst>
              <a:ext uri="{FF2B5EF4-FFF2-40B4-BE49-F238E27FC236}">
                <a16:creationId xmlns:a16="http://schemas.microsoft.com/office/drawing/2014/main" id="{083AB090-9B2C-4C2B-98BF-6C333809BEB5}"/>
              </a:ext>
            </a:extLst>
          </p:cNvPr>
          <p:cNvPicPr>
            <a:picLocks noChangeAspect="1"/>
          </p:cNvPicPr>
          <p:nvPr/>
        </p:nvPicPr>
        <p:blipFill>
          <a:blip r:embed="rId3"/>
          <a:stretch>
            <a:fillRect/>
          </a:stretch>
        </p:blipFill>
        <p:spPr>
          <a:xfrm>
            <a:off x="0" y="1905000"/>
            <a:ext cx="8961120" cy="2987040"/>
          </a:xfrm>
          <a:prstGeom prst="rect">
            <a:avLst/>
          </a:prstGeom>
        </p:spPr>
      </p:pic>
    </p:spTree>
    <p:extLst>
      <p:ext uri="{BB962C8B-B14F-4D97-AF65-F5344CB8AC3E}">
        <p14:creationId xmlns:p14="http://schemas.microsoft.com/office/powerpoint/2010/main" val="422620322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Custom action messages</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139</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8" name="Picture 7">
            <a:extLst>
              <a:ext uri="{FF2B5EF4-FFF2-40B4-BE49-F238E27FC236}">
                <a16:creationId xmlns:a16="http://schemas.microsoft.com/office/drawing/2014/main" id="{C90B93BF-B023-44B5-90DB-E5A318AC069D}"/>
              </a:ext>
            </a:extLst>
          </p:cNvPr>
          <p:cNvPicPr>
            <a:picLocks noChangeAspect="1"/>
          </p:cNvPicPr>
          <p:nvPr/>
        </p:nvPicPr>
        <p:blipFill>
          <a:blip r:embed="rId3"/>
          <a:stretch>
            <a:fillRect/>
          </a:stretch>
        </p:blipFill>
        <p:spPr>
          <a:xfrm>
            <a:off x="818972" y="1267761"/>
            <a:ext cx="7246365" cy="4286371"/>
          </a:xfrm>
          <a:prstGeom prst="rect">
            <a:avLst/>
          </a:prstGeom>
        </p:spPr>
      </p:pic>
    </p:spTree>
    <p:extLst>
      <p:ext uri="{BB962C8B-B14F-4D97-AF65-F5344CB8AC3E}">
        <p14:creationId xmlns:p14="http://schemas.microsoft.com/office/powerpoint/2010/main" val="3426305793"/>
      </p:ext>
    </p:extLst>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General Zones</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140</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4" name="Picture 3">
            <a:extLst>
              <a:ext uri="{FF2B5EF4-FFF2-40B4-BE49-F238E27FC236}">
                <a16:creationId xmlns:a16="http://schemas.microsoft.com/office/drawing/2014/main" id="{C41A5F8B-0168-456D-9C6A-1F9A57624369}"/>
              </a:ext>
            </a:extLst>
          </p:cNvPr>
          <p:cNvPicPr>
            <a:picLocks noChangeAspect="1"/>
          </p:cNvPicPr>
          <p:nvPr/>
        </p:nvPicPr>
        <p:blipFill>
          <a:blip r:embed="rId3"/>
          <a:stretch>
            <a:fillRect/>
          </a:stretch>
        </p:blipFill>
        <p:spPr>
          <a:xfrm>
            <a:off x="552450" y="1552574"/>
            <a:ext cx="8039100" cy="4231537"/>
          </a:xfrm>
          <a:prstGeom prst="rect">
            <a:avLst/>
          </a:prstGeom>
        </p:spPr>
      </p:pic>
    </p:spTree>
    <p:extLst>
      <p:ext uri="{BB962C8B-B14F-4D97-AF65-F5344CB8AC3E}">
        <p14:creationId xmlns:p14="http://schemas.microsoft.com/office/powerpoint/2010/main" val="615413974"/>
      </p:ext>
    </p:extLst>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Network Mapping</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141</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4" name="Picture 3">
            <a:extLst>
              <a:ext uri="{FF2B5EF4-FFF2-40B4-BE49-F238E27FC236}">
                <a16:creationId xmlns:a16="http://schemas.microsoft.com/office/drawing/2014/main" id="{2A7F8410-C13E-4DFF-B9BE-E6C1DC22A4F8}"/>
              </a:ext>
            </a:extLst>
          </p:cNvPr>
          <p:cNvPicPr>
            <a:picLocks noChangeAspect="1"/>
          </p:cNvPicPr>
          <p:nvPr/>
        </p:nvPicPr>
        <p:blipFill>
          <a:blip r:embed="rId3"/>
          <a:stretch>
            <a:fillRect/>
          </a:stretch>
        </p:blipFill>
        <p:spPr>
          <a:xfrm>
            <a:off x="650210" y="1068033"/>
            <a:ext cx="7274590" cy="5185242"/>
          </a:xfrm>
          <a:prstGeom prst="rect">
            <a:avLst/>
          </a:prstGeom>
        </p:spPr>
      </p:pic>
    </p:spTree>
    <p:extLst>
      <p:ext uri="{BB962C8B-B14F-4D97-AF65-F5344CB8AC3E}">
        <p14:creationId xmlns:p14="http://schemas.microsoft.com/office/powerpoint/2010/main" val="600358795"/>
      </p:ext>
    </p:extLst>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detectors</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142</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sp>
        <p:nvSpPr>
          <p:cNvPr id="8" name="Text Placeholder 5">
            <a:extLst>
              <a:ext uri="{FF2B5EF4-FFF2-40B4-BE49-F238E27FC236}">
                <a16:creationId xmlns:a16="http://schemas.microsoft.com/office/drawing/2014/main" id="{7CD36071-1C37-4465-A37C-EACB14F45DE8}"/>
              </a:ext>
            </a:extLst>
          </p:cNvPr>
          <p:cNvSpPr>
            <a:spLocks noGrp="1"/>
          </p:cNvSpPr>
          <p:nvPr>
            <p:ph type="body" sz="quarter" idx="10"/>
          </p:nvPr>
        </p:nvSpPr>
        <p:spPr bwMode="auto">
          <a:xfrm>
            <a:off x="514350" y="1074738"/>
            <a:ext cx="8002588" cy="5308600"/>
          </a:xfrm>
          <a:noFill/>
          <a:ln>
            <a:miter lim="800000"/>
            <a:headEnd/>
            <a:tailEnd/>
          </a:ln>
        </p:spPr>
        <p:txBody>
          <a:bodyPr vert="horz" wrap="square" lIns="91440" tIns="45720" rIns="91440" bIns="45720" numCol="1" anchor="t" anchorCtr="0" compatLnSpc="1">
            <a:prstTxWarp prst="textNoShape">
              <a:avLst/>
            </a:prstTxWarp>
            <a:normAutofit/>
          </a:bodyPr>
          <a:lstStyle/>
          <a:p>
            <a:pPr marL="0" indent="0">
              <a:buNone/>
            </a:pPr>
            <a:r>
              <a:rPr lang="en-US" dirty="0"/>
              <a:t>Newly added Flashcan Types are:</a:t>
            </a:r>
          </a:p>
          <a:p>
            <a:r>
              <a:rPr lang="en-US" sz="1800" dirty="0"/>
              <a:t>RF PHOTO/HEAT 					</a:t>
            </a:r>
          </a:p>
          <a:p>
            <a:r>
              <a:rPr lang="en-US" sz="1800" dirty="0"/>
              <a:t>PHOTO/HEAT WITH SELF TEST</a:t>
            </a:r>
          </a:p>
          <a:p>
            <a:r>
              <a:rPr lang="en-US" sz="1800" dirty="0"/>
              <a:t>HIGH PHOTO</a:t>
            </a:r>
          </a:p>
          <a:p>
            <a:r>
              <a:rPr lang="en-US" sz="1800" dirty="0"/>
              <a:t>PHOTO DETECTOR WITH SELF TEST</a:t>
            </a:r>
          </a:p>
          <a:p>
            <a:r>
              <a:rPr lang="en-US" sz="1800" dirty="0"/>
              <a:t>HEAT DETECTOR WITH SELF TEST</a:t>
            </a:r>
          </a:p>
          <a:p>
            <a:r>
              <a:rPr lang="en-US" sz="1800" dirty="0"/>
              <a:t>HIGH HEAT DETECTOR WITH SELF TEST</a:t>
            </a:r>
          </a:p>
          <a:p>
            <a:r>
              <a:rPr lang="en-US" sz="1800" dirty="0"/>
              <a:t>HEAT ROR DETECTOR WITH SELF TEST </a:t>
            </a:r>
          </a:p>
          <a:p>
            <a:pPr>
              <a:buNone/>
            </a:pPr>
            <a:endParaRPr lang="en-US" sz="1800" dirty="0"/>
          </a:p>
          <a:p>
            <a:pPr>
              <a:buNone/>
            </a:pPr>
            <a:endParaRPr lang="en-US" sz="1800" dirty="0"/>
          </a:p>
          <a:p>
            <a:pPr>
              <a:buNone/>
            </a:pPr>
            <a:endParaRPr lang="en-US" sz="1800" dirty="0"/>
          </a:p>
          <a:p>
            <a:pPr marL="0" indent="0">
              <a:buNone/>
            </a:pPr>
            <a:endParaRPr lang="en-US" dirty="0"/>
          </a:p>
        </p:txBody>
      </p:sp>
      <p:pic>
        <p:nvPicPr>
          <p:cNvPr id="3076" name="Picture 4"/>
          <p:cNvPicPr>
            <a:picLocks noChangeAspect="1" noChangeArrowheads="1"/>
          </p:cNvPicPr>
          <p:nvPr/>
        </p:nvPicPr>
        <p:blipFill>
          <a:blip r:embed="rId3"/>
          <a:srcRect/>
          <a:stretch>
            <a:fillRect/>
          </a:stretch>
        </p:blipFill>
        <p:spPr bwMode="auto">
          <a:xfrm>
            <a:off x="609600" y="3885345"/>
            <a:ext cx="7353300" cy="2463068"/>
          </a:xfrm>
          <a:prstGeom prst="rect">
            <a:avLst/>
          </a:prstGeom>
          <a:noFill/>
          <a:ln w="9525">
            <a:noFill/>
            <a:miter lim="800000"/>
            <a:headEnd/>
            <a:tailEnd/>
          </a:ln>
        </p:spPr>
      </p:pic>
    </p:spTree>
    <p:extLst>
      <p:ext uri="{BB962C8B-B14F-4D97-AF65-F5344CB8AC3E}">
        <p14:creationId xmlns:p14="http://schemas.microsoft.com/office/powerpoint/2010/main" val="1130075651"/>
      </p:ext>
    </p:extLst>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modules</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143</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sp>
        <p:nvSpPr>
          <p:cNvPr id="8" name="Text Placeholder 5">
            <a:extLst>
              <a:ext uri="{FF2B5EF4-FFF2-40B4-BE49-F238E27FC236}">
                <a16:creationId xmlns:a16="http://schemas.microsoft.com/office/drawing/2014/main" id="{7CD36071-1C37-4465-A37C-EACB14F45DE8}"/>
              </a:ext>
            </a:extLst>
          </p:cNvPr>
          <p:cNvSpPr>
            <a:spLocks noGrp="1"/>
          </p:cNvSpPr>
          <p:nvPr>
            <p:ph type="body" sz="quarter" idx="10"/>
          </p:nvPr>
        </p:nvSpPr>
        <p:spPr bwMode="auto">
          <a:xfrm>
            <a:off x="514350" y="1074738"/>
            <a:ext cx="8002588" cy="5308600"/>
          </a:xfrm>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LED Disable and Drill Participation columns has been added newly.</a:t>
            </a:r>
          </a:p>
          <a:p>
            <a:pPr>
              <a:buNone/>
            </a:pPr>
            <a:endParaRPr lang="en-US" altLang="en-US" dirty="0"/>
          </a:p>
          <a:p>
            <a:pPr marL="0" indent="0">
              <a:buNone/>
            </a:pPr>
            <a:endParaRPr lang="en-US" dirty="0"/>
          </a:p>
        </p:txBody>
      </p:sp>
      <p:pic>
        <p:nvPicPr>
          <p:cNvPr id="2050" name="Picture 2"/>
          <p:cNvPicPr>
            <a:picLocks noChangeAspect="1" noChangeArrowheads="1"/>
          </p:cNvPicPr>
          <p:nvPr/>
        </p:nvPicPr>
        <p:blipFill>
          <a:blip r:embed="rId3"/>
          <a:srcRect/>
          <a:stretch>
            <a:fillRect/>
          </a:stretch>
        </p:blipFill>
        <p:spPr bwMode="auto">
          <a:xfrm>
            <a:off x="464898" y="4018547"/>
            <a:ext cx="8270028" cy="2255493"/>
          </a:xfrm>
          <a:prstGeom prst="rect">
            <a:avLst/>
          </a:prstGeom>
          <a:noFill/>
          <a:ln w="9525">
            <a:noFill/>
            <a:miter lim="800000"/>
            <a:headEnd/>
            <a:tailEnd/>
          </a:ln>
        </p:spPr>
      </p:pic>
      <p:pic>
        <p:nvPicPr>
          <p:cNvPr id="1026" name="Picture 2"/>
          <p:cNvPicPr>
            <a:picLocks noChangeAspect="1" noChangeArrowheads="1"/>
          </p:cNvPicPr>
          <p:nvPr/>
        </p:nvPicPr>
        <p:blipFill>
          <a:blip r:embed="rId4"/>
          <a:srcRect/>
          <a:stretch>
            <a:fillRect/>
          </a:stretch>
        </p:blipFill>
        <p:spPr bwMode="auto">
          <a:xfrm>
            <a:off x="482896" y="1766133"/>
            <a:ext cx="8264062" cy="2115402"/>
          </a:xfrm>
          <a:prstGeom prst="rect">
            <a:avLst/>
          </a:prstGeom>
          <a:noFill/>
          <a:ln w="9525">
            <a:noFill/>
            <a:miter lim="800000"/>
            <a:headEnd/>
            <a:tailEnd/>
          </a:ln>
        </p:spPr>
      </p:pic>
    </p:spTree>
    <p:extLst>
      <p:ext uri="{BB962C8B-B14F-4D97-AF65-F5344CB8AC3E}">
        <p14:creationId xmlns:p14="http://schemas.microsoft.com/office/powerpoint/2010/main" val="3128144267"/>
      </p:ext>
    </p:extLst>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Licensing</a:t>
            </a:r>
            <a:endParaRPr lang="en-US" b="0" i="1"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144</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7" name="Picture 6">
            <a:extLst>
              <a:ext uri="{FF2B5EF4-FFF2-40B4-BE49-F238E27FC236}">
                <a16:creationId xmlns:a16="http://schemas.microsoft.com/office/drawing/2014/main" id="{FD1C3414-261B-429B-B66B-BB3AC27BB75A}"/>
              </a:ext>
            </a:extLst>
          </p:cNvPr>
          <p:cNvPicPr>
            <a:picLocks noChangeAspect="1"/>
          </p:cNvPicPr>
          <p:nvPr/>
        </p:nvPicPr>
        <p:blipFill>
          <a:blip r:embed="rId3"/>
          <a:stretch>
            <a:fillRect/>
          </a:stretch>
        </p:blipFill>
        <p:spPr>
          <a:xfrm>
            <a:off x="598575" y="1436048"/>
            <a:ext cx="3624509" cy="4051433"/>
          </a:xfrm>
          <a:prstGeom prst="rect">
            <a:avLst/>
          </a:prstGeom>
        </p:spPr>
      </p:pic>
      <p:pic>
        <p:nvPicPr>
          <p:cNvPr id="9" name="Picture 8">
            <a:extLst>
              <a:ext uri="{FF2B5EF4-FFF2-40B4-BE49-F238E27FC236}">
                <a16:creationId xmlns:a16="http://schemas.microsoft.com/office/drawing/2014/main" id="{2BB49863-526A-42F1-B403-9383FEF3B699}"/>
              </a:ext>
            </a:extLst>
          </p:cNvPr>
          <p:cNvPicPr>
            <a:picLocks noChangeAspect="1"/>
          </p:cNvPicPr>
          <p:nvPr/>
        </p:nvPicPr>
        <p:blipFill>
          <a:blip r:embed="rId4"/>
          <a:stretch>
            <a:fillRect/>
          </a:stretch>
        </p:blipFill>
        <p:spPr>
          <a:xfrm>
            <a:off x="4520870" y="1439117"/>
            <a:ext cx="3985456" cy="4062218"/>
          </a:xfrm>
          <a:prstGeom prst="rect">
            <a:avLst/>
          </a:prstGeom>
        </p:spPr>
      </p:pic>
    </p:spTree>
    <p:extLst>
      <p:ext uri="{BB962C8B-B14F-4D97-AF65-F5344CB8AC3E}">
        <p14:creationId xmlns:p14="http://schemas.microsoft.com/office/powerpoint/2010/main" val="103800268"/>
      </p:ext>
    </p:extLst>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p:cNvSpPr txBox="1">
            <a:spLocks/>
          </p:cNvSpPr>
          <p:nvPr/>
        </p:nvSpPr>
        <p:spPr>
          <a:xfrm>
            <a:off x="514578" y="482888"/>
            <a:ext cx="8123010" cy="373531"/>
          </a:xfrm>
          <a:prstGeom prst="rect">
            <a:avLst/>
          </a:prstGeom>
        </p:spPr>
        <p:txBody>
          <a:bodyPr vert="horz" lIns="91440" tIns="45720" rIns="91440" bIns="45720" rtlCol="0" anchor="t">
            <a:no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2400" b="1" i="0" u="none" strike="noStrike" kern="1200" cap="all" spc="0" normalizeH="0" baseline="0" noProof="0" dirty="0" err="1">
                <a:ln>
                  <a:noFill/>
                </a:ln>
                <a:solidFill>
                  <a:schemeClr val="tx1"/>
                </a:solidFill>
                <a:effectLst/>
                <a:uLnTx/>
                <a:uFillTx/>
                <a:latin typeface="Arial" pitchFamily="34" charset="0"/>
                <a:ea typeface="+mj-ea"/>
                <a:cs typeface="Arial" pitchFamily="34" charset="0"/>
              </a:rPr>
              <a:t>VeriFire</a:t>
            </a:r>
            <a:r>
              <a:rPr kumimoji="0" lang="en-US" sz="2400" b="1" i="0" u="none" strike="noStrike" kern="1200" cap="all" spc="0" normalizeH="0" baseline="0" noProof="0" dirty="0">
                <a:ln>
                  <a:noFill/>
                </a:ln>
                <a:solidFill>
                  <a:schemeClr val="tx1"/>
                </a:solidFill>
                <a:effectLst/>
                <a:uLnTx/>
                <a:uFillTx/>
                <a:latin typeface="Arial" pitchFamily="34" charset="0"/>
                <a:ea typeface="+mj-ea"/>
                <a:cs typeface="Arial" pitchFamily="34" charset="0"/>
              </a:rPr>
              <a:t> Tools – Licensing</a:t>
            </a:r>
            <a:r>
              <a:rPr kumimoji="0" lang="en-US" sz="1200" b="1" i="1" u="none" strike="noStrike" kern="1200" cap="all" spc="0" normalizeH="0" baseline="0" noProof="0" dirty="0">
                <a:ln>
                  <a:noFill/>
                </a:ln>
                <a:solidFill>
                  <a:schemeClr val="tx1"/>
                </a:solidFill>
                <a:effectLst/>
                <a:uLnTx/>
                <a:uFillTx/>
                <a:latin typeface="Arial" pitchFamily="34" charset="0"/>
                <a:ea typeface="+mj-ea"/>
                <a:cs typeface="Arial" pitchFamily="34" charset="0"/>
              </a:rPr>
              <a:t>(continued)</a:t>
            </a:r>
            <a:endParaRPr kumimoji="0" lang="en-US" sz="2400" b="1" i="0" u="none" strike="noStrike" kern="1200" cap="all" spc="0" normalizeH="0" baseline="0" noProof="0" dirty="0">
              <a:ln>
                <a:noFill/>
              </a:ln>
              <a:solidFill>
                <a:schemeClr val="tx1"/>
              </a:solidFill>
              <a:effectLst/>
              <a:uLnTx/>
              <a:uFillTx/>
              <a:latin typeface="Arial" pitchFamily="34" charset="0"/>
              <a:ea typeface="+mj-ea"/>
              <a:cs typeface="Arial" pitchFamily="34" charset="0"/>
            </a:endParaRPr>
          </a:p>
        </p:txBody>
      </p:sp>
      <p:pic>
        <p:nvPicPr>
          <p:cNvPr id="12" name="Picture 3"/>
          <p:cNvPicPr>
            <a:picLocks noChangeAspect="1" noChangeArrowheads="1"/>
          </p:cNvPicPr>
          <p:nvPr/>
        </p:nvPicPr>
        <p:blipFill>
          <a:blip r:embed="rId3"/>
          <a:srcRect/>
          <a:stretch>
            <a:fillRect/>
          </a:stretch>
        </p:blipFill>
        <p:spPr bwMode="auto">
          <a:xfrm>
            <a:off x="628528" y="1143000"/>
            <a:ext cx="7252156" cy="3260323"/>
          </a:xfrm>
          <a:prstGeom prst="rect">
            <a:avLst/>
          </a:prstGeom>
          <a:noFill/>
          <a:ln w="9525">
            <a:noFill/>
            <a:miter lim="800000"/>
            <a:headEnd/>
            <a:tailEnd/>
          </a:ln>
        </p:spPr>
      </p:pic>
      <p:sp>
        <p:nvSpPr>
          <p:cNvPr id="20" name="Rectangle 19"/>
          <p:cNvSpPr/>
          <p:nvPr/>
        </p:nvSpPr>
        <p:spPr>
          <a:xfrm>
            <a:off x="0" y="6488668"/>
            <a:ext cx="9143999" cy="307777"/>
          </a:xfrm>
          <a:prstGeom prst="rect">
            <a:avLst/>
          </a:prstGeom>
        </p:spPr>
        <p:txBody>
          <a:bodyPr wrap="square">
            <a:spAutoFit/>
          </a:bodyPr>
          <a:lstStyle/>
          <a:p>
            <a:pPr algn="ctr">
              <a:defRPr/>
            </a:pPr>
            <a:r>
              <a:rPr lang="en-US" sz="1400" i="1" dirty="0">
                <a:solidFill>
                  <a:schemeClr val="tx1">
                    <a:lumMod val="50000"/>
                    <a:lumOff val="50000"/>
                  </a:schemeClr>
                </a:solidFill>
              </a:rPr>
              <a:t>11.30 Release</a:t>
            </a:r>
          </a:p>
        </p:txBody>
      </p:sp>
      <p:sp>
        <p:nvSpPr>
          <p:cNvPr id="21" name="Slide Number Placeholder 1"/>
          <p:cNvSpPr>
            <a:spLocks noGrp="1"/>
          </p:cNvSpPr>
          <p:nvPr>
            <p:ph type="sldNum" sz="quarter" idx="11"/>
          </p:nvPr>
        </p:nvSpPr>
        <p:spPr>
          <a:xfrm>
            <a:off x="8734425" y="-28575"/>
            <a:ext cx="506413" cy="504825"/>
          </a:xfrm>
        </p:spPr>
        <p:txBody>
          <a:bodyPr/>
          <a:lstStyle/>
          <a:p>
            <a:pPr>
              <a:defRPr/>
            </a:pPr>
            <a:fld id="{A044375A-3DEA-42D7-BFF0-D129CBE703F5}" type="slidenum">
              <a:rPr lang="en-US" smtClean="0"/>
              <a:pPr>
                <a:defRPr/>
              </a:pPr>
              <a:t>145</a:t>
            </a:fld>
            <a:endParaRPr lang="en-US" dirty="0"/>
          </a:p>
        </p:txBody>
      </p:sp>
      <p:pic>
        <p:nvPicPr>
          <p:cNvPr id="8" name="Picture 2"/>
          <p:cNvPicPr>
            <a:picLocks noChangeAspect="1" noChangeArrowheads="1"/>
          </p:cNvPicPr>
          <p:nvPr/>
        </p:nvPicPr>
        <p:blipFill>
          <a:blip r:embed="rId4"/>
          <a:srcRect/>
          <a:stretch>
            <a:fillRect/>
          </a:stretch>
        </p:blipFill>
        <p:spPr bwMode="auto">
          <a:xfrm>
            <a:off x="625642" y="4531143"/>
            <a:ext cx="7315200" cy="1381125"/>
          </a:xfrm>
          <a:prstGeom prst="rect">
            <a:avLst/>
          </a:prstGeom>
          <a:noFill/>
          <a:ln w="9525">
            <a:noFill/>
            <a:miter lim="800000"/>
            <a:headEnd/>
            <a:tailEnd/>
          </a:ln>
        </p:spPr>
      </p:pic>
    </p:spTree>
    <p:extLst>
      <p:ext uri="{BB962C8B-B14F-4D97-AF65-F5344CB8AC3E}">
        <p14:creationId xmlns:p14="http://schemas.microsoft.com/office/powerpoint/2010/main" val="103800268"/>
      </p:ext>
    </p:extLst>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User AccouNts</a:t>
            </a:r>
            <a:endParaRPr lang="en-US" b="0" i="1"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146</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10" name="Picture 9">
            <a:extLst>
              <a:ext uri="{FF2B5EF4-FFF2-40B4-BE49-F238E27FC236}">
                <a16:creationId xmlns:a16="http://schemas.microsoft.com/office/drawing/2014/main" id="{9AD8020F-B79F-4768-9131-448503410D96}"/>
              </a:ext>
            </a:extLst>
          </p:cNvPr>
          <p:cNvPicPr>
            <a:picLocks noChangeAspect="1"/>
          </p:cNvPicPr>
          <p:nvPr/>
        </p:nvPicPr>
        <p:blipFill>
          <a:blip r:embed="rId3"/>
          <a:stretch>
            <a:fillRect/>
          </a:stretch>
        </p:blipFill>
        <p:spPr>
          <a:xfrm>
            <a:off x="737419" y="975237"/>
            <a:ext cx="7010400" cy="5400163"/>
          </a:xfrm>
          <a:prstGeom prst="rect">
            <a:avLst/>
          </a:prstGeom>
        </p:spPr>
      </p:pic>
    </p:spTree>
    <p:extLst>
      <p:ext uri="{BB962C8B-B14F-4D97-AF65-F5344CB8AC3E}">
        <p14:creationId xmlns:p14="http://schemas.microsoft.com/office/powerpoint/2010/main" val="925871908"/>
      </p:ext>
    </p:extLst>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 y="482600"/>
            <a:ext cx="9144000" cy="373063"/>
          </a:xfrm>
        </p:spPr>
        <p:txBody>
          <a:bodyPr/>
          <a:lstStyle/>
          <a:p>
            <a:pPr marL="273050" indent="-273050">
              <a:spcBef>
                <a:spcPct val="20000"/>
              </a:spcBef>
            </a:pPr>
            <a:r>
              <a:rPr lang="en-US" dirty="0"/>
              <a:t>NCD Version 3 Features :  alert bar configuration</a:t>
            </a:r>
            <a:br>
              <a:rPr lang="en-US" dirty="0"/>
            </a:br>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147</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3" name="Picture 2">
            <a:extLst>
              <a:ext uri="{FF2B5EF4-FFF2-40B4-BE49-F238E27FC236}">
                <a16:creationId xmlns:a16="http://schemas.microsoft.com/office/drawing/2014/main" id="{5219187B-83F3-4642-A535-AFA580D78A6D}"/>
              </a:ext>
            </a:extLst>
          </p:cNvPr>
          <p:cNvPicPr>
            <a:picLocks noChangeAspect="1"/>
          </p:cNvPicPr>
          <p:nvPr/>
        </p:nvPicPr>
        <p:blipFill>
          <a:blip r:embed="rId3"/>
          <a:stretch>
            <a:fillRect/>
          </a:stretch>
        </p:blipFill>
        <p:spPr>
          <a:xfrm>
            <a:off x="524405" y="1519710"/>
            <a:ext cx="7992533" cy="3379668"/>
          </a:xfrm>
          <a:prstGeom prst="rect">
            <a:avLst/>
          </a:prstGeom>
        </p:spPr>
      </p:pic>
    </p:spTree>
    <p:extLst>
      <p:ext uri="{BB962C8B-B14F-4D97-AF65-F5344CB8AC3E}">
        <p14:creationId xmlns:p14="http://schemas.microsoft.com/office/powerpoint/2010/main" val="366427718"/>
      </p:ext>
    </p:extLst>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93511" y="482600"/>
            <a:ext cx="8223427" cy="373063"/>
          </a:xfrm>
        </p:spPr>
        <p:txBody>
          <a:bodyPr/>
          <a:lstStyle/>
          <a:p>
            <a:pPr marL="273050" indent="-273050">
              <a:spcBef>
                <a:spcPct val="20000"/>
              </a:spcBef>
            </a:pPr>
            <a:r>
              <a:rPr lang="en-US" dirty="0"/>
              <a:t>AIO Mapping – AIO Board settings</a:t>
            </a:r>
            <a:br>
              <a:rPr lang="en-US" dirty="0"/>
            </a:br>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148</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4" name="Picture 3">
            <a:extLst>
              <a:ext uri="{FF2B5EF4-FFF2-40B4-BE49-F238E27FC236}">
                <a16:creationId xmlns:a16="http://schemas.microsoft.com/office/drawing/2014/main" id="{6198AA59-6E4B-4090-8B5E-0316AC6D8743}"/>
              </a:ext>
            </a:extLst>
          </p:cNvPr>
          <p:cNvPicPr>
            <a:picLocks noChangeAspect="1"/>
          </p:cNvPicPr>
          <p:nvPr/>
        </p:nvPicPr>
        <p:blipFill>
          <a:blip r:embed="rId3"/>
          <a:stretch>
            <a:fillRect/>
          </a:stretch>
        </p:blipFill>
        <p:spPr>
          <a:xfrm>
            <a:off x="411515" y="1526511"/>
            <a:ext cx="8477956" cy="3688955"/>
          </a:xfrm>
          <a:prstGeom prst="rect">
            <a:avLst/>
          </a:prstGeom>
        </p:spPr>
      </p:pic>
    </p:spTree>
    <p:extLst>
      <p:ext uri="{BB962C8B-B14F-4D97-AF65-F5344CB8AC3E}">
        <p14:creationId xmlns:p14="http://schemas.microsoft.com/office/powerpoint/2010/main" val="5923371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09" y="77626"/>
            <a:ext cx="8793728" cy="373531"/>
          </a:xfrm>
        </p:spPr>
        <p:txBody>
          <a:bodyPr/>
          <a:lstStyle/>
          <a:p>
            <a:r>
              <a:rPr lang="en-US" dirty="0"/>
              <a:t>releasing zones</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566737" lvl="1" indent="0">
              <a:spcBef>
                <a:spcPts val="0"/>
              </a:spcBef>
              <a:buSzPct val="95000"/>
              <a:buNone/>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14</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12.55 Release</a:t>
            </a:r>
          </a:p>
        </p:txBody>
      </p:sp>
      <p:sp>
        <p:nvSpPr>
          <p:cNvPr id="8" name="TextBox 7">
            <a:extLst>
              <a:ext uri="{FF2B5EF4-FFF2-40B4-BE49-F238E27FC236}">
                <a16:creationId xmlns:a16="http://schemas.microsoft.com/office/drawing/2014/main" id="{56E955A1-D6F0-46C5-BDF0-DEDCD34EBE4D}"/>
              </a:ext>
            </a:extLst>
          </p:cNvPr>
          <p:cNvSpPr txBox="1"/>
          <p:nvPr/>
        </p:nvSpPr>
        <p:spPr>
          <a:xfrm>
            <a:off x="452846" y="628812"/>
            <a:ext cx="6244045" cy="646331"/>
          </a:xfrm>
          <a:prstGeom prst="rect">
            <a:avLst/>
          </a:prstGeom>
          <a:noFill/>
        </p:spPr>
        <p:txBody>
          <a:bodyPr wrap="square" rtlCol="0">
            <a:spAutoFit/>
          </a:bodyPr>
          <a:lstStyle/>
          <a:p>
            <a:r>
              <a:rPr lang="en-US" dirty="0"/>
              <a:t>We can configure up to 50 water releasing zones ranging from 0-49. To use this panel license needs to be purchased.</a:t>
            </a:r>
          </a:p>
        </p:txBody>
      </p:sp>
      <p:pic>
        <p:nvPicPr>
          <p:cNvPr id="7" name="Picture 6">
            <a:extLst>
              <a:ext uri="{FF2B5EF4-FFF2-40B4-BE49-F238E27FC236}">
                <a16:creationId xmlns:a16="http://schemas.microsoft.com/office/drawing/2014/main" id="{083AB090-9B2C-4C2B-98BF-6C333809BEB5}"/>
              </a:ext>
            </a:extLst>
          </p:cNvPr>
          <p:cNvPicPr>
            <a:picLocks noChangeAspect="1"/>
          </p:cNvPicPr>
          <p:nvPr/>
        </p:nvPicPr>
        <p:blipFill>
          <a:blip r:embed="rId3"/>
          <a:stretch>
            <a:fillRect/>
          </a:stretch>
        </p:blipFill>
        <p:spPr>
          <a:xfrm>
            <a:off x="0" y="1905000"/>
            <a:ext cx="8961120" cy="2987040"/>
          </a:xfrm>
          <a:prstGeom prst="rect">
            <a:avLst/>
          </a:prstGeom>
        </p:spPr>
      </p:pic>
    </p:spTree>
    <p:extLst>
      <p:ext uri="{BB962C8B-B14F-4D97-AF65-F5344CB8AC3E}">
        <p14:creationId xmlns:p14="http://schemas.microsoft.com/office/powerpoint/2010/main" val="2987735251"/>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93511" y="482600"/>
            <a:ext cx="8223427" cy="373063"/>
          </a:xfrm>
        </p:spPr>
        <p:txBody>
          <a:bodyPr/>
          <a:lstStyle/>
          <a:p>
            <a:pPr marL="273050" indent="-273050">
              <a:spcBef>
                <a:spcPct val="20000"/>
              </a:spcBef>
            </a:pPr>
            <a:r>
              <a:rPr lang="en-US" dirty="0"/>
              <a:t>AIO Mapping – AIO button and led settings</a:t>
            </a:r>
            <a:br>
              <a:rPr lang="en-US" dirty="0"/>
            </a:br>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149</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3" name="Picture 2">
            <a:extLst>
              <a:ext uri="{FF2B5EF4-FFF2-40B4-BE49-F238E27FC236}">
                <a16:creationId xmlns:a16="http://schemas.microsoft.com/office/drawing/2014/main" id="{C6E6CCF6-E5FE-4A8E-BDFE-A315CD95A42F}"/>
              </a:ext>
            </a:extLst>
          </p:cNvPr>
          <p:cNvPicPr>
            <a:picLocks noChangeAspect="1"/>
          </p:cNvPicPr>
          <p:nvPr/>
        </p:nvPicPr>
        <p:blipFill>
          <a:blip r:embed="rId3"/>
          <a:stretch>
            <a:fillRect/>
          </a:stretch>
        </p:blipFill>
        <p:spPr>
          <a:xfrm>
            <a:off x="293511" y="1632339"/>
            <a:ext cx="8658578" cy="3854574"/>
          </a:xfrm>
          <a:prstGeom prst="rect">
            <a:avLst/>
          </a:prstGeom>
        </p:spPr>
      </p:pic>
    </p:spTree>
    <p:extLst>
      <p:ext uri="{BB962C8B-B14F-4D97-AF65-F5344CB8AC3E}">
        <p14:creationId xmlns:p14="http://schemas.microsoft.com/office/powerpoint/2010/main" val="1367999619"/>
      </p:ext>
    </p:extLst>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93511" y="482600"/>
            <a:ext cx="8223427" cy="373063"/>
          </a:xfrm>
        </p:spPr>
        <p:txBody>
          <a:bodyPr/>
          <a:lstStyle/>
          <a:p>
            <a:pPr marL="273050" indent="-273050">
              <a:spcBef>
                <a:spcPct val="20000"/>
              </a:spcBef>
            </a:pPr>
            <a:r>
              <a:rPr lang="en-US" dirty="0"/>
              <a:t>general zones</a:t>
            </a:r>
            <a:br>
              <a:rPr lang="en-US" dirty="0"/>
            </a:br>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150</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7" name="Picture 6">
            <a:extLst>
              <a:ext uri="{FF2B5EF4-FFF2-40B4-BE49-F238E27FC236}">
                <a16:creationId xmlns:a16="http://schemas.microsoft.com/office/drawing/2014/main" id="{C6A71230-DD11-41F0-8E17-DF6729E574AC}"/>
              </a:ext>
            </a:extLst>
          </p:cNvPr>
          <p:cNvPicPr>
            <a:picLocks noChangeAspect="1"/>
          </p:cNvPicPr>
          <p:nvPr/>
        </p:nvPicPr>
        <p:blipFill>
          <a:blip r:embed="rId3"/>
          <a:stretch>
            <a:fillRect/>
          </a:stretch>
        </p:blipFill>
        <p:spPr>
          <a:xfrm>
            <a:off x="891822" y="1412209"/>
            <a:ext cx="7360356" cy="4846888"/>
          </a:xfrm>
          <a:prstGeom prst="rect">
            <a:avLst/>
          </a:prstGeom>
        </p:spPr>
      </p:pic>
    </p:spTree>
    <p:extLst>
      <p:ext uri="{BB962C8B-B14F-4D97-AF65-F5344CB8AC3E}">
        <p14:creationId xmlns:p14="http://schemas.microsoft.com/office/powerpoint/2010/main" val="3177180189"/>
      </p:ext>
    </p:extLst>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93511" y="482600"/>
            <a:ext cx="8223427" cy="373063"/>
          </a:xfrm>
        </p:spPr>
        <p:txBody>
          <a:bodyPr/>
          <a:lstStyle/>
          <a:p>
            <a:pPr marL="273050" indent="-273050">
              <a:spcBef>
                <a:spcPct val="20000"/>
              </a:spcBef>
            </a:pPr>
            <a:r>
              <a:rPr lang="en-US" dirty="0"/>
              <a:t>Logic equations</a:t>
            </a:r>
            <a:br>
              <a:rPr lang="en-US" dirty="0"/>
            </a:br>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151</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pic>
        <p:nvPicPr>
          <p:cNvPr id="3" name="Picture 2">
            <a:extLst>
              <a:ext uri="{FF2B5EF4-FFF2-40B4-BE49-F238E27FC236}">
                <a16:creationId xmlns:a16="http://schemas.microsoft.com/office/drawing/2014/main" id="{9B69FABD-B398-4CC0-ADE9-D85EB52FB0C3}"/>
              </a:ext>
            </a:extLst>
          </p:cNvPr>
          <p:cNvPicPr>
            <a:picLocks noChangeAspect="1"/>
          </p:cNvPicPr>
          <p:nvPr/>
        </p:nvPicPr>
        <p:blipFill>
          <a:blip r:embed="rId3"/>
          <a:stretch>
            <a:fillRect/>
          </a:stretch>
        </p:blipFill>
        <p:spPr>
          <a:xfrm>
            <a:off x="510998" y="1480046"/>
            <a:ext cx="8441091" cy="4714217"/>
          </a:xfrm>
          <a:prstGeom prst="rect">
            <a:avLst/>
          </a:prstGeom>
        </p:spPr>
      </p:pic>
    </p:spTree>
    <p:extLst>
      <p:ext uri="{BB962C8B-B14F-4D97-AF65-F5344CB8AC3E}">
        <p14:creationId xmlns:p14="http://schemas.microsoft.com/office/powerpoint/2010/main" val="3405563732"/>
      </p:ext>
    </p:extLst>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Download support for new packages</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152</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11.30 Release</a:t>
            </a:r>
            <a:endParaRPr lang="en-US" i="1" dirty="0">
              <a:solidFill>
                <a:schemeClr val="tx1">
                  <a:lumMod val="50000"/>
                  <a:lumOff val="50000"/>
                </a:schemeClr>
              </a:solidFill>
            </a:endParaRPr>
          </a:p>
        </p:txBody>
      </p:sp>
      <p:sp>
        <p:nvSpPr>
          <p:cNvPr id="4" name="Rectangle 3">
            <a:extLst>
              <a:ext uri="{FF2B5EF4-FFF2-40B4-BE49-F238E27FC236}">
                <a16:creationId xmlns:a16="http://schemas.microsoft.com/office/drawing/2014/main" id="{03D58626-B27F-4EAD-BA85-23181BAF04EB}"/>
              </a:ext>
            </a:extLst>
          </p:cNvPr>
          <p:cNvSpPr/>
          <p:nvPr/>
        </p:nvSpPr>
        <p:spPr>
          <a:xfrm>
            <a:off x="514349" y="1395095"/>
            <a:ext cx="8002587" cy="1631216"/>
          </a:xfrm>
          <a:prstGeom prst="rect">
            <a:avLst/>
          </a:prstGeom>
        </p:spPr>
        <p:txBody>
          <a:bodyPr wrap="square">
            <a:spAutoFit/>
          </a:bodyPr>
          <a:lstStyle/>
          <a:p>
            <a:pPr marL="169863" lvl="1">
              <a:buClr>
                <a:srgbClr val="C00000"/>
              </a:buClr>
              <a:buFont typeface="Arial" pitchFamily="34" charset="0"/>
              <a:buChar char="•"/>
            </a:pPr>
            <a:r>
              <a:rPr lang="en-US" altLang="en-US" sz="2000" dirty="0"/>
              <a:t>For NCD version 3 we added support of download of following applications:</a:t>
            </a:r>
          </a:p>
          <a:p>
            <a:pPr marL="169863" lvl="1">
              <a:buClr>
                <a:srgbClr val="C00000"/>
              </a:buClr>
              <a:buFont typeface="Arial" pitchFamily="34" charset="0"/>
              <a:buChar char="•"/>
            </a:pPr>
            <a:endParaRPr lang="en-US" altLang="en-US" sz="2000" dirty="0"/>
          </a:p>
          <a:p>
            <a:pPr marL="169863" lvl="1">
              <a:buClr>
                <a:srgbClr val="C00000"/>
              </a:buClr>
              <a:buFont typeface="Arial" pitchFamily="34" charset="0"/>
              <a:buChar char="•"/>
            </a:pPr>
            <a:r>
              <a:rPr lang="en-US" altLang="en-US" sz="2000" dirty="0"/>
              <a:t>ACM-30 Package</a:t>
            </a:r>
          </a:p>
          <a:p>
            <a:pPr marL="169863" lvl="1">
              <a:buClr>
                <a:srgbClr val="C00000"/>
              </a:buClr>
              <a:buFont typeface="Arial" pitchFamily="34" charset="0"/>
              <a:buChar char="•"/>
            </a:pPr>
            <a:r>
              <a:rPr lang="en-US" altLang="en-US" sz="2000" dirty="0"/>
              <a:t>Banner download</a:t>
            </a:r>
          </a:p>
        </p:txBody>
      </p:sp>
    </p:spTree>
    <p:extLst>
      <p:ext uri="{BB962C8B-B14F-4D97-AF65-F5344CB8AC3E}">
        <p14:creationId xmlns:p14="http://schemas.microsoft.com/office/powerpoint/2010/main" val="4237097779"/>
      </p:ext>
    </p:extLst>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10.55</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extLst>
      <p:ext uri="{BB962C8B-B14F-4D97-AF65-F5344CB8AC3E}">
        <p14:creationId xmlns:p14="http://schemas.microsoft.com/office/powerpoint/2010/main" val="663555145"/>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 / 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This presentation provides a more expanded discussion of the enhancements in VeriFire Tools 10.55. These were introduced into this release based on internal and external initiatives.</a:t>
            </a:r>
          </a:p>
          <a:p>
            <a:endParaRPr lang="en-US" dirty="0"/>
          </a:p>
          <a:p>
            <a:pPr lvl="1"/>
            <a:r>
              <a:rPr lang="en-US" dirty="0"/>
              <a:t>Release History</a:t>
            </a:r>
          </a:p>
          <a:p>
            <a:pPr lvl="1"/>
            <a:r>
              <a:rPr lang="en-US" dirty="0"/>
              <a:t>Operating Systems / Platform Updates</a:t>
            </a:r>
          </a:p>
          <a:p>
            <a:pPr lvl="1"/>
            <a:r>
              <a:rPr lang="en-US" dirty="0"/>
              <a:t>UL 10</a:t>
            </a:r>
            <a:r>
              <a:rPr lang="en-US" baseline="30000" dirty="0"/>
              <a:t>th</a:t>
            </a:r>
            <a:r>
              <a:rPr lang="en-US" dirty="0"/>
              <a:t> Edition Compliance</a:t>
            </a:r>
          </a:p>
          <a:p>
            <a:pPr lvl="1"/>
            <a:r>
              <a:rPr lang="en-US" dirty="0"/>
              <a:t>Critical Update - New USB Driver for Windows 10</a:t>
            </a:r>
          </a:p>
          <a:p>
            <a:pPr lvl="1"/>
            <a:r>
              <a:rPr lang="en-US" dirty="0"/>
              <a:t>Problem Issues Addressed</a:t>
            </a:r>
          </a:p>
          <a:p>
            <a:pPr lvl="1"/>
            <a:endParaRPr lang="en-US" dirty="0"/>
          </a:p>
          <a:p>
            <a:pPr lvl="1"/>
            <a:endParaRPr lang="en-US" dirty="0"/>
          </a:p>
          <a:p>
            <a:pPr lvl="1"/>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154</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10.55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314471829"/>
      </p:ext>
    </p:extLst>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lnSpcReduction="10000"/>
          </a:bodyPr>
          <a:lstStyle/>
          <a:p>
            <a:r>
              <a:rPr lang="en-US" dirty="0"/>
              <a:t>VeriFire Tools 10.55 will be officially released in 6/2019</a:t>
            </a:r>
          </a:p>
          <a:p>
            <a:pPr lvl="1"/>
            <a:r>
              <a:rPr lang="en-US" dirty="0"/>
              <a:t>UL 10</a:t>
            </a:r>
            <a:r>
              <a:rPr lang="en-US" baseline="30000" dirty="0"/>
              <a:t>th</a:t>
            </a:r>
            <a:r>
              <a:rPr lang="en-US" dirty="0"/>
              <a:t> Edition Compliance</a:t>
            </a:r>
          </a:p>
          <a:p>
            <a:pPr lvl="1"/>
            <a:r>
              <a:rPr lang="en-US" dirty="0"/>
              <a:t>Critical Update - New USB Driver for Windows 10</a:t>
            </a:r>
          </a:p>
          <a:p>
            <a:pPr lvl="1"/>
            <a:r>
              <a:rPr lang="en-US" dirty="0"/>
              <a:t>Problem Issues Addressed</a:t>
            </a:r>
          </a:p>
          <a:p>
            <a:endParaRPr lang="en-US" dirty="0"/>
          </a:p>
          <a:p>
            <a:r>
              <a:rPr lang="en-US" dirty="0"/>
              <a:t>VeriFire Tools 10.50 was officially released on 4/2/2019</a:t>
            </a:r>
          </a:p>
          <a:p>
            <a:pPr lvl="1"/>
            <a:r>
              <a:rPr lang="en-US" dirty="0"/>
              <a:t>NCD 2.0 Support</a:t>
            </a:r>
          </a:p>
          <a:p>
            <a:pPr marL="0" indent="0">
              <a:buNone/>
            </a:pPr>
            <a:endParaRPr lang="en-US" dirty="0"/>
          </a:p>
          <a:p>
            <a:r>
              <a:rPr lang="en-US" dirty="0"/>
              <a:t>VeriFire Tools 10.10 was officially released on 2/11/2019</a:t>
            </a:r>
          </a:p>
          <a:p>
            <a:pPr lvl="1"/>
            <a:r>
              <a:rPr lang="en-US" dirty="0"/>
              <a:t>Problem issues addressed</a:t>
            </a:r>
          </a:p>
          <a:p>
            <a:endParaRPr lang="en-US" dirty="0"/>
          </a:p>
          <a:p>
            <a:r>
              <a:rPr lang="en-US" dirty="0"/>
              <a:t>VeriFire Tools 10.00 was officially released on 9/12/2018</a:t>
            </a:r>
          </a:p>
          <a:p>
            <a:pPr lvl="1"/>
            <a:r>
              <a:rPr lang="en-US" dirty="0"/>
              <a:t>Support of the NCD (Network Control Display) Panel</a:t>
            </a:r>
          </a:p>
          <a:p>
            <a:pPr lvl="1"/>
            <a:r>
              <a:rPr lang="en-US" dirty="0"/>
              <a:t>New NDL (Notifier Design Language) Theme</a:t>
            </a:r>
          </a:p>
          <a:p>
            <a:pPr lvl="1"/>
            <a:r>
              <a:rPr lang="en-US" dirty="0"/>
              <a:t>Non-Default Indicator Feature</a:t>
            </a:r>
          </a:p>
          <a:p>
            <a:pPr lvl="1"/>
            <a:r>
              <a:rPr lang="en-US" dirty="0"/>
              <a:t>More advanced Project Import Wizard and Utility</a:t>
            </a:r>
          </a:p>
          <a:p>
            <a:pPr lvl="1"/>
            <a:endParaRPr lang="en-US" dirty="0"/>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155</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10.55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4158586890"/>
      </p:ext>
    </p:extLst>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85000" lnSpcReduction="10000"/>
          </a:bodyPr>
          <a:lstStyle/>
          <a:p>
            <a:r>
              <a:rPr lang="en-US" dirty="0"/>
              <a:t>VeriFire Tools 9.40 (OEMs only) was officially released on 12/2016</a:t>
            </a:r>
          </a:p>
          <a:p>
            <a:pPr lvl="1"/>
            <a:r>
              <a:rPr lang="en-US" dirty="0"/>
              <a:t>Network Topology Map</a:t>
            </a:r>
          </a:p>
          <a:p>
            <a:pPr lvl="1"/>
            <a:r>
              <a:rPr lang="en-US" dirty="0"/>
              <a:t>Network Level Download / Upload</a:t>
            </a:r>
          </a:p>
          <a:p>
            <a:pPr lvl="1"/>
            <a:r>
              <a:rPr lang="en-US" dirty="0"/>
              <a:t>Panel History Upload</a:t>
            </a:r>
          </a:p>
          <a:p>
            <a:pPr lvl="1"/>
            <a:r>
              <a:rPr lang="en-US" dirty="0"/>
              <a:t>Project Improvements on Import </a:t>
            </a:r>
          </a:p>
          <a:p>
            <a:pPr lvl="1"/>
            <a:r>
              <a:rPr lang="en-US" dirty="0"/>
              <a:t>Clear Database Tracking Information</a:t>
            </a:r>
          </a:p>
          <a:p>
            <a:pPr lvl="1"/>
            <a:r>
              <a:rPr lang="en-US" dirty="0"/>
              <a:t>Improvement in “My Clipboard” Manager</a:t>
            </a:r>
          </a:p>
          <a:p>
            <a:pPr lvl="1"/>
            <a:r>
              <a:rPr lang="en-US" dirty="0"/>
              <a:t>Export from Excel</a:t>
            </a:r>
          </a:p>
          <a:p>
            <a:pPr lvl="1"/>
            <a:r>
              <a:rPr lang="en-US" dirty="0"/>
              <a:t>Surface Pro 4 tablet support</a:t>
            </a:r>
          </a:p>
          <a:p>
            <a:pPr lvl="1"/>
            <a:r>
              <a:rPr lang="en-US" dirty="0"/>
              <a:t>Misc. Enhancements </a:t>
            </a:r>
          </a:p>
          <a:p>
            <a:pPr lvl="1"/>
            <a:r>
              <a:rPr lang="en-US" dirty="0"/>
              <a:t>Problem issues addressed</a:t>
            </a:r>
          </a:p>
          <a:p>
            <a:pPr lvl="1"/>
            <a:endParaRPr lang="en-US" dirty="0"/>
          </a:p>
          <a:p>
            <a:r>
              <a:rPr lang="en-US" dirty="0"/>
              <a:t>VeriFire Tools 9.10 was officially released on 11/8/2016</a:t>
            </a:r>
          </a:p>
          <a:p>
            <a:pPr lvl="1"/>
            <a:r>
              <a:rPr lang="en-US" dirty="0"/>
              <a:t>ULC-S527 Canadian Regulations</a:t>
            </a:r>
          </a:p>
          <a:p>
            <a:pPr lvl="1"/>
            <a:r>
              <a:rPr lang="en-US" dirty="0"/>
              <a:t>Problem Issues Addressed</a:t>
            </a:r>
          </a:p>
          <a:p>
            <a:endParaRPr lang="en-US" dirty="0"/>
          </a:p>
          <a:p>
            <a:r>
              <a:rPr lang="en-US" dirty="0"/>
              <a:t>VeriFire Tools 9.00 was officially released on 10/8/2015</a:t>
            </a:r>
          </a:p>
          <a:p>
            <a:pPr lvl="1"/>
            <a:r>
              <a:rPr lang="en-US" dirty="0"/>
              <a:t>SWIFT Wireless 2.0 support</a:t>
            </a:r>
          </a:p>
          <a:p>
            <a:pPr lvl="1"/>
            <a:r>
              <a:rPr lang="en-US" dirty="0"/>
              <a:t>Auto-Programming of the UDACT-2 for all panels</a:t>
            </a:r>
          </a:p>
          <a:p>
            <a:pPr lvl="1"/>
            <a:r>
              <a:rPr lang="en-US" dirty="0"/>
              <a:t>Surface Pro 3 tablet support</a:t>
            </a:r>
          </a:p>
          <a:p>
            <a:pPr lvl="1"/>
            <a:endParaRPr lang="en-US" dirty="0"/>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156</a:t>
            </a:fld>
            <a:endParaRPr lang="en-US" dirty="0"/>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10.55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201110478"/>
      </p:ext>
    </p:extLst>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endParaRPr lang="en-US" dirty="0"/>
          </a:p>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157</a:t>
            </a:fld>
            <a:endParaRPr lang="en-US" dirty="0"/>
          </a:p>
        </p:txBody>
      </p:sp>
      <p:pic>
        <p:nvPicPr>
          <p:cNvPr id="6" name="Picture 3"/>
          <p:cNvPicPr>
            <a:picLocks noChangeAspect="1" noChangeArrowheads="1"/>
          </p:cNvPicPr>
          <p:nvPr/>
        </p:nvPicPr>
        <p:blipFill>
          <a:blip r:embed="rId3" cstate="print"/>
          <a:srcRect/>
          <a:stretch>
            <a:fillRect/>
          </a:stretch>
        </p:blipFill>
        <p:spPr bwMode="auto">
          <a:xfrm>
            <a:off x="1189038" y="5395375"/>
            <a:ext cx="1554162" cy="536219"/>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10.55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102457526"/>
      </p:ext>
    </p:extLst>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Operating System &amp; Platform Support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Window 7</a:t>
            </a:r>
          </a:p>
          <a:p>
            <a:pPr lvl="1"/>
            <a:r>
              <a:rPr lang="en-US" dirty="0"/>
              <a:t>32 and 64 bit</a:t>
            </a:r>
          </a:p>
          <a:p>
            <a:pPr lvl="1"/>
            <a:endParaRPr lang="en-US" dirty="0"/>
          </a:p>
          <a:p>
            <a:r>
              <a:rPr lang="en-US" dirty="0"/>
              <a:t>Windows 8</a:t>
            </a:r>
          </a:p>
          <a:p>
            <a:pPr lvl="1"/>
            <a:r>
              <a:rPr lang="en-US" dirty="0"/>
              <a:t>32 and 64 bit</a:t>
            </a:r>
          </a:p>
          <a:p>
            <a:pPr lvl="1"/>
            <a:endParaRPr lang="en-US" dirty="0"/>
          </a:p>
          <a:p>
            <a:r>
              <a:rPr lang="en-US" dirty="0"/>
              <a:t>Windows 8.1</a:t>
            </a:r>
          </a:p>
          <a:p>
            <a:pPr lvl="1"/>
            <a:r>
              <a:rPr lang="en-US" dirty="0"/>
              <a:t>32 and 64 bit</a:t>
            </a:r>
          </a:p>
          <a:p>
            <a:pPr lvl="1"/>
            <a:endParaRPr lang="en-US" dirty="0"/>
          </a:p>
          <a:p>
            <a:r>
              <a:rPr lang="en-US" dirty="0"/>
              <a:t>Windows 10</a:t>
            </a:r>
          </a:p>
          <a:p>
            <a:pPr lvl="1"/>
            <a:r>
              <a:rPr lang="en-US" dirty="0">
                <a:highlight>
                  <a:srgbClr val="FFFF00"/>
                </a:highlight>
              </a:rPr>
              <a:t>ONLY 64 bit</a:t>
            </a:r>
          </a:p>
          <a:p>
            <a:pPr lvl="1"/>
            <a:endParaRPr lang="en-US" dirty="0"/>
          </a:p>
          <a:p>
            <a:r>
              <a:rPr lang="en-US" dirty="0"/>
              <a:t>Windows Surface Pro 3 &amp; Pro 4 tablets</a:t>
            </a:r>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158</a:t>
            </a:fld>
            <a:endParaRPr lang="en-US" dirty="0"/>
          </a:p>
        </p:txBody>
      </p:sp>
      <p:pic>
        <p:nvPicPr>
          <p:cNvPr id="7" name="Picture 2" descr="http://techsultan.com/wp-content/uploads/2013/08/windows-71.png"/>
          <p:cNvPicPr>
            <a:picLocks noChangeAspect="1" noChangeArrowheads="1"/>
          </p:cNvPicPr>
          <p:nvPr/>
        </p:nvPicPr>
        <p:blipFill>
          <a:blip r:embed="rId3" cstate="print"/>
          <a:srcRect/>
          <a:stretch>
            <a:fillRect/>
          </a:stretch>
        </p:blipFill>
        <p:spPr bwMode="auto">
          <a:xfrm>
            <a:off x="2678906" y="1074738"/>
            <a:ext cx="658813" cy="654050"/>
          </a:xfrm>
          <a:prstGeom prst="rect">
            <a:avLst/>
          </a:prstGeom>
          <a:ln>
            <a:noFill/>
          </a:ln>
          <a:effectLst>
            <a:outerShdw blurRad="292100" dist="139700" dir="2700000" algn="tl" rotWithShape="0">
              <a:srgbClr val="333333">
                <a:alpha val="65000"/>
              </a:srgbClr>
            </a:outerShdw>
          </a:effectLst>
        </p:spPr>
      </p:pic>
      <p:pic>
        <p:nvPicPr>
          <p:cNvPr id="8" name="Picture 4" descr="http://whdi-reviews.com/wp-content/uploads/2012/07/Windows-8-Logo-Wallpaper.jpeg"/>
          <p:cNvPicPr>
            <a:picLocks noChangeAspect="1" noChangeArrowheads="1"/>
          </p:cNvPicPr>
          <p:nvPr/>
        </p:nvPicPr>
        <p:blipFill>
          <a:blip r:embed="rId4" cstate="print"/>
          <a:srcRect/>
          <a:stretch>
            <a:fillRect/>
          </a:stretch>
        </p:blipFill>
        <p:spPr bwMode="auto">
          <a:xfrm>
            <a:off x="2678906" y="2169319"/>
            <a:ext cx="914400" cy="571500"/>
          </a:xfrm>
          <a:prstGeom prst="rect">
            <a:avLst/>
          </a:prstGeom>
          <a:ln>
            <a:noFill/>
          </a:ln>
          <a:effectLst>
            <a:outerShdw blurRad="292100" dist="139700" dir="2700000" algn="tl" rotWithShape="0">
              <a:srgbClr val="333333">
                <a:alpha val="65000"/>
              </a:srgbClr>
            </a:outerShdw>
          </a:effectLst>
        </p:spPr>
      </p:pic>
      <p:pic>
        <p:nvPicPr>
          <p:cNvPr id="9" name="Picture 8" descr="http://www.winbeta.org/sites/default/files/Windows-8-1.jpg"/>
          <p:cNvPicPr>
            <a:picLocks noChangeAspect="1" noChangeArrowheads="1"/>
          </p:cNvPicPr>
          <p:nvPr/>
        </p:nvPicPr>
        <p:blipFill>
          <a:blip r:embed="rId5" cstate="print"/>
          <a:srcRect/>
          <a:stretch>
            <a:fillRect/>
          </a:stretch>
        </p:blipFill>
        <p:spPr bwMode="auto">
          <a:xfrm>
            <a:off x="2678906" y="3259138"/>
            <a:ext cx="1023937" cy="576262"/>
          </a:xfrm>
          <a:prstGeom prst="rect">
            <a:avLst/>
          </a:prstGeom>
          <a:ln>
            <a:noFill/>
          </a:ln>
          <a:effectLst>
            <a:outerShdw blurRad="292100" dist="139700" dir="2700000" algn="tl" rotWithShape="0">
              <a:srgbClr val="333333">
                <a:alpha val="65000"/>
              </a:srgbClr>
            </a:outerShdw>
          </a:effectLst>
        </p:spPr>
      </p:pic>
      <p:pic>
        <p:nvPicPr>
          <p:cNvPr id="10" name="Picture 10" descr="http://www.windows7password.net/wp-content/uploads/2010/10/MicrosoftSurface.jpeg"/>
          <p:cNvPicPr>
            <a:picLocks noChangeAspect="1" noChangeArrowheads="1"/>
          </p:cNvPicPr>
          <p:nvPr/>
        </p:nvPicPr>
        <p:blipFill>
          <a:blip r:embed="rId6" cstate="print"/>
          <a:srcRect/>
          <a:stretch>
            <a:fillRect/>
          </a:stretch>
        </p:blipFill>
        <p:spPr bwMode="auto">
          <a:xfrm>
            <a:off x="5409048" y="5292807"/>
            <a:ext cx="725487" cy="777875"/>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7"/>
          <a:stretch>
            <a:fillRect/>
          </a:stretch>
        </p:blipFill>
        <p:spPr>
          <a:xfrm>
            <a:off x="2678906" y="4273309"/>
            <a:ext cx="1023937" cy="573685"/>
          </a:xfrm>
          <a:prstGeom prst="rect">
            <a:avLst/>
          </a:prstGeom>
          <a:ln>
            <a:noFill/>
          </a:ln>
          <a:effectLst>
            <a:outerShdw blurRad="292100" dist="139700" dir="2700000" algn="tl" rotWithShape="0">
              <a:srgbClr val="333333">
                <a:alpha val="65000"/>
              </a:srgbClr>
            </a:outerShdw>
          </a:effectLst>
        </p:spPr>
      </p:pic>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10.55 Release</a:t>
            </a:r>
          </a:p>
        </p:txBody>
      </p:sp>
    </p:spTree>
    <p:extLst>
      <p:ext uri="{BB962C8B-B14F-4D97-AF65-F5344CB8AC3E}">
        <p14:creationId xmlns:p14="http://schemas.microsoft.com/office/powerpoint/2010/main" val="32441047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09" y="77626"/>
            <a:ext cx="8793728" cy="373531"/>
          </a:xfrm>
        </p:spPr>
        <p:txBody>
          <a:bodyPr/>
          <a:lstStyle/>
          <a:p>
            <a:r>
              <a:rPr lang="en-US" dirty="0" err="1"/>
              <a:t>Pmb</a:t>
            </a:r>
            <a:r>
              <a:rPr lang="en-US" dirty="0"/>
              <a:t> NEW CHARGER TYPE SUPPORTED</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566737" lvl="1" indent="0">
              <a:spcBef>
                <a:spcPts val="0"/>
              </a:spcBef>
              <a:buSzPct val="95000"/>
              <a:buNone/>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15</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12.55 Release</a:t>
            </a:r>
          </a:p>
        </p:txBody>
      </p:sp>
      <p:sp>
        <p:nvSpPr>
          <p:cNvPr id="8" name="TextBox 7">
            <a:extLst>
              <a:ext uri="{FF2B5EF4-FFF2-40B4-BE49-F238E27FC236}">
                <a16:creationId xmlns:a16="http://schemas.microsoft.com/office/drawing/2014/main" id="{56E955A1-D6F0-46C5-BDF0-DEDCD34EBE4D}"/>
              </a:ext>
            </a:extLst>
          </p:cNvPr>
          <p:cNvSpPr txBox="1"/>
          <p:nvPr/>
        </p:nvSpPr>
        <p:spPr>
          <a:xfrm>
            <a:off x="501569" y="629125"/>
            <a:ext cx="6244045" cy="646331"/>
          </a:xfrm>
          <a:prstGeom prst="rect">
            <a:avLst/>
          </a:prstGeom>
          <a:noFill/>
        </p:spPr>
        <p:txBody>
          <a:bodyPr wrap="square" rtlCol="0">
            <a:spAutoFit/>
          </a:bodyPr>
          <a:lstStyle/>
          <a:p>
            <a:r>
              <a:rPr lang="en-US" dirty="0"/>
              <a:t>210AH is applicable for PMB-PCB Board only. PMB-PCA does not support releasing or 210AH charging.</a:t>
            </a:r>
          </a:p>
        </p:txBody>
      </p:sp>
      <p:pic>
        <p:nvPicPr>
          <p:cNvPr id="9" name="Picture 8">
            <a:extLst>
              <a:ext uri="{FF2B5EF4-FFF2-40B4-BE49-F238E27FC236}">
                <a16:creationId xmlns:a16="http://schemas.microsoft.com/office/drawing/2014/main" id="{CC569089-B8E6-43B1-8F10-666135673A19}"/>
              </a:ext>
            </a:extLst>
          </p:cNvPr>
          <p:cNvPicPr>
            <a:picLocks noChangeAspect="1"/>
          </p:cNvPicPr>
          <p:nvPr/>
        </p:nvPicPr>
        <p:blipFill>
          <a:blip r:embed="rId3"/>
          <a:stretch>
            <a:fillRect/>
          </a:stretch>
        </p:blipFill>
        <p:spPr>
          <a:xfrm>
            <a:off x="0" y="2139902"/>
            <a:ext cx="9144000" cy="2578195"/>
          </a:xfrm>
          <a:prstGeom prst="rect">
            <a:avLst/>
          </a:prstGeom>
        </p:spPr>
      </p:pic>
    </p:spTree>
    <p:extLst>
      <p:ext uri="{BB962C8B-B14F-4D97-AF65-F5344CB8AC3E}">
        <p14:creationId xmlns:p14="http://schemas.microsoft.com/office/powerpoint/2010/main" val="1999181343"/>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UL 10</a:t>
            </a:r>
            <a:r>
              <a:rPr lang="en-US" baseline="30000" dirty="0"/>
              <a:t>th</a:t>
            </a:r>
            <a:r>
              <a:rPr lang="en-US" dirty="0"/>
              <a:t> Edition Compliance</a:t>
            </a:r>
            <a:br>
              <a:rPr lang="en-US" dirty="0"/>
            </a:b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Applies to version 27 of 9</a:t>
            </a:r>
            <a:r>
              <a:rPr lang="en-US" baseline="30000" dirty="0"/>
              <a:t>th</a:t>
            </a:r>
            <a:r>
              <a:rPr lang="en-US" dirty="0"/>
              <a:t> edition ONYX panels.</a:t>
            </a:r>
          </a:p>
          <a:p>
            <a:endParaRPr lang="en-US" dirty="0"/>
          </a:p>
          <a:p>
            <a:r>
              <a:rPr lang="en-US" dirty="0"/>
              <a:t>New type codes for the Wenlock Photo/CO multi-element detectors:</a:t>
            </a:r>
          </a:p>
          <a:p>
            <a:pPr lvl="1"/>
            <a:r>
              <a:rPr lang="pl-PL" dirty="0"/>
              <a:t>P</a:t>
            </a:r>
            <a:r>
              <a:rPr lang="en-US" dirty="0"/>
              <a:t>hoto</a:t>
            </a:r>
            <a:r>
              <a:rPr lang="pl-PL" dirty="0"/>
              <a:t>/CO</a:t>
            </a:r>
          </a:p>
          <a:p>
            <a:pPr lvl="1"/>
            <a:r>
              <a:rPr lang="en-US" dirty="0"/>
              <a:t>Photo</a:t>
            </a:r>
            <a:r>
              <a:rPr lang="pl-PL" dirty="0"/>
              <a:t>/CO (</a:t>
            </a:r>
            <a:r>
              <a:rPr lang="en-US" dirty="0"/>
              <a:t>Photo</a:t>
            </a:r>
            <a:r>
              <a:rPr lang="pl-PL" dirty="0"/>
              <a:t> </a:t>
            </a:r>
            <a:r>
              <a:rPr lang="en-US" dirty="0"/>
              <a:t>Sup</a:t>
            </a:r>
            <a:r>
              <a:rPr lang="pl-PL" dirty="0"/>
              <a:t>)</a:t>
            </a:r>
            <a:r>
              <a:rPr lang="en-US" dirty="0"/>
              <a:t>  </a:t>
            </a:r>
            <a:r>
              <a:rPr lang="en-US" sz="1500" i="1" dirty="0"/>
              <a:t>{Photo Supervisory}</a:t>
            </a:r>
            <a:endParaRPr lang="pl-PL" sz="1500" i="1" dirty="0"/>
          </a:p>
          <a:p>
            <a:pPr lvl="1"/>
            <a:r>
              <a:rPr lang="en-US" dirty="0"/>
              <a:t>Photo</a:t>
            </a:r>
            <a:r>
              <a:rPr lang="pl-PL" dirty="0"/>
              <a:t>/CO (C</a:t>
            </a:r>
            <a:r>
              <a:rPr lang="en-US" dirty="0"/>
              <a:t>O</a:t>
            </a:r>
            <a:r>
              <a:rPr lang="pl-PL" dirty="0"/>
              <a:t> </a:t>
            </a:r>
            <a:r>
              <a:rPr lang="en-US" dirty="0"/>
              <a:t>Sup</a:t>
            </a:r>
            <a:r>
              <a:rPr lang="pl-PL" dirty="0"/>
              <a:t>)</a:t>
            </a:r>
            <a:r>
              <a:rPr lang="en-US" dirty="0"/>
              <a:t> </a:t>
            </a:r>
            <a:r>
              <a:rPr lang="en-US" sz="1500" i="1" dirty="0"/>
              <a:t>{CO Supervisory}</a:t>
            </a:r>
          </a:p>
          <a:p>
            <a:pPr lvl="1"/>
            <a:endParaRPr lang="pl-PL" dirty="0"/>
          </a:p>
          <a:p>
            <a:r>
              <a:rPr lang="en-US" dirty="0"/>
              <a:t>New type codes for the Wenlock CO Only detectors:</a:t>
            </a:r>
          </a:p>
          <a:p>
            <a:pPr lvl="1"/>
            <a:r>
              <a:rPr lang="en-US" dirty="0"/>
              <a:t>CO Alarm</a:t>
            </a:r>
          </a:p>
          <a:p>
            <a:pPr lvl="1"/>
            <a:r>
              <a:rPr lang="en-US" dirty="0"/>
              <a:t>CO Sup </a:t>
            </a:r>
            <a:r>
              <a:rPr lang="en-US" sz="1500" i="1" dirty="0"/>
              <a:t>{CO Supervisory}</a:t>
            </a:r>
          </a:p>
          <a:p>
            <a:pPr lvl="1"/>
            <a:endParaRPr lang="en-US" dirty="0"/>
          </a:p>
          <a:p>
            <a:r>
              <a:rPr lang="en-US" dirty="0"/>
              <a:t>Add 24-hour reminder option for Fire Alarm, Supervisory, and CO Alarm events.</a:t>
            </a:r>
          </a:p>
          <a:p>
            <a:endParaRPr lang="en-US" dirty="0"/>
          </a:p>
          <a:p>
            <a:r>
              <a:rPr lang="en-US" dirty="0"/>
              <a:t>Incorporated revised terminology designations for IDCs, NACs, and SLCs to harmonize with changes to NFPA 72.</a:t>
            </a:r>
          </a:p>
          <a:p>
            <a:endParaRPr lang="en-US" dirty="0"/>
          </a:p>
          <a:p>
            <a:r>
              <a:rPr lang="en-US" dirty="0"/>
              <a:t>For Auto Silence Timer a 3-minute option was added.</a:t>
            </a:r>
          </a:p>
          <a:p>
            <a:endParaRPr lang="en-US" dirty="0"/>
          </a:p>
          <a:p>
            <a:endParaRPr lang="en-US" dirty="0"/>
          </a:p>
          <a:p>
            <a:endParaRPr lang="en-US" dirty="0"/>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159</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10.55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674845332"/>
      </p:ext>
    </p:extLst>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462" y="482888"/>
            <a:ext cx="8831383" cy="478007"/>
          </a:xfrm>
        </p:spPr>
        <p:txBody>
          <a:bodyPr/>
          <a:lstStyle/>
          <a:p>
            <a:r>
              <a:rPr lang="en-US" dirty="0"/>
              <a:t>Critical Update - New USB Driver for Windows 10</a:t>
            </a:r>
          </a:p>
        </p:txBody>
      </p:sp>
      <p:sp>
        <p:nvSpPr>
          <p:cNvPr id="3" name="Text Placeholder 2"/>
          <p:cNvSpPr>
            <a:spLocks noGrp="1"/>
          </p:cNvSpPr>
          <p:nvPr>
            <p:ph type="body" sz="quarter" idx="10"/>
          </p:nvPr>
        </p:nvSpPr>
        <p:spPr>
          <a:xfrm>
            <a:off x="514350" y="1425844"/>
            <a:ext cx="8002588" cy="4957494"/>
          </a:xfrm>
        </p:spPr>
        <p:txBody>
          <a:bodyPr>
            <a:normAutofit/>
          </a:bodyPr>
          <a:lstStyle/>
          <a:p>
            <a:pPr marL="839787" lvl="1" indent="-273050">
              <a:spcBef>
                <a:spcPts val="0"/>
              </a:spcBef>
              <a:buSzPct val="95000"/>
            </a:pPr>
            <a:endParaRPr lang="en-US" sz="1400" u="sng" dirty="0"/>
          </a:p>
          <a:p>
            <a:pPr marL="839787" lvl="1" indent="-273050">
              <a:spcBef>
                <a:spcPts val="0"/>
              </a:spcBef>
              <a:buSzPct val="95000"/>
            </a:pPr>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160</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10.55 Release</a:t>
            </a:r>
          </a:p>
        </p:txBody>
      </p:sp>
      <p:sp>
        <p:nvSpPr>
          <p:cNvPr id="9" name="Text Placeholder 2"/>
          <p:cNvSpPr txBox="1">
            <a:spLocks/>
          </p:cNvSpPr>
          <p:nvPr/>
        </p:nvSpPr>
        <p:spPr>
          <a:xfrm>
            <a:off x="514350" y="1113457"/>
            <a:ext cx="8002588" cy="4815395"/>
          </a:xfrm>
          <a:prstGeom prst="rect">
            <a:avLst/>
          </a:prstGeom>
        </p:spPr>
        <p:txBody>
          <a:bodyPr>
            <a:normAutofit/>
          </a:bodyPr>
          <a:lstStyle>
            <a:lvl1pPr marL="169863" indent="-169863" algn="l" defTabSz="457200" rtl="0" eaLnBrk="0" fontAlgn="base" hangingPunct="0">
              <a:spcBef>
                <a:spcPct val="20000"/>
              </a:spcBef>
              <a:spcAft>
                <a:spcPct val="0"/>
              </a:spcAft>
              <a:buClr>
                <a:srgbClr val="C00000"/>
              </a:buClr>
              <a:buFont typeface="Arial" pitchFamily="34" charset="0"/>
              <a:buChar char="•"/>
              <a:defRPr sz="2000" kern="1200">
                <a:solidFill>
                  <a:schemeClr val="tx1"/>
                </a:solidFill>
                <a:latin typeface="Arial" pitchFamily="34" charset="0"/>
                <a:ea typeface="+mn-ea"/>
                <a:cs typeface="Arial" pitchFamily="34" charset="0"/>
              </a:defRPr>
            </a:lvl1pPr>
            <a:lvl2pPr marL="457200" indent="-169863" algn="l" defTabSz="457200" rtl="0" eaLnBrk="0" fontAlgn="base" hangingPunct="0">
              <a:spcBef>
                <a:spcPct val="20000"/>
              </a:spcBef>
              <a:spcAft>
                <a:spcPct val="0"/>
              </a:spcAft>
              <a:buFont typeface="Arial" pitchFamily="34" charset="0"/>
              <a:buChar char="-"/>
              <a:defRPr kern="1200">
                <a:solidFill>
                  <a:schemeClr val="tx1"/>
                </a:solidFill>
                <a:latin typeface="Arial" pitchFamily="34" charset="0"/>
                <a:ea typeface="+mn-ea"/>
                <a:cs typeface="Arial" pitchFamily="34" charset="0"/>
              </a:defRPr>
            </a:lvl2pPr>
            <a:lvl3pPr marL="804863" indent="-177800" algn="l" defTabSz="457200" rtl="0" eaLnBrk="0" fontAlgn="base" hangingPunct="0">
              <a:spcBef>
                <a:spcPct val="20000"/>
              </a:spcBef>
              <a:spcAft>
                <a:spcPct val="0"/>
              </a:spcAft>
              <a:buClr>
                <a:srgbClr val="7F7F7F"/>
              </a:buClr>
              <a:buSzPct val="90000"/>
              <a:buFont typeface="Wingdings" pitchFamily="2" charset="2"/>
              <a:buChar char="§"/>
              <a:defRPr sz="1600" kern="1200">
                <a:solidFill>
                  <a:schemeClr val="tx1"/>
                </a:solidFill>
                <a:latin typeface="Arial" pitchFamily="34" charset="0"/>
                <a:ea typeface="+mn-ea"/>
                <a:cs typeface="Arial" pitchFamily="34" charset="0"/>
              </a:defRPr>
            </a:lvl3pPr>
            <a:lvl4pPr marL="1201738" indent="-168275" algn="l" defTabSz="457200" rtl="0" eaLnBrk="0" fontAlgn="base" hangingPunct="0">
              <a:spcBef>
                <a:spcPct val="20000"/>
              </a:spcBef>
              <a:spcAft>
                <a:spcPct val="0"/>
              </a:spcAft>
              <a:buClr>
                <a:schemeClr val="tx1">
                  <a:lumMod val="50000"/>
                  <a:lumOff val="50000"/>
                </a:schemeClr>
              </a:buClr>
              <a:buFontTx/>
              <a:buChar char="-"/>
              <a:defRPr sz="1400" kern="1200">
                <a:solidFill>
                  <a:schemeClr val="tx1"/>
                </a:solidFill>
                <a:latin typeface="Helvetica Neue"/>
                <a:ea typeface="Helvetica Neue"/>
                <a:cs typeface="Helvetica Neue"/>
              </a:defRPr>
            </a:lvl4pPr>
            <a:lvl5pPr marL="1719263" indent="-177800" algn="l" defTabSz="457200" rtl="0" eaLnBrk="0" fontAlgn="base" hangingPunct="0">
              <a:spcBef>
                <a:spcPct val="20000"/>
              </a:spcBef>
              <a:spcAft>
                <a:spcPct val="0"/>
              </a:spcAft>
              <a:buClr>
                <a:schemeClr val="tx1">
                  <a:lumMod val="50000"/>
                  <a:lumOff val="50000"/>
                </a:schemeClr>
              </a:buClr>
              <a:buFont typeface="Arial" pitchFamily="34" charset="0"/>
              <a:buChar char="»"/>
              <a:defRPr sz="1400" kern="1200">
                <a:solidFill>
                  <a:schemeClr val="tx1"/>
                </a:solidFill>
                <a:latin typeface="Helvetica Neue"/>
                <a:ea typeface="Helvetica Neue"/>
                <a:cs typeface="Helvetica Neu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A new USB driver will be installed with this version of VeriFire Tools that fixes an issue concerning USB connectivity between this application and panels that have a USB port.</a:t>
            </a:r>
          </a:p>
          <a:p>
            <a:endParaRPr lang="en-US" dirty="0"/>
          </a:p>
          <a:p>
            <a:r>
              <a:rPr lang="en-US" dirty="0"/>
              <a:t>This is only specific to Windows 10 concerning how Microsoft recently handles “driver signature enforcement”. This is a security feature that only loads drivers that have been certified properly per Microsoft’s latest standards and requirements. </a:t>
            </a:r>
          </a:p>
          <a:p>
            <a:endParaRPr lang="en-US" dirty="0"/>
          </a:p>
          <a:p>
            <a:r>
              <a:rPr lang="en-US" b="1" dirty="0"/>
              <a:t>With this new driver Windows 10 32-bit processor and operating system support will be dropped.</a:t>
            </a:r>
          </a:p>
          <a:p>
            <a:endParaRPr lang="en-US" dirty="0"/>
          </a:p>
          <a:p>
            <a:r>
              <a:rPr lang="en-US" dirty="0"/>
              <a:t>Only Windows 10 64-bit platforms are supported.</a:t>
            </a:r>
          </a:p>
          <a:p>
            <a:pPr lvl="1"/>
            <a:endParaRPr lang="en-US" dirty="0">
              <a:solidFill>
                <a:prstClr val="black"/>
              </a:solidFill>
            </a:endParaRPr>
          </a:p>
          <a:p>
            <a:pPr lvl="1"/>
            <a:endParaRPr lang="en-US" dirty="0"/>
          </a:p>
          <a:p>
            <a:pPr lvl="1"/>
            <a:endParaRPr lang="en-US" dirty="0"/>
          </a:p>
          <a:p>
            <a:pPr lvl="1"/>
            <a:endParaRPr lang="en-US" dirty="0"/>
          </a:p>
          <a:p>
            <a:endParaRPr lang="en-US" dirty="0"/>
          </a:p>
        </p:txBody>
      </p:sp>
    </p:spTree>
    <p:extLst>
      <p:ext uri="{BB962C8B-B14F-4D97-AF65-F5344CB8AC3E}">
        <p14:creationId xmlns:p14="http://schemas.microsoft.com/office/powerpoint/2010/main" val="73874510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Problem issues addressed</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169863" lvl="1">
              <a:buClr>
                <a:srgbClr val="C00000"/>
              </a:buClr>
              <a:buFont typeface="Arial" pitchFamily="34" charset="0"/>
              <a:buChar char="•"/>
            </a:pPr>
            <a:r>
              <a:rPr lang="en-US" sz="2200" dirty="0"/>
              <a:t>Issues corrected in 10.55 that were present in previous releases:</a:t>
            </a:r>
          </a:p>
          <a:p>
            <a:pPr marL="169863" lvl="1">
              <a:buClr>
                <a:srgbClr val="C00000"/>
              </a:buClr>
              <a:buFont typeface="Arial" pitchFamily="34" charset="0"/>
              <a:buChar char="•"/>
            </a:pPr>
            <a:endParaRPr lang="en-US" sz="2200" dirty="0"/>
          </a:p>
          <a:p>
            <a:pPr marL="839787" lvl="1" indent="-273050">
              <a:spcBef>
                <a:spcPts val="0"/>
              </a:spcBef>
              <a:buSzPct val="95000"/>
            </a:pPr>
            <a:r>
              <a:rPr lang="en-US" sz="1400" u="sng" dirty="0"/>
              <a:t>Change Request to adjust the Detector sensitivity on Acclimate devices because of the new PTIR devices (</a:t>
            </a:r>
            <a:r>
              <a:rPr lang="en-US" sz="1400" i="1" u="sng" dirty="0"/>
              <a:t>multi-criteria detectors</a:t>
            </a:r>
            <a:r>
              <a:rPr lang="en-US" sz="1400" u="sng" dirty="0"/>
              <a:t>). </a:t>
            </a:r>
            <a:r>
              <a:rPr lang="en-US" sz="1400" dirty="0"/>
              <a:t>The customer base has stated that the original Acclimate default sensitivities needed to be made higher (less sensitive) to handle common restaurant cooking conditions. So for version 27 and above, VeriFire Tools will need to have this default sensitivity raised from 5 on the (3030-2), and 3 or 5 on the (640-2/320), to 8. </a:t>
            </a:r>
            <a:r>
              <a:rPr lang="en-US" sz="1050" i="1" dirty="0"/>
              <a:t>Reference JIRA </a:t>
            </a:r>
            <a:r>
              <a:rPr lang="en-US" sz="1050" dirty="0">
                <a:hlinkClick r:id="rId3"/>
              </a:rPr>
              <a:t>VFT-864 </a:t>
            </a:r>
            <a:endParaRPr lang="en-US" sz="1100" dirty="0"/>
          </a:p>
          <a:p>
            <a:pPr marL="839787" lvl="1" indent="-273050">
              <a:spcBef>
                <a:spcPts val="0"/>
              </a:spcBef>
              <a:buSzPct val="95000"/>
            </a:pPr>
            <a:endParaRPr lang="en-US" sz="1100" dirty="0"/>
          </a:p>
          <a:p>
            <a:pPr marL="839787" lvl="1" indent="-273050">
              <a:spcBef>
                <a:spcPts val="0"/>
              </a:spcBef>
              <a:buSzPct val="95000"/>
            </a:pPr>
            <a:r>
              <a:rPr lang="en-US" sz="1400" u="sng" dirty="0"/>
              <a:t>DAA upgrade field issue.</a:t>
            </a:r>
            <a:r>
              <a:rPr lang="en-US" sz="1400" dirty="0"/>
              <a:t> For DAA amplifiers having double quote characters in the Extended Label programming area, under the Speaker Circuits tab, it would prevent the upgrade to a DAA2 device type.</a:t>
            </a:r>
            <a:r>
              <a:rPr lang="en-US" sz="1100" dirty="0"/>
              <a:t> </a:t>
            </a:r>
            <a:r>
              <a:rPr lang="en-US" sz="1000" i="1" dirty="0"/>
              <a:t>Reference JIRA Issue </a:t>
            </a:r>
            <a:r>
              <a:rPr lang="en-US" sz="1000" i="1" dirty="0">
                <a:hlinkClick r:id="rId4"/>
              </a:rPr>
              <a:t>VFT-886</a:t>
            </a:r>
            <a:endParaRPr lang="en-US" sz="1000" i="1" dirty="0"/>
          </a:p>
          <a:p>
            <a:pPr marL="839787" lvl="1" indent="-273050">
              <a:spcBef>
                <a:spcPts val="0"/>
              </a:spcBef>
              <a:buSzPct val="95000"/>
            </a:pPr>
            <a:endParaRPr lang="en-US" sz="1100" i="1" dirty="0"/>
          </a:p>
          <a:p>
            <a:pPr marL="839787" lvl="1" indent="-273050">
              <a:spcBef>
                <a:spcPts val="0"/>
              </a:spcBef>
              <a:buSzPct val="95000"/>
            </a:pPr>
            <a:r>
              <a:rPr lang="en-US" sz="1400" u="sng" dirty="0"/>
              <a:t>Banner option is not appearing for NCD download operations in ONYXWorks Admin logged in Mode.</a:t>
            </a:r>
            <a:r>
              <a:rPr lang="en-US" sz="1400" dirty="0"/>
              <a:t> Login to ONYXWorks with Admin privileges then in Upload / Download service choose "Banners" from operations combo. Select NCD Node Result: The Banners option is not present in the “Operations” selection. Once you log off from the ONYXWorks workstation the selection reappears and Banners can be downloaded. </a:t>
            </a:r>
            <a:r>
              <a:rPr lang="en-US" sz="1000" i="1" dirty="0"/>
              <a:t>Reference JIRA Issue </a:t>
            </a:r>
            <a:r>
              <a:rPr lang="en-US" sz="1000" i="1" dirty="0">
                <a:hlinkClick r:id="rId5"/>
              </a:rPr>
              <a:t>VFT-859</a:t>
            </a:r>
            <a:endParaRPr lang="en-US" sz="1100" i="1" dirty="0"/>
          </a:p>
          <a:p>
            <a:pPr marL="839787" lvl="1" indent="-273050">
              <a:spcBef>
                <a:spcPts val="0"/>
              </a:spcBef>
              <a:buSzPct val="95000"/>
            </a:pPr>
            <a:endParaRPr lang="en-US" sz="110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161</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10.55 Release</a:t>
            </a:r>
          </a:p>
        </p:txBody>
      </p:sp>
    </p:spTree>
    <p:extLst>
      <p:ext uri="{BB962C8B-B14F-4D97-AF65-F5344CB8AC3E}">
        <p14:creationId xmlns:p14="http://schemas.microsoft.com/office/powerpoint/2010/main" val="3296318464"/>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10.50</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extLst>
      <p:ext uri="{BB962C8B-B14F-4D97-AF65-F5344CB8AC3E}">
        <p14:creationId xmlns:p14="http://schemas.microsoft.com/office/powerpoint/2010/main" val="3398642345"/>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This presentation provides a more expanded discussion of the enhancements in VeriFire Tools 10.50 as well as the problems addressed in the interim release 10.10. </a:t>
            </a:r>
          </a:p>
          <a:p>
            <a:endParaRPr lang="en-US" dirty="0"/>
          </a:p>
          <a:p>
            <a:r>
              <a:rPr lang="en-US" dirty="0"/>
              <a:t>The 10.10 release resolved issues found in the VeriFire Tools 10.00. No new enhancements were made in this release.</a:t>
            </a:r>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163</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461338995"/>
      </p:ext>
    </p:extLst>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Release History</a:t>
            </a:r>
          </a:p>
          <a:p>
            <a:r>
              <a:rPr lang="en-US" dirty="0"/>
              <a:t>Operating System &amp; Platform Support</a:t>
            </a:r>
          </a:p>
          <a:p>
            <a:r>
              <a:rPr lang="en-US" dirty="0"/>
              <a:t>Support of the NCD 2.0 Release</a:t>
            </a:r>
          </a:p>
          <a:p>
            <a:pPr lvl="1"/>
            <a:r>
              <a:rPr lang="en-US" dirty="0"/>
              <a:t>Custom Wallpaper</a:t>
            </a:r>
          </a:p>
          <a:p>
            <a:pPr lvl="1"/>
            <a:r>
              <a:rPr lang="en-US" dirty="0"/>
              <a:t>Custom Actions</a:t>
            </a:r>
          </a:p>
          <a:p>
            <a:r>
              <a:rPr lang="en-US" dirty="0"/>
              <a:t>Problem issues addressed</a:t>
            </a:r>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164</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091789573"/>
      </p:ext>
    </p:extLst>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VeriFire Tools 10.50 release date set for March 2019</a:t>
            </a:r>
          </a:p>
          <a:p>
            <a:pPr lvl="1"/>
            <a:r>
              <a:rPr lang="en-US" dirty="0"/>
              <a:t>NCD 2.0 Support</a:t>
            </a:r>
          </a:p>
          <a:p>
            <a:pPr marL="0" indent="0">
              <a:buNone/>
            </a:pPr>
            <a:endParaRPr lang="en-US" dirty="0"/>
          </a:p>
          <a:p>
            <a:r>
              <a:rPr lang="en-US" dirty="0"/>
              <a:t>VeriFire Tools 10.10 release date set for February 2019</a:t>
            </a:r>
          </a:p>
          <a:p>
            <a:pPr lvl="1"/>
            <a:r>
              <a:rPr lang="en-US" dirty="0"/>
              <a:t>Problem issues addressed</a:t>
            </a:r>
          </a:p>
          <a:p>
            <a:pPr lvl="1"/>
            <a:endParaRPr lang="en-US" dirty="0"/>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165</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4182774856"/>
      </p:ext>
    </p:extLst>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solidFill>
                  <a:prstClr val="black"/>
                </a:solidFill>
              </a:rPr>
              <a:t>(continued)</a:t>
            </a: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r>
              <a:rPr lang="en-US" dirty="0"/>
              <a:t>VeriFire Tools 10.00 was officially released on 9/12/2018</a:t>
            </a:r>
          </a:p>
          <a:p>
            <a:pPr lvl="1"/>
            <a:r>
              <a:rPr lang="en-US" dirty="0"/>
              <a:t>Support of the NCD (Network Control Display) Panel</a:t>
            </a:r>
          </a:p>
          <a:p>
            <a:pPr lvl="1"/>
            <a:r>
              <a:rPr lang="en-US" dirty="0"/>
              <a:t>New NDL (Notifier Design Language) Theme</a:t>
            </a:r>
          </a:p>
          <a:p>
            <a:pPr lvl="1"/>
            <a:r>
              <a:rPr lang="en-US" dirty="0"/>
              <a:t>Non-Default Indicator Feature</a:t>
            </a:r>
          </a:p>
          <a:p>
            <a:pPr lvl="1"/>
            <a:r>
              <a:rPr lang="en-US" dirty="0"/>
              <a:t>More advanced Project Import Wizard and Utility</a:t>
            </a:r>
          </a:p>
          <a:p>
            <a:pPr lvl="1"/>
            <a:endParaRPr lang="en-US" dirty="0"/>
          </a:p>
          <a:p>
            <a:r>
              <a:rPr lang="en-US" dirty="0"/>
              <a:t>VeriFire Tools 9.40 (OEMs only) was officially released on 12/2016</a:t>
            </a:r>
          </a:p>
          <a:p>
            <a:pPr lvl="1"/>
            <a:r>
              <a:rPr lang="en-US" dirty="0"/>
              <a:t>Network Topology Map</a:t>
            </a:r>
          </a:p>
          <a:p>
            <a:pPr lvl="1"/>
            <a:r>
              <a:rPr lang="en-US" dirty="0"/>
              <a:t>Network Level Download / Upload</a:t>
            </a:r>
          </a:p>
          <a:p>
            <a:pPr lvl="1"/>
            <a:r>
              <a:rPr lang="en-US" dirty="0"/>
              <a:t>Panel History Upload</a:t>
            </a:r>
          </a:p>
          <a:p>
            <a:pPr lvl="1"/>
            <a:r>
              <a:rPr lang="en-US" dirty="0"/>
              <a:t>Project Improvements on Import </a:t>
            </a:r>
          </a:p>
          <a:p>
            <a:pPr lvl="1"/>
            <a:r>
              <a:rPr lang="en-US" dirty="0"/>
              <a:t>Clear Database Tracking Information</a:t>
            </a:r>
          </a:p>
          <a:p>
            <a:pPr lvl="1"/>
            <a:r>
              <a:rPr lang="en-US" dirty="0"/>
              <a:t>Improvement in “My Clipboard” Manager</a:t>
            </a:r>
          </a:p>
          <a:p>
            <a:pPr lvl="1"/>
            <a:r>
              <a:rPr lang="en-US" dirty="0"/>
              <a:t>Export from Excel</a:t>
            </a:r>
          </a:p>
          <a:p>
            <a:pPr lvl="1"/>
            <a:r>
              <a:rPr lang="en-US" dirty="0"/>
              <a:t>Surface Pro 4 tablet support</a:t>
            </a:r>
          </a:p>
          <a:p>
            <a:pPr lvl="1"/>
            <a:r>
              <a:rPr lang="en-US" dirty="0"/>
              <a:t>Misc. Enhancements </a:t>
            </a:r>
          </a:p>
          <a:p>
            <a:pPr lvl="1"/>
            <a:r>
              <a:rPr lang="en-US" dirty="0"/>
              <a:t>Problem issues addressed</a:t>
            </a:r>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166</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243059416"/>
      </p:ext>
    </p:extLst>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VeriFire Tools 9.10 was officially released on 11/8/2016</a:t>
            </a:r>
          </a:p>
          <a:p>
            <a:pPr lvl="1"/>
            <a:r>
              <a:rPr lang="en-US" dirty="0"/>
              <a:t>ULC-S527 Canadian Regulations</a:t>
            </a:r>
          </a:p>
          <a:p>
            <a:pPr lvl="1"/>
            <a:r>
              <a:rPr lang="en-US" dirty="0"/>
              <a:t>Problem Issues Addressed</a:t>
            </a:r>
          </a:p>
          <a:p>
            <a:endParaRPr lang="en-US" dirty="0"/>
          </a:p>
          <a:p>
            <a:r>
              <a:rPr lang="en-US" dirty="0"/>
              <a:t>VeriFire Tools 9.00 was officially released on 10/8/2015</a:t>
            </a:r>
          </a:p>
          <a:p>
            <a:pPr lvl="1"/>
            <a:r>
              <a:rPr lang="en-US" dirty="0"/>
              <a:t>SWIFT Wireless 2.0 support</a:t>
            </a:r>
          </a:p>
          <a:p>
            <a:pPr lvl="1"/>
            <a:r>
              <a:rPr lang="en-US" dirty="0"/>
              <a:t>Auto-Programming of the UDACT-2 for all panels</a:t>
            </a:r>
          </a:p>
          <a:p>
            <a:pPr lvl="1"/>
            <a:r>
              <a:rPr lang="en-US" dirty="0"/>
              <a:t>Surface Pro 3 tablet support</a:t>
            </a:r>
          </a:p>
          <a:p>
            <a:pPr lvl="1"/>
            <a:endParaRPr lang="en-US" dirty="0"/>
          </a:p>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167</a:t>
            </a:fld>
            <a:endParaRPr lang="en-US" dirty="0"/>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010351957"/>
      </p:ext>
    </p:extLst>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168</a:t>
            </a:fld>
            <a:endParaRPr lang="en-US" dirty="0"/>
          </a:p>
        </p:txBody>
      </p:sp>
      <p:pic>
        <p:nvPicPr>
          <p:cNvPr id="6" name="Picture 3"/>
          <p:cNvPicPr>
            <a:picLocks noChangeAspect="1" noChangeArrowheads="1"/>
          </p:cNvPicPr>
          <p:nvPr/>
        </p:nvPicPr>
        <p:blipFill>
          <a:blip r:embed="rId3" cstate="print"/>
          <a:srcRect/>
          <a:stretch>
            <a:fillRect/>
          </a:stretch>
        </p:blipFill>
        <p:spPr bwMode="auto">
          <a:xfrm>
            <a:off x="1071807" y="4511584"/>
            <a:ext cx="1895838" cy="654104"/>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38464552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Operating System &amp; Platform Support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Windows 10</a:t>
            </a:r>
          </a:p>
          <a:p>
            <a:pPr lvl="1"/>
            <a:r>
              <a:rPr lang="en-US" dirty="0"/>
              <a:t>ONLY 64 bit</a:t>
            </a:r>
          </a:p>
          <a:p>
            <a:pPr lvl="1"/>
            <a:endParaRPr lang="en-US" dirty="0"/>
          </a:p>
          <a:p>
            <a:r>
              <a:rPr lang="en-US" dirty="0"/>
              <a:t>Windows Surface Pro 3 &amp; Pro 4 tablets</a:t>
            </a:r>
          </a:p>
          <a:p>
            <a:endParaRPr lang="en-US" dirty="0"/>
          </a:p>
          <a:p>
            <a:endParaRPr lang="en-US" dirty="0"/>
          </a:p>
          <a:p>
            <a:endParaRPr lang="en-US" dirty="0"/>
          </a:p>
          <a:p>
            <a:r>
              <a:rPr lang="en-US" dirty="0"/>
              <a:t>Windows 11 (without USB Drivers) – Work is still in progress </a:t>
            </a:r>
            <a:r>
              <a:rPr lang="en-US"/>
              <a:t>for drivers</a:t>
            </a:r>
            <a:endParaRPr lang="en-US" dirty="0"/>
          </a:p>
          <a:p>
            <a:pPr lvl="1"/>
            <a:r>
              <a:rPr lang="en-US" dirty="0"/>
              <a:t>ONLY 64 bit</a:t>
            </a:r>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16</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pic>
        <p:nvPicPr>
          <p:cNvPr id="10" name="Picture 10" descr="http://www.windows7password.net/wp-content/uploads/2010/10/MicrosoftSurface.jpeg"/>
          <p:cNvPicPr>
            <a:picLocks noChangeAspect="1" noChangeArrowheads="1"/>
          </p:cNvPicPr>
          <p:nvPr/>
        </p:nvPicPr>
        <p:blipFill>
          <a:blip r:embed="rId3" cstate="print"/>
          <a:srcRect/>
          <a:stretch>
            <a:fillRect/>
          </a:stretch>
        </p:blipFill>
        <p:spPr bwMode="auto">
          <a:xfrm>
            <a:off x="5626331" y="2178415"/>
            <a:ext cx="725487" cy="777875"/>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4"/>
          <a:stretch>
            <a:fillRect/>
          </a:stretch>
        </p:blipFill>
        <p:spPr>
          <a:xfrm>
            <a:off x="2950510" y="1421468"/>
            <a:ext cx="1023937" cy="573685"/>
          </a:xfrm>
          <a:prstGeom prst="rect">
            <a:avLst/>
          </a:prstGeom>
          <a:ln>
            <a:noFill/>
          </a:ln>
          <a:effectLst>
            <a:outerShdw blurRad="292100" dist="139700" dir="2700000" algn="tl" rotWithShape="0">
              <a:srgbClr val="333333">
                <a:alpha val="65000"/>
              </a:srgbClr>
            </a:outerShdw>
          </a:effectLst>
        </p:spPr>
      </p:pic>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12.30 Release</a:t>
            </a:r>
          </a:p>
        </p:txBody>
      </p:sp>
    </p:spTree>
    <p:extLst>
      <p:ext uri="{BB962C8B-B14F-4D97-AF65-F5344CB8AC3E}">
        <p14:creationId xmlns:p14="http://schemas.microsoft.com/office/powerpoint/2010/main" val="3810318584"/>
      </p:ext>
    </p:extLst>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Operating System &amp; Platform Support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Window 7</a:t>
            </a:r>
          </a:p>
          <a:p>
            <a:pPr lvl="1"/>
            <a:r>
              <a:rPr lang="en-US" dirty="0"/>
              <a:t>32 and 64 bit</a:t>
            </a:r>
          </a:p>
          <a:p>
            <a:pPr lvl="1"/>
            <a:endParaRPr lang="en-US" dirty="0"/>
          </a:p>
          <a:p>
            <a:r>
              <a:rPr lang="en-US" dirty="0"/>
              <a:t>Windows 8</a:t>
            </a:r>
          </a:p>
          <a:p>
            <a:pPr lvl="1"/>
            <a:r>
              <a:rPr lang="en-US" dirty="0"/>
              <a:t>32 and 64 bit</a:t>
            </a:r>
          </a:p>
          <a:p>
            <a:pPr lvl="1"/>
            <a:endParaRPr lang="en-US" dirty="0"/>
          </a:p>
          <a:p>
            <a:r>
              <a:rPr lang="en-US" dirty="0"/>
              <a:t>Windows 8.1</a:t>
            </a:r>
          </a:p>
          <a:p>
            <a:pPr lvl="1"/>
            <a:r>
              <a:rPr lang="en-US" dirty="0"/>
              <a:t>32 and 64 bit</a:t>
            </a:r>
          </a:p>
          <a:p>
            <a:pPr lvl="1"/>
            <a:endParaRPr lang="en-US" dirty="0"/>
          </a:p>
          <a:p>
            <a:r>
              <a:rPr lang="en-US" dirty="0"/>
              <a:t>Windows 10</a:t>
            </a:r>
          </a:p>
          <a:p>
            <a:pPr lvl="1"/>
            <a:r>
              <a:rPr lang="en-US" dirty="0"/>
              <a:t>32 and 64 bit</a:t>
            </a:r>
          </a:p>
          <a:p>
            <a:pPr lvl="1"/>
            <a:endParaRPr lang="en-US" dirty="0"/>
          </a:p>
          <a:p>
            <a:r>
              <a:rPr lang="en-US" dirty="0"/>
              <a:t>Windows Surface Pro 3 &amp; Pro 4 tablets</a:t>
            </a:r>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169</a:t>
            </a:fld>
            <a:endParaRPr lang="en-US" dirty="0"/>
          </a:p>
        </p:txBody>
      </p:sp>
      <p:pic>
        <p:nvPicPr>
          <p:cNvPr id="7" name="Picture 2" descr="http://techsultan.com/wp-content/uploads/2013/08/windows-71.png"/>
          <p:cNvPicPr>
            <a:picLocks noChangeAspect="1" noChangeArrowheads="1"/>
          </p:cNvPicPr>
          <p:nvPr/>
        </p:nvPicPr>
        <p:blipFill>
          <a:blip r:embed="rId3" cstate="print"/>
          <a:srcRect/>
          <a:stretch>
            <a:fillRect/>
          </a:stretch>
        </p:blipFill>
        <p:spPr bwMode="auto">
          <a:xfrm>
            <a:off x="2678906" y="1074738"/>
            <a:ext cx="658813" cy="654050"/>
          </a:xfrm>
          <a:prstGeom prst="rect">
            <a:avLst/>
          </a:prstGeom>
          <a:ln>
            <a:noFill/>
          </a:ln>
          <a:effectLst>
            <a:outerShdw blurRad="292100" dist="139700" dir="2700000" algn="tl" rotWithShape="0">
              <a:srgbClr val="333333">
                <a:alpha val="65000"/>
              </a:srgbClr>
            </a:outerShdw>
          </a:effectLst>
        </p:spPr>
      </p:pic>
      <p:pic>
        <p:nvPicPr>
          <p:cNvPr id="8" name="Picture 4" descr="http://whdi-reviews.com/wp-content/uploads/2012/07/Windows-8-Logo-Wallpaper.jpeg"/>
          <p:cNvPicPr>
            <a:picLocks noChangeAspect="1" noChangeArrowheads="1"/>
          </p:cNvPicPr>
          <p:nvPr/>
        </p:nvPicPr>
        <p:blipFill>
          <a:blip r:embed="rId4" cstate="print"/>
          <a:srcRect/>
          <a:stretch>
            <a:fillRect/>
          </a:stretch>
        </p:blipFill>
        <p:spPr bwMode="auto">
          <a:xfrm>
            <a:off x="2678906" y="2169319"/>
            <a:ext cx="914400" cy="571500"/>
          </a:xfrm>
          <a:prstGeom prst="rect">
            <a:avLst/>
          </a:prstGeom>
          <a:ln>
            <a:noFill/>
          </a:ln>
          <a:effectLst>
            <a:outerShdw blurRad="292100" dist="139700" dir="2700000" algn="tl" rotWithShape="0">
              <a:srgbClr val="333333">
                <a:alpha val="65000"/>
              </a:srgbClr>
            </a:outerShdw>
          </a:effectLst>
        </p:spPr>
      </p:pic>
      <p:pic>
        <p:nvPicPr>
          <p:cNvPr id="9" name="Picture 8" descr="http://www.winbeta.org/sites/default/files/Windows-8-1.jpg"/>
          <p:cNvPicPr>
            <a:picLocks noChangeAspect="1" noChangeArrowheads="1"/>
          </p:cNvPicPr>
          <p:nvPr/>
        </p:nvPicPr>
        <p:blipFill>
          <a:blip r:embed="rId5" cstate="print"/>
          <a:srcRect/>
          <a:stretch>
            <a:fillRect/>
          </a:stretch>
        </p:blipFill>
        <p:spPr bwMode="auto">
          <a:xfrm>
            <a:off x="2678906" y="3259138"/>
            <a:ext cx="1023937" cy="576262"/>
          </a:xfrm>
          <a:prstGeom prst="rect">
            <a:avLst/>
          </a:prstGeom>
          <a:ln>
            <a:noFill/>
          </a:ln>
          <a:effectLst>
            <a:outerShdw blurRad="292100" dist="139700" dir="2700000" algn="tl" rotWithShape="0">
              <a:srgbClr val="333333">
                <a:alpha val="65000"/>
              </a:srgbClr>
            </a:outerShdw>
          </a:effectLst>
        </p:spPr>
      </p:pic>
      <p:pic>
        <p:nvPicPr>
          <p:cNvPr id="10" name="Picture 10" descr="http://www.windows7password.net/wp-content/uploads/2010/10/MicrosoftSurface.jpeg"/>
          <p:cNvPicPr>
            <a:picLocks noChangeAspect="1" noChangeArrowheads="1"/>
          </p:cNvPicPr>
          <p:nvPr/>
        </p:nvPicPr>
        <p:blipFill>
          <a:blip r:embed="rId6" cstate="print"/>
          <a:srcRect/>
          <a:stretch>
            <a:fillRect/>
          </a:stretch>
        </p:blipFill>
        <p:spPr bwMode="auto">
          <a:xfrm>
            <a:off x="5409048" y="5292807"/>
            <a:ext cx="725487" cy="777875"/>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7"/>
          <a:stretch>
            <a:fillRect/>
          </a:stretch>
        </p:blipFill>
        <p:spPr>
          <a:xfrm>
            <a:off x="2678906" y="4273309"/>
            <a:ext cx="1023937" cy="573685"/>
          </a:xfrm>
          <a:prstGeom prst="rect">
            <a:avLst/>
          </a:prstGeom>
          <a:ln>
            <a:noFill/>
          </a:ln>
          <a:effectLst>
            <a:outerShdw blurRad="292100" dist="139700" dir="2700000" algn="tl" rotWithShape="0">
              <a:srgbClr val="333333">
                <a:alpha val="65000"/>
              </a:srgbClr>
            </a:outerShdw>
          </a:effectLst>
        </p:spPr>
      </p:pic>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p>
        </p:txBody>
      </p:sp>
    </p:spTree>
    <p:extLst>
      <p:ext uri="{BB962C8B-B14F-4D97-AF65-F5344CB8AC3E}">
        <p14:creationId xmlns:p14="http://schemas.microsoft.com/office/powerpoint/2010/main" val="1406364209"/>
      </p:ext>
    </p:extLst>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Custom WALLPAPER</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Using Banner Editor in VeriFire Tools you can customize the NCD’s </a:t>
            </a:r>
            <a:r>
              <a:rPr lang="en-US" u="sng" dirty="0"/>
              <a:t>Systems Normal</a:t>
            </a:r>
            <a:r>
              <a:rPr lang="en-US" dirty="0"/>
              <a:t> wallpaper.</a:t>
            </a:r>
          </a:p>
          <a:p>
            <a:r>
              <a:rPr lang="en-US" dirty="0"/>
              <a:t>Dimensions limited to 513 x 894 </a:t>
            </a:r>
            <a:r>
              <a:rPr lang="en-US" dirty="0" err="1"/>
              <a:t>px</a:t>
            </a:r>
            <a:r>
              <a:rPr lang="en-US" dirty="0"/>
              <a:t> and use of JPG or PNG formats.</a:t>
            </a:r>
          </a:p>
          <a:p>
            <a:endParaRPr lang="en-US" dirty="0"/>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170</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pic>
        <p:nvPicPr>
          <p:cNvPr id="7" name="Picture 6">
            <a:extLst>
              <a:ext uri="{FF2B5EF4-FFF2-40B4-BE49-F238E27FC236}">
                <a16:creationId xmlns:a16="http://schemas.microsoft.com/office/drawing/2014/main" id="{5F6F0B50-433A-45B2-BFB6-7CC85774A5E4}"/>
              </a:ext>
            </a:extLst>
          </p:cNvPr>
          <p:cNvPicPr>
            <a:picLocks noChangeAspect="1"/>
          </p:cNvPicPr>
          <p:nvPr/>
        </p:nvPicPr>
        <p:blipFill>
          <a:blip r:embed="rId3"/>
          <a:stretch>
            <a:fillRect/>
          </a:stretch>
        </p:blipFill>
        <p:spPr>
          <a:xfrm>
            <a:off x="738508" y="2676011"/>
            <a:ext cx="4564414" cy="3560926"/>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C41E7953-324A-4798-85F8-DA490FDC18C9}"/>
              </a:ext>
            </a:extLst>
          </p:cNvPr>
          <p:cNvPicPr>
            <a:picLocks noChangeAspect="1"/>
          </p:cNvPicPr>
          <p:nvPr/>
        </p:nvPicPr>
        <p:blipFill>
          <a:blip r:embed="rId4"/>
          <a:stretch>
            <a:fillRect/>
          </a:stretch>
        </p:blipFill>
        <p:spPr>
          <a:xfrm>
            <a:off x="6374943" y="2676011"/>
            <a:ext cx="1974128" cy="972963"/>
          </a:xfrm>
          <a:prstGeom prst="rect">
            <a:avLst/>
          </a:prstGeom>
          <a:ln>
            <a:noFill/>
          </a:ln>
          <a:effectLst>
            <a:outerShdw blurRad="292100" dist="139700" dir="2700000" algn="tl" rotWithShape="0">
              <a:srgbClr val="333333">
                <a:alpha val="65000"/>
              </a:srgbClr>
            </a:outerShdw>
          </a:effectLst>
        </p:spPr>
      </p:pic>
      <p:sp>
        <p:nvSpPr>
          <p:cNvPr id="9" name="Left-Right Arrow 5">
            <a:extLst>
              <a:ext uri="{FF2B5EF4-FFF2-40B4-BE49-F238E27FC236}">
                <a16:creationId xmlns:a16="http://schemas.microsoft.com/office/drawing/2014/main" id="{9169EFD8-1385-4ABF-AA04-D7E3EDB27572}"/>
              </a:ext>
            </a:extLst>
          </p:cNvPr>
          <p:cNvSpPr/>
          <p:nvPr/>
        </p:nvSpPr>
        <p:spPr>
          <a:xfrm>
            <a:off x="5571943" y="3077886"/>
            <a:ext cx="533979" cy="169211"/>
          </a:xfrm>
          <a:prstGeom prst="leftRightArrow">
            <a:avLst/>
          </a:prstGeom>
          <a:solidFill>
            <a:srgbClr val="C00000">
              <a:alpha val="65000"/>
            </a:srgbClr>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1">
            <a:extLst>
              <a:ext uri="{FF2B5EF4-FFF2-40B4-BE49-F238E27FC236}">
                <a16:creationId xmlns:a16="http://schemas.microsoft.com/office/drawing/2014/main" id="{06B1B07A-E155-41CA-9B85-3F57D0D3B2D9}"/>
              </a:ext>
            </a:extLst>
          </p:cNvPr>
          <p:cNvSpPr/>
          <p:nvPr/>
        </p:nvSpPr>
        <p:spPr>
          <a:xfrm>
            <a:off x="7064694" y="2992351"/>
            <a:ext cx="455779" cy="559502"/>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8013924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Custom WALLPAPER </a:t>
            </a:r>
            <a:r>
              <a:rPr lang="en-US" sz="1200" i="1" dirty="0">
                <a:solidFill>
                  <a:prstClr val="black"/>
                </a:solidFill>
              </a:rPr>
              <a:t>(continued)</a:t>
            </a:r>
            <a:endParaRPr lang="en-US" dirty="0"/>
          </a:p>
        </p:txBody>
      </p:sp>
      <p:sp>
        <p:nvSpPr>
          <p:cNvPr id="10243" name="Text Placeholder 5"/>
          <p:cNvSpPr>
            <a:spLocks noGrp="1"/>
          </p:cNvSpPr>
          <p:nvPr>
            <p:ph type="body" sz="quarter" idx="10"/>
          </p:nvPr>
        </p:nvSpPr>
        <p:spPr bwMode="auto">
          <a:xfrm>
            <a:off x="514349" y="1074738"/>
            <a:ext cx="8220075" cy="5308600"/>
          </a:xfrm>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Use the Banners download operation to push the image to the NCD.</a:t>
            </a:r>
          </a:p>
          <a:p>
            <a:endParaRPr lang="en-US" dirty="0"/>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171</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pic>
        <p:nvPicPr>
          <p:cNvPr id="11" name="Picture 10">
            <a:extLst>
              <a:ext uri="{FF2B5EF4-FFF2-40B4-BE49-F238E27FC236}">
                <a16:creationId xmlns:a16="http://schemas.microsoft.com/office/drawing/2014/main" id="{A5952CB4-90A2-4024-A736-15B413613A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371" y="1548881"/>
            <a:ext cx="8069558" cy="455692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6564271"/>
      </p:ext>
    </p:extLst>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Custom WALLPAPER </a:t>
            </a:r>
            <a:r>
              <a:rPr lang="en-US" sz="1200" i="1" dirty="0">
                <a:solidFill>
                  <a:prstClr val="black"/>
                </a:solidFill>
              </a:rPr>
              <a:t>(continued)</a:t>
            </a: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Download </a:t>
            </a:r>
            <a:r>
              <a:rPr lang="en-US" dirty="0">
                <a:solidFill>
                  <a:srgbClr val="00B0F0"/>
                </a:solidFill>
              </a:rPr>
              <a:t>NCD_AllNorm.JPG </a:t>
            </a:r>
            <a:r>
              <a:rPr lang="en-US" dirty="0"/>
              <a:t>to NCD at node address 231.</a:t>
            </a:r>
          </a:p>
          <a:p>
            <a:endParaRPr lang="en-US" dirty="0"/>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172</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pic>
        <p:nvPicPr>
          <p:cNvPr id="7" name="Picture 6">
            <a:extLst>
              <a:ext uri="{FF2B5EF4-FFF2-40B4-BE49-F238E27FC236}">
                <a16:creationId xmlns:a16="http://schemas.microsoft.com/office/drawing/2014/main" id="{FCA94C62-E5AF-4A12-835E-12C2E4E8F3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476" y="1542086"/>
            <a:ext cx="8074152" cy="45595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03111426"/>
      </p:ext>
    </p:extLst>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Custom WALLPAPER </a:t>
            </a:r>
            <a:r>
              <a:rPr lang="en-US" sz="1200" i="1" dirty="0">
                <a:solidFill>
                  <a:prstClr val="black"/>
                </a:solidFill>
              </a:rPr>
              <a:t>(continued)</a:t>
            </a: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Downloading in progress.</a:t>
            </a:r>
          </a:p>
          <a:p>
            <a:endParaRPr lang="en-US" dirty="0"/>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173</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pic>
        <p:nvPicPr>
          <p:cNvPr id="8" name="Picture 7">
            <a:extLst>
              <a:ext uri="{FF2B5EF4-FFF2-40B4-BE49-F238E27FC236}">
                <a16:creationId xmlns:a16="http://schemas.microsoft.com/office/drawing/2014/main" id="{49BA7175-35AD-432F-83AC-007B2CBA07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 y="1545336"/>
            <a:ext cx="8074152" cy="45595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36689721"/>
      </p:ext>
    </p:extLst>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6">
            <a:extLst>
              <a:ext uri="{FF2B5EF4-FFF2-40B4-BE49-F238E27FC236}">
                <a16:creationId xmlns:a16="http://schemas.microsoft.com/office/drawing/2014/main" id="{2F36CC3E-C173-4C45-8AF3-87CAF1700B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110" y="1898130"/>
            <a:ext cx="7654754" cy="4485208"/>
          </a:xfrm>
          <a:prstGeom prst="rect">
            <a:avLst/>
          </a:prstGeom>
          <a:ln>
            <a:noFill/>
          </a:ln>
          <a:effectLst>
            <a:outerShdw blurRad="292100" dist="139700" dir="2700000" algn="tl" rotWithShape="0">
              <a:srgbClr val="333333">
                <a:alpha val="65000"/>
              </a:srgbClr>
            </a:outerShdw>
          </a:effectLst>
        </p:spPr>
      </p:pic>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NCD – Custom WALLPAPER </a:t>
            </a:r>
            <a:r>
              <a:rPr lang="en-US" sz="1200" i="1" dirty="0">
                <a:solidFill>
                  <a:prstClr val="black"/>
                </a:solidFill>
              </a:rPr>
              <a:t>(continued)</a:t>
            </a: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Result on NCD.</a:t>
            </a:r>
          </a:p>
          <a:p>
            <a:r>
              <a:rPr lang="en-US" dirty="0"/>
              <a:t>With the NCD this could also be loaded from a memory stick.</a:t>
            </a:r>
          </a:p>
          <a:p>
            <a:endParaRPr lang="en-US" dirty="0"/>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174</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pic>
        <p:nvPicPr>
          <p:cNvPr id="10" name="Picture 9">
            <a:extLst>
              <a:ext uri="{FF2B5EF4-FFF2-40B4-BE49-F238E27FC236}">
                <a16:creationId xmlns:a16="http://schemas.microsoft.com/office/drawing/2014/main" id="{203C165A-3137-4E3E-8F5A-7A8D126ECFE3}"/>
              </a:ext>
            </a:extLst>
          </p:cNvPr>
          <p:cNvPicPr>
            <a:picLocks noChangeAspect="1"/>
          </p:cNvPicPr>
          <p:nvPr/>
        </p:nvPicPr>
        <p:blipFill>
          <a:blip r:embed="rId4"/>
          <a:stretch>
            <a:fillRect/>
          </a:stretch>
        </p:blipFill>
        <p:spPr>
          <a:xfrm>
            <a:off x="1552238" y="2514486"/>
            <a:ext cx="6697626" cy="3820061"/>
          </a:xfrm>
          <a:prstGeom prst="rect">
            <a:avLst/>
          </a:prstGeom>
        </p:spPr>
      </p:pic>
    </p:spTree>
    <p:extLst>
      <p:ext uri="{BB962C8B-B14F-4D97-AF65-F5344CB8AC3E}">
        <p14:creationId xmlns:p14="http://schemas.microsoft.com/office/powerpoint/2010/main" val="2324424124"/>
      </p:ext>
    </p:extLst>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Custom Actions</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New programming tab for setting up Custom Actions.</a:t>
            </a:r>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175</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pic>
        <p:nvPicPr>
          <p:cNvPr id="7" name="Picture 6">
            <a:extLst>
              <a:ext uri="{FF2B5EF4-FFF2-40B4-BE49-F238E27FC236}">
                <a16:creationId xmlns:a16="http://schemas.microsoft.com/office/drawing/2014/main" id="{E5847531-9BAC-4412-9F1F-72C038B190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 y="1545336"/>
            <a:ext cx="8074152" cy="45595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2350981"/>
      </p:ext>
    </p:extLst>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VeriFire Tools – Custom Actions </a:t>
            </a:r>
            <a:r>
              <a:rPr lang="en-US" sz="1200" i="1" dirty="0">
                <a:solidFill>
                  <a:prstClr val="black"/>
                </a:solidFill>
              </a:rPr>
              <a:t>(continued)</a:t>
            </a: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Point Programming on inner grid for a particular Custom Action.</a:t>
            </a:r>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176</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pic>
        <p:nvPicPr>
          <p:cNvPr id="8" name="Picture 7">
            <a:extLst>
              <a:ext uri="{FF2B5EF4-FFF2-40B4-BE49-F238E27FC236}">
                <a16:creationId xmlns:a16="http://schemas.microsoft.com/office/drawing/2014/main" id="{926FE97D-8851-4BB1-A8A8-B60C1B4C32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 y="1545336"/>
            <a:ext cx="8074152" cy="45595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27150179"/>
      </p:ext>
    </p:extLst>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NCD – Custom Actions </a:t>
            </a:r>
            <a:r>
              <a:rPr lang="en-US" sz="1200" i="1" dirty="0">
                <a:solidFill>
                  <a:prstClr val="black"/>
                </a:solidFill>
              </a:rPr>
              <a:t>(continued)</a:t>
            </a: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Point programming reflective on the NCD.</a:t>
            </a:r>
          </a:p>
          <a:p>
            <a:endParaRPr lang="en-US" dirty="0"/>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177</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pic>
        <p:nvPicPr>
          <p:cNvPr id="7" name="Picture Placeholder 6">
            <a:extLst>
              <a:ext uri="{FF2B5EF4-FFF2-40B4-BE49-F238E27FC236}">
                <a16:creationId xmlns:a16="http://schemas.microsoft.com/office/drawing/2014/main" id="{DE09E8C9-C61D-474C-AF19-E08554DD57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 y="1545336"/>
            <a:ext cx="7653528" cy="448448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607BC7E6-1B2D-498C-8A13-01D9400B1C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360" y="1545336"/>
            <a:ext cx="7653528" cy="4484489"/>
          </a:xfrm>
          <a:prstGeom prst="rect">
            <a:avLst/>
          </a:prstGeom>
        </p:spPr>
      </p:pic>
    </p:spTree>
    <p:extLst>
      <p:ext uri="{BB962C8B-B14F-4D97-AF65-F5344CB8AC3E}">
        <p14:creationId xmlns:p14="http://schemas.microsoft.com/office/powerpoint/2010/main" val="31143339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NCD – Custom Actions </a:t>
            </a:r>
            <a:r>
              <a:rPr lang="en-US" sz="1200" i="1" dirty="0">
                <a:solidFill>
                  <a:prstClr val="black"/>
                </a:solidFill>
              </a:rPr>
              <a:t>(continued)</a:t>
            </a: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Disable operation in “Action” on the NCD.</a:t>
            </a:r>
          </a:p>
          <a:p>
            <a:endParaRPr lang="en-US" dirty="0"/>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178</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10.50 Release</a:t>
            </a:r>
            <a:endParaRPr lang="en-US" i="1" dirty="0">
              <a:solidFill>
                <a:schemeClr val="tx1">
                  <a:lumMod val="50000"/>
                  <a:lumOff val="50000"/>
                </a:schemeClr>
              </a:solidFill>
            </a:endParaRPr>
          </a:p>
        </p:txBody>
      </p:sp>
      <p:pic>
        <p:nvPicPr>
          <p:cNvPr id="8" name="Picture 7">
            <a:extLst>
              <a:ext uri="{FF2B5EF4-FFF2-40B4-BE49-F238E27FC236}">
                <a16:creationId xmlns:a16="http://schemas.microsoft.com/office/drawing/2014/main" id="{DCDCC1D5-90B4-4998-9516-FFA841F00F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 y="1545336"/>
            <a:ext cx="7653528" cy="448448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458616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12.45</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extLst>
      <p:ext uri="{BB962C8B-B14F-4D97-AF65-F5344CB8AC3E}">
        <p14:creationId xmlns:p14="http://schemas.microsoft.com/office/powerpoint/2010/main" val="282347002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Problem issues addressed</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169863" lvl="1">
              <a:buClr>
                <a:srgbClr val="C00000"/>
              </a:buClr>
              <a:buFont typeface="Arial" pitchFamily="34" charset="0"/>
              <a:buChar char="•"/>
            </a:pPr>
            <a:r>
              <a:rPr lang="en-US" sz="2200" dirty="0"/>
              <a:t>Issues corrected in 10.10 that were present in previous releases:</a:t>
            </a:r>
          </a:p>
          <a:p>
            <a:pPr marL="839787" lvl="1" indent="-273050">
              <a:spcBef>
                <a:spcPts val="0"/>
              </a:spcBef>
              <a:buSzPct val="95000"/>
            </a:pPr>
            <a:r>
              <a:rPr lang="en-US" sz="1400" u="sng" dirty="0"/>
              <a:t>Importing earlier projects w/DVC nodes into VeriFire Tools</a:t>
            </a:r>
            <a:r>
              <a:rPr lang="en-US" sz="1400" dirty="0"/>
              <a:t>: A problem occurred with importing a project containing DVC nodes from an earlier version of VeriFire Tools. It was discovered in version 10.00 of VeriFire Tools whereby the imported project is in a state where it can neither display nor program the DVC nodes properly.  This occurs when taking a 9.10, or earlier, VeriFire Tools project w/DVCs nodes and attempting to import it with 10.00 VeriFire Tools.  Once you click on any DVC programming services in the Edit Session tree and attempt any edits an Unhandled exception occurs. The download will abort with the status error message of “Error retrieving system info from database”. </a:t>
            </a:r>
            <a:r>
              <a:rPr lang="en-US" sz="1100" i="1" dirty="0"/>
              <a:t>Reference JIRA VFT-465</a:t>
            </a:r>
          </a:p>
          <a:p>
            <a:pPr marL="839787" lvl="1" indent="-273050">
              <a:spcBef>
                <a:spcPts val="0"/>
              </a:spcBef>
              <a:buSzPct val="95000"/>
            </a:pPr>
            <a:endParaRPr lang="en-US" sz="1100" i="1" dirty="0"/>
          </a:p>
          <a:p>
            <a:pPr marL="839787" lvl="1" indent="-273050">
              <a:spcBef>
                <a:spcPts val="0"/>
              </a:spcBef>
              <a:buSzPct val="95000"/>
            </a:pPr>
            <a:r>
              <a:rPr lang="en-US" sz="1400" u="sng" dirty="0"/>
              <a:t>Unable to download NCD database on an ONYXWorks system</a:t>
            </a:r>
            <a:r>
              <a:rPr lang="en-US" sz="1400" dirty="0"/>
              <a:t>: This occurs when the VeriFire Tools is installed on an ONYXWorks Facilities Monitoring system</a:t>
            </a:r>
            <a:r>
              <a:rPr lang="en-US" sz="1100" i="1" dirty="0"/>
              <a:t> </a:t>
            </a:r>
            <a:r>
              <a:rPr lang="en-US" sz="1400" dirty="0"/>
              <a:t>and in the Upload / Download service when the online node filter is selected for NCD. No nodes appear that should be present. </a:t>
            </a:r>
            <a:r>
              <a:rPr lang="en-US" sz="1100" i="1" dirty="0"/>
              <a:t>Reference JIRA VFT-482</a:t>
            </a:r>
          </a:p>
          <a:p>
            <a:pPr marL="839787" lvl="1" indent="-273050">
              <a:spcBef>
                <a:spcPts val="0"/>
              </a:spcBef>
              <a:buSzPct val="95000"/>
            </a:pPr>
            <a:endParaRPr lang="en-US" sz="1100" i="1" dirty="0"/>
          </a:p>
          <a:p>
            <a:pPr marL="839787" lvl="1" indent="-273050">
              <a:spcBef>
                <a:spcPts val="0"/>
              </a:spcBef>
              <a:buSzPct val="95000"/>
            </a:pPr>
            <a:r>
              <a:rPr lang="en-US" sz="1400" u="sng" dirty="0">
                <a:solidFill>
                  <a:prstClr val="black"/>
                </a:solidFill>
              </a:rPr>
              <a:t>Handle invalid Loop Transponder values during Upload/Download</a:t>
            </a:r>
            <a:r>
              <a:rPr lang="en-US" sz="1400" dirty="0">
                <a:solidFill>
                  <a:prstClr val="black"/>
                </a:solidFill>
              </a:rPr>
              <a:t>: This was a result of an invalid value in the unused Transponder field in the Loop table of the project database that we mistakenly flagged as a Critical Error. This prevented a download from happening. We have corrected the invalid values prior to download and adjusted the Program Validation error type. </a:t>
            </a:r>
            <a:r>
              <a:rPr lang="en-US" sz="1100" i="1" dirty="0"/>
              <a:t>Reference JIRA VFT-500 </a:t>
            </a:r>
          </a:p>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179</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a:solidFill>
                  <a:schemeClr val="tx1">
                    <a:lumMod val="50000"/>
                    <a:lumOff val="50000"/>
                  </a:schemeClr>
                </a:solidFill>
              </a:rPr>
              <a:t>10.10 </a:t>
            </a:r>
            <a:r>
              <a:rPr lang="en-US" sz="1400" i="1" dirty="0">
                <a:solidFill>
                  <a:schemeClr val="tx1">
                    <a:lumMod val="50000"/>
                    <a:lumOff val="50000"/>
                  </a:schemeClr>
                </a:solidFill>
              </a:rPr>
              <a:t>Release</a:t>
            </a:r>
          </a:p>
        </p:txBody>
      </p:sp>
    </p:spTree>
    <p:extLst>
      <p:ext uri="{BB962C8B-B14F-4D97-AF65-F5344CB8AC3E}">
        <p14:creationId xmlns:p14="http://schemas.microsoft.com/office/powerpoint/2010/main" val="197268915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Problem issues addressed </a:t>
            </a:r>
            <a:r>
              <a:rPr lang="en-US" sz="1200" i="1" dirty="0">
                <a:solidFill>
                  <a:prstClr val="black"/>
                </a:solidFill>
              </a:rPr>
              <a:t>(continued)</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169863" lvl="1">
              <a:buClr>
                <a:srgbClr val="C00000"/>
              </a:buClr>
              <a:buFont typeface="Arial" pitchFamily="34" charset="0"/>
              <a:buChar char="•"/>
            </a:pPr>
            <a:r>
              <a:rPr lang="en-US" sz="2200" dirty="0"/>
              <a:t>Issues corrected in 10.10 that were present in previous releases:</a:t>
            </a:r>
          </a:p>
          <a:p>
            <a:pPr marL="839787" lvl="1" indent="-273050">
              <a:spcBef>
                <a:spcPts val="0"/>
              </a:spcBef>
              <a:buSzPct val="95000"/>
            </a:pPr>
            <a:r>
              <a:rPr lang="en-US" sz="1400" u="sng" dirty="0"/>
              <a:t>Issue with Copy and Paste between loops of same panel</a:t>
            </a:r>
            <a:r>
              <a:rPr lang="en-US" sz="1400" dirty="0"/>
              <a:t>: </a:t>
            </a:r>
          </a:p>
          <a:p>
            <a:pPr marL="914400" lvl="2" indent="0">
              <a:spcBef>
                <a:spcPts val="0"/>
              </a:spcBef>
              <a:buSzPct val="95000"/>
              <a:buNone/>
            </a:pPr>
            <a:r>
              <a:rPr lang="en-US" sz="1200" dirty="0"/>
              <a:t>Scenario:  </a:t>
            </a:r>
          </a:p>
          <a:p>
            <a:pPr marL="1187450" lvl="2" indent="-273050">
              <a:spcBef>
                <a:spcPts val="0"/>
              </a:spcBef>
              <a:buSzPct val="95000"/>
            </a:pPr>
            <a:r>
              <a:rPr lang="en-US" sz="1200" dirty="0"/>
              <a:t>1.            Populate a loop with Detectors or Modules.</a:t>
            </a:r>
          </a:p>
          <a:p>
            <a:pPr marL="1187450" lvl="2" indent="-273050">
              <a:spcBef>
                <a:spcPts val="0"/>
              </a:spcBef>
              <a:buSzPct val="95000"/>
            </a:pPr>
            <a:r>
              <a:rPr lang="en-US" sz="1200" dirty="0"/>
              <a:t>2.            Then copy/paste some of those devices into another loop of the same panel.</a:t>
            </a:r>
          </a:p>
          <a:p>
            <a:pPr marL="1187450" lvl="2" indent="-273050">
              <a:spcBef>
                <a:spcPts val="0"/>
              </a:spcBef>
              <a:buSzPct val="95000"/>
            </a:pPr>
            <a:r>
              <a:rPr lang="en-US" sz="1200" dirty="0"/>
              <a:t>3.            Don’t hit the “Save” button in the target loop.</a:t>
            </a:r>
          </a:p>
          <a:p>
            <a:pPr marL="1187450" lvl="2" indent="-273050">
              <a:spcBef>
                <a:spcPts val="0"/>
              </a:spcBef>
              <a:buSzPct val="95000"/>
            </a:pPr>
            <a:r>
              <a:rPr lang="en-US" sz="1200" dirty="0"/>
              <a:t>4.            Then you attempt to switch to the original loop or a totally different loop.</a:t>
            </a:r>
          </a:p>
          <a:p>
            <a:pPr marL="1187450" lvl="2" indent="-273050">
              <a:spcBef>
                <a:spcPts val="0"/>
              </a:spcBef>
              <a:buSzPct val="95000"/>
            </a:pPr>
            <a:r>
              <a:rPr lang="en-US" sz="1200" dirty="0"/>
              <a:t>5.            Then a popup message comes up to save the target’s loop’s data which was pasted in previously.</a:t>
            </a:r>
          </a:p>
          <a:p>
            <a:pPr marL="1187450" lvl="2" indent="-273050">
              <a:spcBef>
                <a:spcPts val="0"/>
              </a:spcBef>
              <a:buSzPct val="95000"/>
            </a:pPr>
            <a:r>
              <a:rPr lang="en-US" sz="1200" dirty="0"/>
              <a:t>6.            Select “Yes” then switch back to this target loop and the data does not persist.</a:t>
            </a:r>
          </a:p>
          <a:p>
            <a:pPr marL="1187450" lvl="2" indent="-273050">
              <a:spcBef>
                <a:spcPts val="0"/>
              </a:spcBef>
              <a:buSzPct val="95000"/>
            </a:pPr>
            <a:r>
              <a:rPr lang="en-US" sz="1200" dirty="0"/>
              <a:t>Occurs in version 9.40 as well as 10.00, however in 9.10 the issue is not present. </a:t>
            </a:r>
            <a:r>
              <a:rPr lang="en-US" sz="900" i="1" dirty="0"/>
              <a:t>Reference JIRA VFT-507</a:t>
            </a:r>
          </a:p>
          <a:p>
            <a:pPr marL="839787" lvl="1" indent="-273050">
              <a:spcBef>
                <a:spcPts val="0"/>
              </a:spcBef>
              <a:buSzPct val="95000"/>
            </a:pPr>
            <a:endParaRPr lang="en-US" sz="1100" i="1" dirty="0"/>
          </a:p>
          <a:p>
            <a:pPr marL="839787" lvl="1" indent="-273050">
              <a:spcBef>
                <a:spcPts val="0"/>
              </a:spcBef>
              <a:buSzPct val="95000"/>
            </a:pPr>
            <a:r>
              <a:rPr lang="en-US" sz="1400" u="sng" dirty="0">
                <a:solidFill>
                  <a:prstClr val="black"/>
                </a:solidFill>
              </a:rPr>
              <a:t>Issue with Re-Assigning a node from zero to non-zero on an uploaded database</a:t>
            </a:r>
            <a:r>
              <a:rPr lang="en-US" sz="1400" dirty="0">
                <a:solidFill>
                  <a:prstClr val="black"/>
                </a:solidFill>
              </a:rPr>
              <a:t>: If you upload a node of address zero from a 3030-2 panel and re-assign it to a non-zero address the result will be a message of “Failed to Re-assign node”. Same issue occurs in the Replicate command. Conversely, if we create a new project in 10.00 and add a 3030-2 with address 0 and try to re-assign we will not see this issue. </a:t>
            </a:r>
            <a:r>
              <a:rPr lang="en-US" sz="1100" i="1" dirty="0">
                <a:solidFill>
                  <a:prstClr val="black"/>
                </a:solidFill>
              </a:rPr>
              <a:t>Reference JIRA VFT-590 </a:t>
            </a:r>
          </a:p>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180</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a:solidFill>
                  <a:schemeClr val="tx1">
                    <a:lumMod val="50000"/>
                    <a:lumOff val="50000"/>
                  </a:schemeClr>
                </a:solidFill>
              </a:rPr>
              <a:t>10.10 </a:t>
            </a:r>
            <a:r>
              <a:rPr lang="en-US" sz="1400" i="1" dirty="0">
                <a:solidFill>
                  <a:schemeClr val="tx1">
                    <a:lumMod val="50000"/>
                    <a:lumOff val="50000"/>
                  </a:schemeClr>
                </a:solidFill>
              </a:rPr>
              <a:t>Release</a:t>
            </a:r>
          </a:p>
        </p:txBody>
      </p:sp>
    </p:spTree>
    <p:extLst>
      <p:ext uri="{BB962C8B-B14F-4D97-AF65-F5344CB8AC3E}">
        <p14:creationId xmlns:p14="http://schemas.microsoft.com/office/powerpoint/2010/main" val="2834693960"/>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10.00</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extLst>
      <p:ext uri="{BB962C8B-B14F-4D97-AF65-F5344CB8AC3E}">
        <p14:creationId xmlns:p14="http://schemas.microsoft.com/office/powerpoint/2010/main" val="280235585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This presentation provides a more expanded discussion of the enhancements in VeriFire Tools 10.00. These were introduced into this release based on internal and external initiatives as follows:</a:t>
            </a:r>
          </a:p>
          <a:p>
            <a:endParaRPr lang="en-US" dirty="0"/>
          </a:p>
          <a:p>
            <a:pPr lvl="1"/>
            <a:r>
              <a:rPr lang="en-US" dirty="0"/>
              <a:t>Support of the new panel product line</a:t>
            </a:r>
          </a:p>
          <a:p>
            <a:pPr lvl="1" eaLnBrk="1" hangingPunct="1">
              <a:buSzPct val="95000"/>
            </a:pPr>
            <a:endParaRPr lang="en-US" dirty="0"/>
          </a:p>
          <a:p>
            <a:pPr lvl="1" eaLnBrk="1" hangingPunct="1">
              <a:buSzPct val="95000"/>
            </a:pPr>
            <a:r>
              <a:rPr lang="en-US" dirty="0"/>
              <a:t>Improved usability by integrating ACS Honeywell User Experience (HUE) which is centered around Human Factors Best Practices</a:t>
            </a:r>
          </a:p>
          <a:p>
            <a:pPr lvl="1" eaLnBrk="1" hangingPunct="1"/>
            <a:endParaRPr lang="en-US" dirty="0"/>
          </a:p>
          <a:p>
            <a:pPr lvl="1" eaLnBrk="1" hangingPunct="1">
              <a:buSzPct val="95000"/>
            </a:pPr>
            <a:r>
              <a:rPr lang="en-US" dirty="0"/>
              <a:t>Observational “Voice of the Customer” requests</a:t>
            </a:r>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182</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70153814"/>
      </p:ext>
    </p:extLst>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Release History</a:t>
            </a:r>
          </a:p>
          <a:p>
            <a:r>
              <a:rPr lang="en-US" dirty="0"/>
              <a:t>Operating System &amp; Platform Support</a:t>
            </a:r>
          </a:p>
          <a:p>
            <a:r>
              <a:rPr lang="en-US" dirty="0"/>
              <a:t>Support of the NCD (Network Control Display) Panel</a:t>
            </a:r>
          </a:p>
          <a:p>
            <a:r>
              <a:rPr lang="en-US" dirty="0"/>
              <a:t>New NDL (Notifier Design Language) Theme</a:t>
            </a:r>
          </a:p>
          <a:p>
            <a:r>
              <a:rPr lang="en-US" dirty="0"/>
              <a:t>Non-Default Indicator Feature</a:t>
            </a:r>
          </a:p>
          <a:p>
            <a:r>
              <a:rPr lang="en-US" dirty="0"/>
              <a:t>More advanced Project Import Wizard and Utility</a:t>
            </a:r>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183</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77806861"/>
      </p:ext>
    </p:extLst>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r>
              <a:rPr lang="en-US" dirty="0"/>
              <a:t>VeriFire Tools 10.00 was officially released on 9/12/2018</a:t>
            </a:r>
          </a:p>
          <a:p>
            <a:pPr lvl="1"/>
            <a:r>
              <a:rPr lang="en-US" dirty="0"/>
              <a:t>Support of the NCD (Network Control Display) Panel</a:t>
            </a:r>
          </a:p>
          <a:p>
            <a:pPr lvl="1"/>
            <a:r>
              <a:rPr lang="en-US" dirty="0"/>
              <a:t>New NDL (Notifier Design Language) Theme</a:t>
            </a:r>
          </a:p>
          <a:p>
            <a:pPr lvl="1"/>
            <a:r>
              <a:rPr lang="en-US" dirty="0"/>
              <a:t>Non-Default Indicator Feature</a:t>
            </a:r>
          </a:p>
          <a:p>
            <a:pPr lvl="1"/>
            <a:r>
              <a:rPr lang="en-US" dirty="0"/>
              <a:t>More advanced Project Import Wizard and Utility</a:t>
            </a:r>
          </a:p>
          <a:p>
            <a:pPr lvl="1"/>
            <a:endParaRPr lang="en-US" dirty="0"/>
          </a:p>
          <a:p>
            <a:r>
              <a:rPr lang="en-US" dirty="0"/>
              <a:t>VeriFire Tools 9.40 (OEMs only) was officially released on 12/2016</a:t>
            </a:r>
          </a:p>
          <a:p>
            <a:pPr lvl="1"/>
            <a:r>
              <a:rPr lang="en-US" dirty="0"/>
              <a:t>Network Topology Map</a:t>
            </a:r>
          </a:p>
          <a:p>
            <a:pPr lvl="1"/>
            <a:r>
              <a:rPr lang="en-US" dirty="0"/>
              <a:t>Network Level Download / Upload</a:t>
            </a:r>
          </a:p>
          <a:p>
            <a:pPr lvl="1"/>
            <a:r>
              <a:rPr lang="en-US" dirty="0"/>
              <a:t>Panel History Upload</a:t>
            </a:r>
          </a:p>
          <a:p>
            <a:pPr lvl="1"/>
            <a:r>
              <a:rPr lang="en-US" dirty="0"/>
              <a:t>Project Improvements on Import </a:t>
            </a:r>
          </a:p>
          <a:p>
            <a:pPr lvl="1"/>
            <a:r>
              <a:rPr lang="en-US" dirty="0"/>
              <a:t>Clear Database Tracking Information</a:t>
            </a:r>
          </a:p>
          <a:p>
            <a:pPr lvl="1"/>
            <a:r>
              <a:rPr lang="en-US" dirty="0"/>
              <a:t>Improvement in “My Clipboard” Manager</a:t>
            </a:r>
          </a:p>
          <a:p>
            <a:pPr lvl="1"/>
            <a:r>
              <a:rPr lang="en-US" dirty="0"/>
              <a:t>Export from Excel</a:t>
            </a:r>
          </a:p>
          <a:p>
            <a:pPr lvl="1"/>
            <a:r>
              <a:rPr lang="en-US" dirty="0"/>
              <a:t>Surface Pro 4 tablet support</a:t>
            </a:r>
          </a:p>
          <a:p>
            <a:pPr lvl="1"/>
            <a:r>
              <a:rPr lang="en-US" dirty="0"/>
              <a:t>Misc. Enhancements </a:t>
            </a:r>
          </a:p>
          <a:p>
            <a:pPr lvl="1"/>
            <a:r>
              <a:rPr lang="en-US" dirty="0"/>
              <a:t>Problem issues addressed</a:t>
            </a:r>
          </a:p>
          <a:p>
            <a:pPr lvl="1"/>
            <a:endParaRPr lang="en-US" dirty="0"/>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184</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4234146250"/>
      </p:ext>
    </p:extLst>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VeriFire Tools 9.10 was officially released on 11/8/2016</a:t>
            </a:r>
          </a:p>
          <a:p>
            <a:pPr lvl="1"/>
            <a:r>
              <a:rPr lang="en-US" dirty="0"/>
              <a:t>ULC-S527 Canadian Regulations</a:t>
            </a:r>
          </a:p>
          <a:p>
            <a:pPr lvl="1"/>
            <a:r>
              <a:rPr lang="en-US" dirty="0"/>
              <a:t>Problem Issues Addressed</a:t>
            </a:r>
          </a:p>
          <a:p>
            <a:endParaRPr lang="en-US" dirty="0"/>
          </a:p>
          <a:p>
            <a:r>
              <a:rPr lang="en-US" dirty="0"/>
              <a:t>VeriFire Tools 9.00 was officially released on 10/8/2015</a:t>
            </a:r>
          </a:p>
          <a:p>
            <a:pPr lvl="1"/>
            <a:r>
              <a:rPr lang="en-US" dirty="0"/>
              <a:t>SWIFT Wireless 2.0 support</a:t>
            </a:r>
          </a:p>
          <a:p>
            <a:pPr lvl="1"/>
            <a:r>
              <a:rPr lang="en-US" dirty="0"/>
              <a:t>Auto-Programming of the UDACT-2 for all panels</a:t>
            </a:r>
          </a:p>
          <a:p>
            <a:pPr lvl="1"/>
            <a:r>
              <a:rPr lang="en-US" dirty="0"/>
              <a:t>Surface Pro 3 tablet support</a:t>
            </a:r>
          </a:p>
          <a:p>
            <a:pPr lvl="1"/>
            <a:endParaRPr lang="en-US" dirty="0"/>
          </a:p>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185</a:t>
            </a:fld>
            <a:endParaRPr lang="en-US" dirty="0"/>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598204388"/>
      </p:ext>
    </p:extLst>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186</a:t>
            </a:fld>
            <a:endParaRPr lang="en-US" dirty="0"/>
          </a:p>
        </p:txBody>
      </p:sp>
      <p:pic>
        <p:nvPicPr>
          <p:cNvPr id="6" name="Picture 3"/>
          <p:cNvPicPr>
            <a:picLocks noChangeAspect="1" noChangeArrowheads="1"/>
          </p:cNvPicPr>
          <p:nvPr/>
        </p:nvPicPr>
        <p:blipFill>
          <a:blip r:embed="rId3" cstate="print"/>
          <a:srcRect/>
          <a:stretch>
            <a:fillRect/>
          </a:stretch>
        </p:blipFill>
        <p:spPr bwMode="auto">
          <a:xfrm>
            <a:off x="1071807" y="4511584"/>
            <a:ext cx="1895838" cy="654104"/>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680244015"/>
      </p:ext>
    </p:extLst>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Operating System &amp; Platform Support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Window 7</a:t>
            </a:r>
          </a:p>
          <a:p>
            <a:pPr lvl="1"/>
            <a:r>
              <a:rPr lang="en-US" dirty="0"/>
              <a:t>32 and 64 bit</a:t>
            </a:r>
          </a:p>
          <a:p>
            <a:pPr lvl="1"/>
            <a:endParaRPr lang="en-US" dirty="0"/>
          </a:p>
          <a:p>
            <a:r>
              <a:rPr lang="en-US" dirty="0"/>
              <a:t>Windows 8</a:t>
            </a:r>
          </a:p>
          <a:p>
            <a:pPr lvl="1"/>
            <a:r>
              <a:rPr lang="en-US" dirty="0"/>
              <a:t>32 and 64 bit</a:t>
            </a:r>
          </a:p>
          <a:p>
            <a:pPr lvl="1"/>
            <a:endParaRPr lang="en-US" dirty="0"/>
          </a:p>
          <a:p>
            <a:r>
              <a:rPr lang="en-US" dirty="0"/>
              <a:t>Windows 8.1</a:t>
            </a:r>
          </a:p>
          <a:p>
            <a:pPr lvl="1"/>
            <a:r>
              <a:rPr lang="en-US" dirty="0"/>
              <a:t>32 and 64 bit</a:t>
            </a:r>
          </a:p>
          <a:p>
            <a:pPr lvl="1"/>
            <a:endParaRPr lang="en-US" dirty="0"/>
          </a:p>
          <a:p>
            <a:r>
              <a:rPr lang="en-US" dirty="0"/>
              <a:t>Windows 10</a:t>
            </a:r>
          </a:p>
          <a:p>
            <a:pPr lvl="1"/>
            <a:r>
              <a:rPr lang="en-US" dirty="0"/>
              <a:t>32 and 64 bit</a:t>
            </a:r>
          </a:p>
          <a:p>
            <a:pPr lvl="1"/>
            <a:endParaRPr lang="en-US" dirty="0"/>
          </a:p>
          <a:p>
            <a:r>
              <a:rPr lang="en-US" dirty="0"/>
              <a:t>Windows Surface Pro 3 &amp; Pro 4 tablets</a:t>
            </a:r>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187</a:t>
            </a:fld>
            <a:endParaRPr lang="en-US" dirty="0"/>
          </a:p>
        </p:txBody>
      </p:sp>
      <p:pic>
        <p:nvPicPr>
          <p:cNvPr id="7" name="Picture 2" descr="http://techsultan.com/wp-content/uploads/2013/08/windows-71.png"/>
          <p:cNvPicPr>
            <a:picLocks noChangeAspect="1" noChangeArrowheads="1"/>
          </p:cNvPicPr>
          <p:nvPr/>
        </p:nvPicPr>
        <p:blipFill>
          <a:blip r:embed="rId3" cstate="print"/>
          <a:srcRect/>
          <a:stretch>
            <a:fillRect/>
          </a:stretch>
        </p:blipFill>
        <p:spPr bwMode="auto">
          <a:xfrm>
            <a:off x="2678906" y="1074738"/>
            <a:ext cx="658813" cy="654050"/>
          </a:xfrm>
          <a:prstGeom prst="rect">
            <a:avLst/>
          </a:prstGeom>
          <a:ln>
            <a:noFill/>
          </a:ln>
          <a:effectLst>
            <a:outerShdw blurRad="292100" dist="139700" dir="2700000" algn="tl" rotWithShape="0">
              <a:srgbClr val="333333">
                <a:alpha val="65000"/>
              </a:srgbClr>
            </a:outerShdw>
          </a:effectLst>
        </p:spPr>
      </p:pic>
      <p:pic>
        <p:nvPicPr>
          <p:cNvPr id="8" name="Picture 4" descr="http://whdi-reviews.com/wp-content/uploads/2012/07/Windows-8-Logo-Wallpaper.jpeg"/>
          <p:cNvPicPr>
            <a:picLocks noChangeAspect="1" noChangeArrowheads="1"/>
          </p:cNvPicPr>
          <p:nvPr/>
        </p:nvPicPr>
        <p:blipFill>
          <a:blip r:embed="rId4" cstate="print"/>
          <a:srcRect/>
          <a:stretch>
            <a:fillRect/>
          </a:stretch>
        </p:blipFill>
        <p:spPr bwMode="auto">
          <a:xfrm>
            <a:off x="2678906" y="2169319"/>
            <a:ext cx="914400" cy="571500"/>
          </a:xfrm>
          <a:prstGeom prst="rect">
            <a:avLst/>
          </a:prstGeom>
          <a:ln>
            <a:noFill/>
          </a:ln>
          <a:effectLst>
            <a:outerShdw blurRad="292100" dist="139700" dir="2700000" algn="tl" rotWithShape="0">
              <a:srgbClr val="333333">
                <a:alpha val="65000"/>
              </a:srgbClr>
            </a:outerShdw>
          </a:effectLst>
        </p:spPr>
      </p:pic>
      <p:pic>
        <p:nvPicPr>
          <p:cNvPr id="9" name="Picture 8" descr="http://www.winbeta.org/sites/default/files/Windows-8-1.jpg"/>
          <p:cNvPicPr>
            <a:picLocks noChangeAspect="1" noChangeArrowheads="1"/>
          </p:cNvPicPr>
          <p:nvPr/>
        </p:nvPicPr>
        <p:blipFill>
          <a:blip r:embed="rId5" cstate="print"/>
          <a:srcRect/>
          <a:stretch>
            <a:fillRect/>
          </a:stretch>
        </p:blipFill>
        <p:spPr bwMode="auto">
          <a:xfrm>
            <a:off x="2678906" y="3259138"/>
            <a:ext cx="1023937" cy="576262"/>
          </a:xfrm>
          <a:prstGeom prst="rect">
            <a:avLst/>
          </a:prstGeom>
          <a:ln>
            <a:noFill/>
          </a:ln>
          <a:effectLst>
            <a:outerShdw blurRad="292100" dist="139700" dir="2700000" algn="tl" rotWithShape="0">
              <a:srgbClr val="333333">
                <a:alpha val="65000"/>
              </a:srgbClr>
            </a:outerShdw>
          </a:effectLst>
        </p:spPr>
      </p:pic>
      <p:pic>
        <p:nvPicPr>
          <p:cNvPr id="10" name="Picture 10" descr="http://www.windows7password.net/wp-content/uploads/2010/10/MicrosoftSurface.jpeg"/>
          <p:cNvPicPr>
            <a:picLocks noChangeAspect="1" noChangeArrowheads="1"/>
          </p:cNvPicPr>
          <p:nvPr/>
        </p:nvPicPr>
        <p:blipFill>
          <a:blip r:embed="rId6" cstate="print"/>
          <a:srcRect/>
          <a:stretch>
            <a:fillRect/>
          </a:stretch>
        </p:blipFill>
        <p:spPr bwMode="auto">
          <a:xfrm>
            <a:off x="5409048" y="5292807"/>
            <a:ext cx="725487" cy="777875"/>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7"/>
          <a:stretch>
            <a:fillRect/>
          </a:stretch>
        </p:blipFill>
        <p:spPr>
          <a:xfrm>
            <a:off x="2678906" y="4273309"/>
            <a:ext cx="1023937" cy="573685"/>
          </a:xfrm>
          <a:prstGeom prst="rect">
            <a:avLst/>
          </a:prstGeom>
          <a:ln>
            <a:noFill/>
          </a:ln>
          <a:effectLst>
            <a:outerShdw blurRad="292100" dist="139700" dir="2700000" algn="tl" rotWithShape="0">
              <a:srgbClr val="333333">
                <a:alpha val="65000"/>
              </a:srgbClr>
            </a:outerShdw>
          </a:effectLst>
        </p:spPr>
      </p:pic>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10.00 Release</a:t>
            </a:r>
          </a:p>
        </p:txBody>
      </p:sp>
    </p:spTree>
    <p:extLst>
      <p:ext uri="{BB962C8B-B14F-4D97-AF65-F5344CB8AC3E}">
        <p14:creationId xmlns:p14="http://schemas.microsoft.com/office/powerpoint/2010/main" val="1071115442"/>
      </p:ext>
    </p:extLst>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755996"/>
          </a:xfrm>
        </p:spPr>
        <p:txBody>
          <a:bodyPr/>
          <a:lstStyle/>
          <a:p>
            <a:pPr marL="273050" indent="-273050">
              <a:spcBef>
                <a:spcPct val="20000"/>
              </a:spcBef>
            </a:pPr>
            <a:r>
              <a:rPr lang="en-US" dirty="0"/>
              <a:t>Support of the NCD (Network Control Display) Panel</a:t>
            </a:r>
          </a:p>
        </p:txBody>
      </p:sp>
      <p:sp>
        <p:nvSpPr>
          <p:cNvPr id="10243" name="Text Placeholder 5"/>
          <p:cNvSpPr>
            <a:spLocks noGrp="1"/>
          </p:cNvSpPr>
          <p:nvPr>
            <p:ph type="body" sz="quarter" idx="10"/>
          </p:nvPr>
        </p:nvSpPr>
        <p:spPr bwMode="auto">
          <a:xfrm>
            <a:off x="514350" y="1446414"/>
            <a:ext cx="8002588" cy="4936923"/>
          </a:xfrm>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Screenshot of new NCD panel in Active Alarm mode:</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188</a:t>
            </a:fld>
            <a:endParaRPr lang="en-US" dirty="0"/>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10.00 Release</a:t>
            </a:r>
            <a:endParaRPr lang="en-US" i="1" dirty="0">
              <a:solidFill>
                <a:schemeClr val="tx1">
                  <a:lumMod val="50000"/>
                  <a:lumOff val="50000"/>
                </a:schemeClr>
              </a:solidFill>
            </a:endParaRPr>
          </a:p>
        </p:txBody>
      </p:sp>
      <p:pic>
        <p:nvPicPr>
          <p:cNvPr id="3" name="Picture 2"/>
          <p:cNvPicPr>
            <a:picLocks noChangeAspect="1"/>
          </p:cNvPicPr>
          <p:nvPr/>
        </p:nvPicPr>
        <p:blipFill>
          <a:blip r:embed="rId3"/>
          <a:stretch>
            <a:fillRect/>
          </a:stretch>
        </p:blipFill>
        <p:spPr>
          <a:xfrm>
            <a:off x="514350" y="1835315"/>
            <a:ext cx="3685311" cy="2159362"/>
          </a:xfrm>
          <a:prstGeom prst="rect">
            <a:avLst/>
          </a:prstGeom>
          <a:ln>
            <a:noFill/>
          </a:ln>
          <a:effectLst>
            <a:outerShdw blurRad="292100" dist="139700" dir="2700000" algn="tl" rotWithShape="0">
              <a:srgbClr val="333333">
                <a:alpha val="65000"/>
              </a:srgbClr>
            </a:outerShdw>
          </a:effectLst>
        </p:spPr>
      </p:pic>
      <p:pic>
        <p:nvPicPr>
          <p:cNvPr id="8" name="Picture 126" descr="lapto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9415" y="4508471"/>
            <a:ext cx="1549577" cy="1389755"/>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127"/>
          <p:cNvSpPr txBox="1">
            <a:spLocks noChangeArrowheads="1"/>
          </p:cNvSpPr>
          <p:nvPr/>
        </p:nvSpPr>
        <p:spPr bwMode="auto">
          <a:xfrm>
            <a:off x="237312" y="5076655"/>
            <a:ext cx="129875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en-US" sz="1400" b="0" i="0" u="none" strike="noStrike" kern="0" cap="none" spc="0" normalizeH="0" baseline="0" noProof="0" dirty="0">
                <a:ln>
                  <a:noFill/>
                </a:ln>
                <a:solidFill>
                  <a:srgbClr val="000000"/>
                </a:solidFill>
                <a:effectLst/>
                <a:uLnTx/>
                <a:uFillTx/>
                <a:cs typeface="+mn-cs"/>
              </a:rPr>
              <a:t>VeriFire Tools</a:t>
            </a:r>
          </a:p>
        </p:txBody>
      </p:sp>
      <p:sp>
        <p:nvSpPr>
          <p:cNvPr id="10" name="Down Arrow 18"/>
          <p:cNvSpPr>
            <a:spLocks noChangeArrowheads="1"/>
          </p:cNvSpPr>
          <p:nvPr/>
        </p:nvSpPr>
        <p:spPr bwMode="auto">
          <a:xfrm rot="16200000">
            <a:off x="3471764" y="4260569"/>
            <a:ext cx="246367" cy="1582150"/>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pic>
        <p:nvPicPr>
          <p:cNvPr id="4" name="Picture 3"/>
          <p:cNvPicPr>
            <a:picLocks noChangeAspect="1"/>
          </p:cNvPicPr>
          <p:nvPr/>
        </p:nvPicPr>
        <p:blipFill>
          <a:blip r:embed="rId5"/>
          <a:stretch>
            <a:fillRect/>
          </a:stretch>
        </p:blipFill>
        <p:spPr>
          <a:xfrm>
            <a:off x="4524470" y="2390065"/>
            <a:ext cx="4385204" cy="3508162"/>
          </a:xfrm>
          <a:prstGeom prst="rect">
            <a:avLst/>
          </a:prstGeom>
          <a:ln>
            <a:noFill/>
          </a:ln>
          <a:effectLst>
            <a:outerShdw blurRad="292100" dist="139700" dir="2700000" algn="tl" rotWithShape="0">
              <a:srgbClr val="333333">
                <a:alpha val="65000"/>
              </a:srgbClr>
            </a:outerShdw>
          </a:effectLst>
        </p:spPr>
      </p:pic>
      <p:sp>
        <p:nvSpPr>
          <p:cNvPr id="11" name="Line Callout 1 14"/>
          <p:cNvSpPr>
            <a:spLocks/>
          </p:cNvSpPr>
          <p:nvPr/>
        </p:nvSpPr>
        <p:spPr bwMode="auto">
          <a:xfrm>
            <a:off x="5484636" y="6106338"/>
            <a:ext cx="2464872" cy="276999"/>
          </a:xfrm>
          <a:prstGeom prst="borderCallout1">
            <a:avLst>
              <a:gd name="adj1" fmla="val -2089"/>
              <a:gd name="adj2" fmla="val 52105"/>
              <a:gd name="adj3" fmla="val -275309"/>
              <a:gd name="adj4" fmla="val 51357"/>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NCD Programming Interface</a:t>
            </a:r>
            <a:endParaRPr lang="en-US" sz="1200" b="1" kern="0" dirty="0"/>
          </a:p>
        </p:txBody>
      </p:sp>
    </p:spTree>
    <p:extLst>
      <p:ext uri="{BB962C8B-B14F-4D97-AF65-F5344CB8AC3E}">
        <p14:creationId xmlns:p14="http://schemas.microsoft.com/office/powerpoint/2010/main" val="213201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 / 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This presentation provides a more expanded discussion of the enhancements in VeriFire Tools 12.45</a:t>
            </a:r>
          </a:p>
          <a:p>
            <a:endParaRPr lang="en-US" dirty="0"/>
          </a:p>
          <a:p>
            <a:pPr lvl="1"/>
            <a:r>
              <a:rPr lang="en-US" dirty="0"/>
              <a:t>Release History</a:t>
            </a:r>
          </a:p>
          <a:p>
            <a:pPr lvl="1"/>
            <a:r>
              <a:rPr lang="en-US" dirty="0"/>
              <a:t>Operating Systems / Platform Updates</a:t>
            </a:r>
          </a:p>
          <a:p>
            <a:pPr lvl="1"/>
            <a:r>
              <a:rPr lang="en-US" b="1" dirty="0"/>
              <a:t>Features added:</a:t>
            </a:r>
          </a:p>
          <a:p>
            <a:pPr lvl="1">
              <a:buFont typeface="Wingdings" panose="05000000000000000000" pitchFamily="2" charset="2"/>
              <a:buChar char="Ø"/>
            </a:pPr>
            <a:r>
              <a:rPr lang="en-US" dirty="0"/>
              <a:t>Support Offline Licensing</a:t>
            </a:r>
          </a:p>
          <a:p>
            <a:pPr lvl="1">
              <a:buFont typeface="Wingdings" panose="05000000000000000000" pitchFamily="2" charset="2"/>
              <a:buChar char="Ø"/>
            </a:pPr>
            <a:r>
              <a:rPr lang="en-US" dirty="0"/>
              <a:t>Auto-refresh Login session</a:t>
            </a:r>
          </a:p>
          <a:p>
            <a:pPr lvl="1">
              <a:buFont typeface="Wingdings" panose="05000000000000000000" pitchFamily="2" charset="2"/>
              <a:buChar char="Ø"/>
            </a:pPr>
            <a:r>
              <a:rPr lang="en-US" dirty="0"/>
              <a:t>Update on Remote LED Outputs on N16 version 5.x compatible with 5.3 version of panel firmware</a:t>
            </a:r>
          </a:p>
          <a:p>
            <a:pPr lvl="1">
              <a:buFont typeface="Wingdings" panose="05000000000000000000" pitchFamily="2" charset="2"/>
              <a:buChar char="Ø"/>
            </a:pPr>
            <a:r>
              <a:rPr lang="en-US" dirty="0"/>
              <a:t>Support PMB NAC’s support in Custom Actions and </a:t>
            </a:r>
            <a:r>
              <a:rPr lang="en-US"/>
              <a:t>ACM-30 </a:t>
            </a:r>
            <a:endParaRPr lang="en-US" dirty="0"/>
          </a:p>
          <a:p>
            <a:pPr lvl="1">
              <a:buFont typeface="Wingdings" panose="05000000000000000000" pitchFamily="2" charset="2"/>
              <a:buChar char="Ø"/>
            </a:pPr>
            <a:r>
              <a:rPr lang="en-US" dirty="0"/>
              <a:t>Issue fixes</a:t>
            </a:r>
          </a:p>
          <a:p>
            <a:pPr marL="287337" lvl="1" indent="0">
              <a:buNone/>
            </a:pPr>
            <a:endParaRPr lang="en-US" dirty="0"/>
          </a:p>
          <a:p>
            <a:pPr marL="287337" lvl="1" indent="0">
              <a:buNone/>
            </a:pPr>
            <a:endParaRPr lang="en-US" dirty="0"/>
          </a:p>
          <a:p>
            <a:pPr marL="287337" lvl="1" indent="0">
              <a:buNone/>
            </a:pPr>
            <a:endParaRPr lang="en-US" dirty="0"/>
          </a:p>
          <a:p>
            <a:pPr lvl="1"/>
            <a:endParaRPr lang="en-US" dirty="0"/>
          </a:p>
          <a:p>
            <a:pPr lvl="1"/>
            <a:endParaRPr lang="en-US" dirty="0"/>
          </a:p>
          <a:p>
            <a:pPr lvl="1"/>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18</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617498443"/>
      </p:ext>
    </p:extLst>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514350" y="1296786"/>
            <a:ext cx="8126613" cy="4994816"/>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4"/>
          <a:stretch>
            <a:fillRect/>
          </a:stretch>
        </p:blipFill>
        <p:spPr>
          <a:xfrm>
            <a:off x="514350" y="1296786"/>
            <a:ext cx="8121587" cy="4994816"/>
          </a:xfrm>
          <a:prstGeom prst="rect">
            <a:avLst/>
          </a:prstGeom>
          <a:ln>
            <a:noFill/>
          </a:ln>
          <a:effectLst>
            <a:outerShdw blurRad="292100" dist="139700" dir="2700000" algn="tl" rotWithShape="0">
              <a:srgbClr val="333333">
                <a:alpha val="65000"/>
              </a:srgbClr>
            </a:outerShdw>
          </a:effectLst>
        </p:spPr>
      </p:pic>
      <p:sp>
        <p:nvSpPr>
          <p:cNvPr id="5" name="Title 4"/>
          <p:cNvSpPr>
            <a:spLocks noGrp="1"/>
          </p:cNvSpPr>
          <p:nvPr>
            <p:ph type="title"/>
          </p:nvPr>
        </p:nvSpPr>
        <p:spPr>
          <a:xfrm>
            <a:off x="514350" y="482600"/>
            <a:ext cx="8002588" cy="448425"/>
          </a:xfrm>
        </p:spPr>
        <p:txBody>
          <a:bodyPr/>
          <a:lstStyle/>
          <a:p>
            <a:pPr marL="273050" indent="-273050">
              <a:spcBef>
                <a:spcPct val="20000"/>
              </a:spcBef>
            </a:pPr>
            <a:r>
              <a:rPr lang="en-US" dirty="0"/>
              <a:t>New NDL (Notifier Design Language) Theme</a:t>
            </a:r>
          </a:p>
        </p:txBody>
      </p:sp>
      <p:sp>
        <p:nvSpPr>
          <p:cNvPr id="10243" name="Text Placeholder 5"/>
          <p:cNvSpPr>
            <a:spLocks noGrp="1"/>
          </p:cNvSpPr>
          <p:nvPr>
            <p:ph type="body" sz="quarter" idx="10"/>
          </p:nvPr>
        </p:nvSpPr>
        <p:spPr bwMode="auto">
          <a:xfrm>
            <a:off x="514350" y="1080656"/>
            <a:ext cx="8002588" cy="5302682"/>
          </a:xfrm>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189</a:t>
            </a:fld>
            <a:endParaRPr lang="en-US" dirty="0"/>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10.00 Release</a:t>
            </a:r>
            <a:endParaRPr lang="en-US" i="1" dirty="0">
              <a:solidFill>
                <a:schemeClr val="tx1">
                  <a:lumMod val="50000"/>
                  <a:lumOff val="50000"/>
                </a:schemeClr>
              </a:solidFill>
            </a:endParaRPr>
          </a:p>
        </p:txBody>
      </p:sp>
      <p:pic>
        <p:nvPicPr>
          <p:cNvPr id="4" name="Picture 3"/>
          <p:cNvPicPr>
            <a:picLocks noChangeAspect="1"/>
          </p:cNvPicPr>
          <p:nvPr/>
        </p:nvPicPr>
        <p:blipFill>
          <a:blip r:embed="rId5"/>
          <a:stretch>
            <a:fillRect/>
          </a:stretch>
        </p:blipFill>
        <p:spPr>
          <a:xfrm>
            <a:off x="2704754" y="3743249"/>
            <a:ext cx="2997777" cy="1841492"/>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6"/>
          <a:stretch>
            <a:fillRect/>
          </a:stretch>
        </p:blipFill>
        <p:spPr>
          <a:xfrm>
            <a:off x="3369512" y="2220269"/>
            <a:ext cx="1457325" cy="485775"/>
          </a:xfrm>
          <a:prstGeom prst="rect">
            <a:avLst/>
          </a:prstGeom>
          <a:ln>
            <a:noFill/>
          </a:ln>
          <a:effectLst>
            <a:outerShdw blurRad="292100" dist="139700" dir="2700000" algn="tl" rotWithShape="0">
              <a:srgbClr val="333333">
                <a:alpha val="65000"/>
              </a:srgbClr>
            </a:outerShdw>
          </a:effectLst>
        </p:spPr>
      </p:pic>
      <p:sp>
        <p:nvSpPr>
          <p:cNvPr id="13" name="Line Callout 1 14"/>
          <p:cNvSpPr>
            <a:spLocks/>
          </p:cNvSpPr>
          <p:nvPr/>
        </p:nvSpPr>
        <p:spPr bwMode="auto">
          <a:xfrm>
            <a:off x="6965808" y="1521778"/>
            <a:ext cx="1359084" cy="1384995"/>
          </a:xfrm>
          <a:prstGeom prst="borderCallout1">
            <a:avLst>
              <a:gd name="adj1" fmla="val 47654"/>
              <a:gd name="adj2" fmla="val 779"/>
              <a:gd name="adj3" fmla="val 100716"/>
              <a:gd name="adj4" fmla="val -60979"/>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In this release we presented the new NDL theme with the intent of matching the latest family of Notifier products. </a:t>
            </a:r>
            <a:endParaRPr lang="en-US" sz="1200" b="1" kern="0" dirty="0"/>
          </a:p>
        </p:txBody>
      </p:sp>
      <p:sp>
        <p:nvSpPr>
          <p:cNvPr id="12" name="Line Callout 1 14"/>
          <p:cNvSpPr>
            <a:spLocks/>
          </p:cNvSpPr>
          <p:nvPr/>
        </p:nvSpPr>
        <p:spPr bwMode="auto">
          <a:xfrm>
            <a:off x="7118208" y="1674178"/>
            <a:ext cx="1826726" cy="1200329"/>
          </a:xfrm>
          <a:prstGeom prst="borderCallout1">
            <a:avLst>
              <a:gd name="adj1" fmla="val 47654"/>
              <a:gd name="adj2" fmla="val 779"/>
              <a:gd name="adj3" fmla="val 100716"/>
              <a:gd name="adj4" fmla="val -60979"/>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With one ribbon command click you can easily switch back to the familiar Classic theme shown here if this is desirable.</a:t>
            </a:r>
            <a:endParaRPr lang="en-US" sz="1200" b="1" kern="0" dirty="0"/>
          </a:p>
        </p:txBody>
      </p:sp>
      <p:sp>
        <p:nvSpPr>
          <p:cNvPr id="14" name="Line Callout 1 14"/>
          <p:cNvSpPr>
            <a:spLocks/>
          </p:cNvSpPr>
          <p:nvPr/>
        </p:nvSpPr>
        <p:spPr bwMode="auto">
          <a:xfrm>
            <a:off x="6537812" y="1720046"/>
            <a:ext cx="2464872" cy="1015663"/>
          </a:xfrm>
          <a:prstGeom prst="borderCallout1">
            <a:avLst>
              <a:gd name="adj1" fmla="val 47654"/>
              <a:gd name="adj2" fmla="val 779"/>
              <a:gd name="adj3" fmla="val 72889"/>
              <a:gd name="adj4" fmla="val -67049"/>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To switch themes, go under the </a:t>
            </a:r>
            <a:r>
              <a:rPr lang="en-US" sz="1200" u="sng" kern="0" dirty="0"/>
              <a:t>Themes</a:t>
            </a:r>
            <a:r>
              <a:rPr lang="en-US" sz="1200" kern="0" dirty="0"/>
              <a:t> menu item in the Ribbon and pick the theme of choice. This will persist even after a restart of VeriFire Tools.</a:t>
            </a:r>
            <a:endParaRPr lang="en-US" sz="1200" b="1" kern="0" dirty="0"/>
          </a:p>
        </p:txBody>
      </p:sp>
      <p:sp>
        <p:nvSpPr>
          <p:cNvPr id="15" name="Down Arrow 18"/>
          <p:cNvSpPr>
            <a:spLocks noChangeArrowheads="1"/>
          </p:cNvSpPr>
          <p:nvPr/>
        </p:nvSpPr>
        <p:spPr bwMode="auto">
          <a:xfrm>
            <a:off x="4005328" y="2912784"/>
            <a:ext cx="246367" cy="621397"/>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spTree>
    <p:extLst>
      <p:ext uri="{BB962C8B-B14F-4D97-AF65-F5344CB8AC3E}">
        <p14:creationId xmlns:p14="http://schemas.microsoft.com/office/powerpoint/2010/main" val="71415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6"/>
                                        </p:tgtEl>
                                        <p:attrNameLst>
                                          <p:attrName>ppt_x</p:attrName>
                                        </p:attrNameLst>
                                      </p:cBhvr>
                                      <p:tavLst>
                                        <p:tav tm="0">
                                          <p:val>
                                            <p:strVal val="ppt_x"/>
                                          </p:val>
                                        </p:tav>
                                        <p:tav tm="100000">
                                          <p:val>
                                            <p:strVal val="ppt_x"/>
                                          </p:val>
                                        </p:tav>
                                      </p:tavLst>
                                    </p:anim>
                                    <p:anim calcmode="lin" valueType="num">
                                      <p:cBhvr additive="base">
                                        <p:cTn id="13" dur="500"/>
                                        <p:tgtEl>
                                          <p:spTgt spid="6"/>
                                        </p:tgtEl>
                                        <p:attrNameLst>
                                          <p:attrName>ppt_y</p:attrName>
                                        </p:attrNameLst>
                                      </p:cBhvr>
                                      <p:tavLst>
                                        <p:tav tm="0">
                                          <p:val>
                                            <p:strVal val="ppt_y"/>
                                          </p:val>
                                        </p:tav>
                                        <p:tav tm="100000">
                                          <p:val>
                                            <p:strVal val="1+ppt_h/2"/>
                                          </p:val>
                                        </p:tav>
                                      </p:tavLst>
                                    </p:anim>
                                    <p:set>
                                      <p:cBhvr>
                                        <p:cTn id="14" dur="1" fill="hold">
                                          <p:stCondLst>
                                            <p:cond delay="499"/>
                                          </p:stCondLst>
                                        </p:cTn>
                                        <p:tgtEl>
                                          <p:spTgt spid="6"/>
                                        </p:tgtEl>
                                        <p:attrNameLst>
                                          <p:attrName>style.visibility</p:attrName>
                                        </p:attrNameLst>
                                      </p:cBhvr>
                                      <p:to>
                                        <p:strVal val="hidden"/>
                                      </p:to>
                                    </p:set>
                                  </p:childTnLst>
                                </p:cTn>
                              </p:par>
                              <p:par>
                                <p:cTn id="15" presetID="2" presetClass="exit" presetSubtype="4" fill="hold" grpId="1" nodeType="withEffect">
                                  <p:stCondLst>
                                    <p:cond delay="0"/>
                                  </p:stCondLst>
                                  <p:childTnLst>
                                    <p:anim calcmode="lin" valueType="num">
                                      <p:cBhvr additive="base">
                                        <p:cTn id="16" dur="500"/>
                                        <p:tgtEl>
                                          <p:spTgt spid="13"/>
                                        </p:tgtEl>
                                        <p:attrNameLst>
                                          <p:attrName>ppt_x</p:attrName>
                                        </p:attrNameLst>
                                      </p:cBhvr>
                                      <p:tavLst>
                                        <p:tav tm="0">
                                          <p:val>
                                            <p:strVal val="ppt_x"/>
                                          </p:val>
                                        </p:tav>
                                        <p:tav tm="100000">
                                          <p:val>
                                            <p:strVal val="ppt_x"/>
                                          </p:val>
                                        </p:tav>
                                      </p:tavLst>
                                    </p:anim>
                                    <p:anim calcmode="lin" valueType="num">
                                      <p:cBhvr additive="base">
                                        <p:cTn id="17" dur="500"/>
                                        <p:tgtEl>
                                          <p:spTgt spid="13"/>
                                        </p:tgtEl>
                                        <p:attrNameLst>
                                          <p:attrName>ppt_y</p:attrName>
                                        </p:attrNameLst>
                                      </p:cBhvr>
                                      <p:tavLst>
                                        <p:tav tm="0">
                                          <p:val>
                                            <p:strVal val="ppt_y"/>
                                          </p:val>
                                        </p:tav>
                                        <p:tav tm="100000">
                                          <p:val>
                                            <p:strVal val="1+ppt_h/2"/>
                                          </p:val>
                                        </p:tav>
                                      </p:tavLst>
                                    </p:anim>
                                    <p:set>
                                      <p:cBhvr>
                                        <p:cTn id="18" dur="1" fill="hold">
                                          <p:stCondLst>
                                            <p:cond delay="499"/>
                                          </p:stCondLst>
                                        </p:cTn>
                                        <p:tgtEl>
                                          <p:spTgt spid="13"/>
                                        </p:tgtEl>
                                        <p:attrNameLst>
                                          <p:attrName>style.visibility</p:attrName>
                                        </p:attrNameLst>
                                      </p:cBhvr>
                                      <p:to>
                                        <p:strVal val="hidden"/>
                                      </p:to>
                                    </p:set>
                                  </p:childTnLst>
                                </p:cTn>
                              </p:par>
                              <p:par>
                                <p:cTn id="19" presetID="2" presetClass="entr" presetSubtype="1"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0-#ppt_h/2"/>
                                          </p:val>
                                        </p:tav>
                                        <p:tav tm="100000">
                                          <p:val>
                                            <p:strVal val="#ppt_y"/>
                                          </p:val>
                                        </p:tav>
                                      </p:tavLst>
                                    </p:anim>
                                  </p:childTnLst>
                                </p:cTn>
                              </p:par>
                              <p:par>
                                <p:cTn id="37" presetID="2" presetClass="exit" presetSubtype="4" fill="hold" nodeType="withEffect">
                                  <p:stCondLst>
                                    <p:cond delay="0"/>
                                  </p:stCondLst>
                                  <p:childTnLst>
                                    <p:anim calcmode="lin" valueType="num">
                                      <p:cBhvr additive="base">
                                        <p:cTn id="38" dur="500"/>
                                        <p:tgtEl>
                                          <p:spTgt spid="11"/>
                                        </p:tgtEl>
                                        <p:attrNameLst>
                                          <p:attrName>ppt_x</p:attrName>
                                        </p:attrNameLst>
                                      </p:cBhvr>
                                      <p:tavLst>
                                        <p:tav tm="0">
                                          <p:val>
                                            <p:strVal val="ppt_x"/>
                                          </p:val>
                                        </p:tav>
                                        <p:tav tm="100000">
                                          <p:val>
                                            <p:strVal val="ppt_x"/>
                                          </p:val>
                                        </p:tav>
                                      </p:tavLst>
                                    </p:anim>
                                    <p:anim calcmode="lin" valueType="num">
                                      <p:cBhvr additive="base">
                                        <p:cTn id="39" dur="500"/>
                                        <p:tgtEl>
                                          <p:spTgt spid="11"/>
                                        </p:tgtEl>
                                        <p:attrNameLst>
                                          <p:attrName>ppt_y</p:attrName>
                                        </p:attrNameLst>
                                      </p:cBhvr>
                                      <p:tavLst>
                                        <p:tav tm="0">
                                          <p:val>
                                            <p:strVal val="ppt_y"/>
                                          </p:val>
                                        </p:tav>
                                        <p:tav tm="100000">
                                          <p:val>
                                            <p:strVal val="1+ppt_h/2"/>
                                          </p:val>
                                        </p:tav>
                                      </p:tavLst>
                                    </p:anim>
                                    <p:set>
                                      <p:cBhvr>
                                        <p:cTn id="40" dur="1" fill="hold">
                                          <p:stCondLst>
                                            <p:cond delay="499"/>
                                          </p:stCondLst>
                                        </p:cTn>
                                        <p:tgtEl>
                                          <p:spTgt spid="11"/>
                                        </p:tgtEl>
                                        <p:attrNameLst>
                                          <p:attrName>style.visibility</p:attrName>
                                        </p:attrNameLst>
                                      </p:cBhvr>
                                      <p:to>
                                        <p:strVal val="hidden"/>
                                      </p:to>
                                    </p:set>
                                  </p:childTnLst>
                                </p:cTn>
                              </p:par>
                              <p:par>
                                <p:cTn id="41" presetID="2" presetClass="exit" presetSubtype="4" fill="hold" grpId="1" nodeType="withEffect">
                                  <p:stCondLst>
                                    <p:cond delay="0"/>
                                  </p:stCondLst>
                                  <p:childTnLst>
                                    <p:anim calcmode="lin" valueType="num">
                                      <p:cBhvr additive="base">
                                        <p:cTn id="42" dur="500"/>
                                        <p:tgtEl>
                                          <p:spTgt spid="12"/>
                                        </p:tgtEl>
                                        <p:attrNameLst>
                                          <p:attrName>ppt_x</p:attrName>
                                        </p:attrNameLst>
                                      </p:cBhvr>
                                      <p:tavLst>
                                        <p:tav tm="0">
                                          <p:val>
                                            <p:strVal val="ppt_x"/>
                                          </p:val>
                                        </p:tav>
                                        <p:tav tm="100000">
                                          <p:val>
                                            <p:strVal val="ppt_x"/>
                                          </p:val>
                                        </p:tav>
                                      </p:tavLst>
                                    </p:anim>
                                    <p:anim calcmode="lin" valueType="num">
                                      <p:cBhvr additive="base">
                                        <p:cTn id="43" dur="500"/>
                                        <p:tgtEl>
                                          <p:spTgt spid="12"/>
                                        </p:tgtEl>
                                        <p:attrNameLst>
                                          <p:attrName>ppt_y</p:attrName>
                                        </p:attrNameLst>
                                      </p:cBhvr>
                                      <p:tavLst>
                                        <p:tav tm="0">
                                          <p:val>
                                            <p:strVal val="ppt_y"/>
                                          </p:val>
                                        </p:tav>
                                        <p:tav tm="100000">
                                          <p:val>
                                            <p:strVal val="1+ppt_h/2"/>
                                          </p:val>
                                        </p:tav>
                                      </p:tavLst>
                                    </p:anim>
                                    <p:set>
                                      <p:cBhvr>
                                        <p:cTn id="44" dur="1" fill="hold">
                                          <p:stCondLst>
                                            <p:cond delay="499"/>
                                          </p:stCondLst>
                                        </p:cTn>
                                        <p:tgtEl>
                                          <p:spTgt spid="12"/>
                                        </p:tgtEl>
                                        <p:attrNameLst>
                                          <p:attrName>style.visibility</p:attrName>
                                        </p:attrNameLst>
                                      </p:cBhvr>
                                      <p:to>
                                        <p:strVal val="hidden"/>
                                      </p:to>
                                    </p:set>
                                  </p:childTnLst>
                                </p:cTn>
                              </p:par>
                              <p:par>
                                <p:cTn id="45" presetID="2" presetClass="entr" presetSubtype="1"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0-#ppt_h/2"/>
                                          </p:val>
                                        </p:tav>
                                        <p:tav tm="100000">
                                          <p:val>
                                            <p:strVal val="#ppt_y"/>
                                          </p:val>
                                        </p:tav>
                                      </p:tavLst>
                                    </p:anim>
                                  </p:childTnLst>
                                </p:cTn>
                              </p:par>
                              <p:par>
                                <p:cTn id="49" presetID="10" presetClass="entr" presetSubtype="0" fill="hold" grpId="0" nodeType="withEffect">
                                  <p:stCondLst>
                                    <p:cond delay="70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7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2" grpId="0" animBg="1"/>
      <p:bldP spid="12" grpId="1" animBg="1"/>
      <p:bldP spid="14" grpId="0" animBg="1"/>
      <p:bldP spid="15" grpId="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478703"/>
          </a:xfrm>
        </p:spPr>
        <p:txBody>
          <a:bodyPr/>
          <a:lstStyle/>
          <a:p>
            <a:pPr marL="273050" indent="-273050">
              <a:spcBef>
                <a:spcPct val="20000"/>
              </a:spcBef>
            </a:pPr>
            <a:r>
              <a:rPr lang="en-US" dirty="0"/>
              <a:t>Non-Default Indicator Feature</a:t>
            </a:r>
          </a:p>
        </p:txBody>
      </p:sp>
      <p:sp>
        <p:nvSpPr>
          <p:cNvPr id="10243" name="Text Placeholder 5"/>
          <p:cNvSpPr>
            <a:spLocks noGrp="1"/>
          </p:cNvSpPr>
          <p:nvPr>
            <p:ph type="body" sz="quarter" idx="10"/>
          </p:nvPr>
        </p:nvSpPr>
        <p:spPr bwMode="auto">
          <a:xfrm>
            <a:off x="514350" y="1097280"/>
            <a:ext cx="8002588" cy="5286057"/>
          </a:xfrm>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This new feature will conveniently indicate in the panel’s General Settings when values are other than the default:</a:t>
            </a:r>
          </a:p>
          <a:p>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190</a:t>
            </a:fld>
            <a:endParaRPr lang="en-US" dirty="0"/>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10.00 Release</a:t>
            </a:r>
            <a:endParaRPr lang="en-US" i="1" dirty="0">
              <a:solidFill>
                <a:schemeClr val="tx1">
                  <a:lumMod val="50000"/>
                  <a:lumOff val="50000"/>
                </a:schemeClr>
              </a:solidFill>
            </a:endParaRPr>
          </a:p>
        </p:txBody>
      </p:sp>
      <p:pic>
        <p:nvPicPr>
          <p:cNvPr id="6" name="Picture 5"/>
          <p:cNvPicPr>
            <a:picLocks noChangeAspect="1"/>
          </p:cNvPicPr>
          <p:nvPr/>
        </p:nvPicPr>
        <p:blipFill>
          <a:blip r:embed="rId3"/>
          <a:stretch>
            <a:fillRect/>
          </a:stretch>
        </p:blipFill>
        <p:spPr>
          <a:xfrm>
            <a:off x="771352" y="1847075"/>
            <a:ext cx="3941965" cy="4130036"/>
          </a:xfrm>
          <a:prstGeom prst="rect">
            <a:avLst/>
          </a:prstGeom>
          <a:ln>
            <a:noFill/>
          </a:ln>
          <a:effectLst>
            <a:outerShdw blurRad="292100" dist="139700" dir="2700000" algn="tl" rotWithShape="0">
              <a:srgbClr val="333333">
                <a:alpha val="65000"/>
              </a:srgbClr>
            </a:outerShdw>
          </a:effectLst>
        </p:spPr>
      </p:pic>
      <p:sp>
        <p:nvSpPr>
          <p:cNvPr id="13" name="Line Callout 1 14"/>
          <p:cNvSpPr>
            <a:spLocks/>
          </p:cNvSpPr>
          <p:nvPr/>
        </p:nvSpPr>
        <p:spPr bwMode="auto">
          <a:xfrm>
            <a:off x="5874252" y="2979816"/>
            <a:ext cx="2246860" cy="1384995"/>
          </a:xfrm>
          <a:prstGeom prst="borderCallout1">
            <a:avLst>
              <a:gd name="adj1" fmla="val 638"/>
              <a:gd name="adj2" fmla="val 50009"/>
              <a:gd name="adj3" fmla="val -32328"/>
              <a:gd name="adj4" fmla="val 49414"/>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A small green indication will display in the left most cell of a Name/Value row when that value has been altered from its default. An area below will show the setting label and the default value.</a:t>
            </a:r>
            <a:endParaRPr lang="en-US" sz="1200" b="1" kern="0" dirty="0"/>
          </a:p>
        </p:txBody>
      </p:sp>
      <p:pic>
        <p:nvPicPr>
          <p:cNvPr id="24" name="Picture 23"/>
          <p:cNvPicPr>
            <a:picLocks noChangeAspect="1"/>
          </p:cNvPicPr>
          <p:nvPr/>
        </p:nvPicPr>
        <p:blipFill>
          <a:blip r:embed="rId4"/>
          <a:stretch>
            <a:fillRect/>
          </a:stretch>
        </p:blipFill>
        <p:spPr>
          <a:xfrm>
            <a:off x="6322533" y="4829070"/>
            <a:ext cx="1095375" cy="323850"/>
          </a:xfrm>
          <a:prstGeom prst="rect">
            <a:avLst/>
          </a:prstGeom>
          <a:ln>
            <a:noFill/>
          </a:ln>
          <a:effectLst>
            <a:outerShdw blurRad="292100" dist="139700" dir="2700000" algn="tl" rotWithShape="0">
              <a:srgbClr val="333333">
                <a:alpha val="65000"/>
              </a:srgbClr>
            </a:outerShdw>
          </a:effectLst>
        </p:spPr>
      </p:pic>
      <p:sp>
        <p:nvSpPr>
          <p:cNvPr id="26" name="Line Callout 1 14"/>
          <p:cNvSpPr>
            <a:spLocks/>
          </p:cNvSpPr>
          <p:nvPr/>
        </p:nvSpPr>
        <p:spPr bwMode="auto">
          <a:xfrm>
            <a:off x="5816062" y="5439523"/>
            <a:ext cx="2108316" cy="646331"/>
          </a:xfrm>
          <a:prstGeom prst="borderCallout1">
            <a:avLst>
              <a:gd name="adj1" fmla="val 638"/>
              <a:gd name="adj2" fmla="val 50009"/>
              <a:gd name="adj3" fmla="val -43903"/>
              <a:gd name="adj4" fmla="val 49808"/>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A Tool Strip command will toggle between hiding this feature or not.</a:t>
            </a:r>
            <a:endParaRPr lang="en-US" sz="1200" b="1" kern="0" dirty="0"/>
          </a:p>
        </p:txBody>
      </p:sp>
      <p:pic>
        <p:nvPicPr>
          <p:cNvPr id="25" name="Picture 24"/>
          <p:cNvPicPr>
            <a:picLocks noChangeAspect="1"/>
          </p:cNvPicPr>
          <p:nvPr/>
        </p:nvPicPr>
        <p:blipFill>
          <a:blip r:embed="rId5"/>
          <a:stretch>
            <a:fillRect/>
          </a:stretch>
        </p:blipFill>
        <p:spPr>
          <a:xfrm>
            <a:off x="6423585" y="1905104"/>
            <a:ext cx="1009650" cy="628650"/>
          </a:xfrm>
          <a:prstGeom prst="rect">
            <a:avLst/>
          </a:prstGeom>
          <a:ln>
            <a:noFill/>
          </a:ln>
          <a:effectLst>
            <a:outerShdw blurRad="292100" dist="139700" dir="2700000" algn="tl" rotWithShape="0">
              <a:srgbClr val="333333">
                <a:alpha val="65000"/>
              </a:srgbClr>
            </a:outerShdw>
          </a:effectLst>
        </p:spPr>
      </p:pic>
      <p:sp>
        <p:nvSpPr>
          <p:cNvPr id="3" name="Arrow: Bent 2"/>
          <p:cNvSpPr/>
          <p:nvPr/>
        </p:nvSpPr>
        <p:spPr>
          <a:xfrm rot="10800000">
            <a:off x="4812772" y="4517373"/>
            <a:ext cx="2223457" cy="1527108"/>
          </a:xfrm>
          <a:prstGeom prst="bentArrow">
            <a:avLst>
              <a:gd name="adj1" fmla="val 25000"/>
              <a:gd name="adj2" fmla="val 25000"/>
              <a:gd name="adj3" fmla="val 32104"/>
              <a:gd name="adj4" fmla="val 29542"/>
            </a:avLst>
          </a:prstGeom>
          <a:solidFill>
            <a:srgbClr val="C00000">
              <a:alpha val="65000"/>
            </a:srgbClr>
          </a:solidFill>
          <a:ln w="9525" cmpd="sng">
            <a:solidFill>
              <a:srgbClr val="C00000">
                <a:alpha val="65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6380717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par>
                                <p:cTn id="13" presetID="2" presetClass="entr" presetSubtype="4"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 grpId="0" animBg="1"/>
      <p:bldP spid="3" grpId="1" animBg="1"/>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478703"/>
          </a:xfrm>
        </p:spPr>
        <p:txBody>
          <a:bodyPr/>
          <a:lstStyle/>
          <a:p>
            <a:pPr marL="273050" indent="-273050">
              <a:spcBef>
                <a:spcPct val="20000"/>
              </a:spcBef>
            </a:pPr>
            <a:r>
              <a:rPr lang="en-US" dirty="0"/>
              <a:t>More advanced Project Import Wizard and Utility</a:t>
            </a:r>
          </a:p>
        </p:txBody>
      </p:sp>
      <p:sp>
        <p:nvSpPr>
          <p:cNvPr id="10243" name="Text Placeholder 5"/>
          <p:cNvSpPr>
            <a:spLocks noGrp="1"/>
          </p:cNvSpPr>
          <p:nvPr>
            <p:ph type="body" sz="quarter" idx="10"/>
          </p:nvPr>
        </p:nvSpPr>
        <p:spPr bwMode="auto">
          <a:xfrm>
            <a:off x="514350" y="1338349"/>
            <a:ext cx="8002588" cy="5044988"/>
          </a:xfrm>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In importing projects will now provide a better HUI in a wizard format both at startup and as a separate utility to better understand what is being imported and if a failure occurs, the reason behind it.</a:t>
            </a:r>
          </a:p>
          <a:p>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191</a:t>
            </a:fld>
            <a:endParaRPr lang="en-US" dirty="0"/>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10.00 Release</a:t>
            </a:r>
            <a:endParaRPr lang="en-US" i="1" dirty="0">
              <a:solidFill>
                <a:schemeClr val="tx1">
                  <a:lumMod val="50000"/>
                  <a:lumOff val="50000"/>
                </a:schemeClr>
              </a:solidFill>
            </a:endParaRPr>
          </a:p>
        </p:txBody>
      </p:sp>
      <p:pic>
        <p:nvPicPr>
          <p:cNvPr id="3" name="Picture 2"/>
          <p:cNvPicPr>
            <a:picLocks noChangeAspect="1"/>
          </p:cNvPicPr>
          <p:nvPr/>
        </p:nvPicPr>
        <p:blipFill>
          <a:blip r:embed="rId3"/>
          <a:stretch>
            <a:fillRect/>
          </a:stretch>
        </p:blipFill>
        <p:spPr>
          <a:xfrm>
            <a:off x="686928" y="2539099"/>
            <a:ext cx="5201474" cy="3919890"/>
          </a:xfrm>
          <a:prstGeom prst="rect">
            <a:avLst/>
          </a:prstGeom>
          <a:ln>
            <a:noFill/>
          </a:ln>
          <a:effectLst>
            <a:outerShdw blurRad="292100" dist="139700" dir="2700000" algn="tl" rotWithShape="0">
              <a:srgbClr val="333333">
                <a:alpha val="65000"/>
              </a:srgbClr>
            </a:outerShdw>
          </a:effectLst>
        </p:spPr>
      </p:pic>
      <p:sp>
        <p:nvSpPr>
          <p:cNvPr id="17" name="Line Callout 1 14"/>
          <p:cNvSpPr>
            <a:spLocks/>
          </p:cNvSpPr>
          <p:nvPr/>
        </p:nvSpPr>
        <p:spPr bwMode="auto">
          <a:xfrm>
            <a:off x="6626109" y="2363606"/>
            <a:ext cx="2108316" cy="830997"/>
          </a:xfrm>
          <a:prstGeom prst="borderCallout1">
            <a:avLst>
              <a:gd name="adj1" fmla="val 51055"/>
              <a:gd name="adj2" fmla="val -459"/>
              <a:gd name="adj3" fmla="val 60103"/>
              <a:gd name="adj4" fmla="val -30625"/>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First part of the wizard is essentially the same screen you saw in previous versions.</a:t>
            </a:r>
            <a:endParaRPr lang="en-US" sz="1200" b="1" kern="0" dirty="0"/>
          </a:p>
        </p:txBody>
      </p:sp>
      <p:pic>
        <p:nvPicPr>
          <p:cNvPr id="4" name="Picture 3"/>
          <p:cNvPicPr>
            <a:picLocks noChangeAspect="1"/>
          </p:cNvPicPr>
          <p:nvPr/>
        </p:nvPicPr>
        <p:blipFill>
          <a:blip r:embed="rId4"/>
          <a:stretch>
            <a:fillRect/>
          </a:stretch>
        </p:blipFill>
        <p:spPr>
          <a:xfrm>
            <a:off x="664858" y="2539099"/>
            <a:ext cx="5223544" cy="3919890"/>
          </a:xfrm>
          <a:prstGeom prst="rect">
            <a:avLst/>
          </a:prstGeom>
          <a:ln>
            <a:noFill/>
          </a:ln>
          <a:effectLst>
            <a:outerShdw blurRad="292100" dist="139700" dir="2700000" algn="tl" rotWithShape="0">
              <a:srgbClr val="333333">
                <a:alpha val="65000"/>
              </a:srgbClr>
            </a:outerShdw>
          </a:effectLst>
        </p:spPr>
      </p:pic>
      <p:sp>
        <p:nvSpPr>
          <p:cNvPr id="18" name="Line Callout 1 14"/>
          <p:cNvSpPr>
            <a:spLocks/>
          </p:cNvSpPr>
          <p:nvPr/>
        </p:nvSpPr>
        <p:spPr bwMode="auto">
          <a:xfrm>
            <a:off x="6626109" y="2509820"/>
            <a:ext cx="2108316" cy="2123658"/>
          </a:xfrm>
          <a:prstGeom prst="borderCallout1">
            <a:avLst>
              <a:gd name="adj1" fmla="val 51055"/>
              <a:gd name="adj2" fmla="val -459"/>
              <a:gd name="adj3" fmla="val 62504"/>
              <a:gd name="adj4" fmla="val -36539"/>
            </a:avLst>
          </a:prstGeom>
          <a:solidFill>
            <a:schemeClr val="bg1">
              <a:lumMod val="95000"/>
            </a:schemeClr>
          </a:solidFill>
          <a:ln w="19050" cap="flat" algn="ctr">
            <a:solidFill>
              <a:srgbClr val="C00000"/>
            </a:solidFill>
            <a:round/>
            <a:headEnd type="none"/>
            <a:tailEnd type="arrow"/>
          </a:ln>
        </p:spPr>
        <p:txBody>
          <a:bodyPr wrap="square">
            <a:spAutoFit/>
          </a:bodyPr>
          <a:lstStyle/>
          <a:p>
            <a:pPr marL="171450" indent="-171450">
              <a:buFont typeface="Arial" panose="020B0604020202020204" pitchFamily="34" charset="0"/>
              <a:buChar char="•"/>
              <a:defRPr/>
            </a:pPr>
            <a:r>
              <a:rPr lang="en-US" sz="1200" kern="0" dirty="0"/>
              <a:t>Next step allows you to select and deselect individual projects to import.</a:t>
            </a:r>
          </a:p>
          <a:p>
            <a:pPr>
              <a:defRPr/>
            </a:pPr>
            <a:r>
              <a:rPr lang="en-US" sz="1200" kern="0" dirty="0"/>
              <a:t> </a:t>
            </a:r>
          </a:p>
          <a:p>
            <a:pPr marL="171450" indent="-171450">
              <a:buFont typeface="Arial" panose="020B0604020202020204" pitchFamily="34" charset="0"/>
              <a:buChar char="•"/>
              <a:defRPr/>
            </a:pPr>
            <a:r>
              <a:rPr lang="en-US" sz="1200" kern="0" dirty="0"/>
              <a:t>Also you have an option to delete unsupported nodes found in certain projects that are not compatible with this version of VeriFire Tools.</a:t>
            </a:r>
            <a:endParaRPr lang="en-US" sz="1200" b="1" kern="0" dirty="0"/>
          </a:p>
        </p:txBody>
      </p:sp>
      <p:pic>
        <p:nvPicPr>
          <p:cNvPr id="8" name="Picture 7"/>
          <p:cNvPicPr>
            <a:picLocks noChangeAspect="1"/>
          </p:cNvPicPr>
          <p:nvPr/>
        </p:nvPicPr>
        <p:blipFill>
          <a:blip r:embed="rId5"/>
          <a:stretch>
            <a:fillRect/>
          </a:stretch>
        </p:blipFill>
        <p:spPr>
          <a:xfrm>
            <a:off x="664858" y="2545788"/>
            <a:ext cx="5223544" cy="3913201"/>
          </a:xfrm>
          <a:prstGeom prst="rect">
            <a:avLst/>
          </a:prstGeom>
          <a:ln>
            <a:noFill/>
          </a:ln>
          <a:effectLst>
            <a:outerShdw blurRad="292100" dist="139700" dir="2700000" algn="tl" rotWithShape="0">
              <a:srgbClr val="333333">
                <a:alpha val="65000"/>
              </a:srgbClr>
            </a:outerShdw>
          </a:effectLst>
        </p:spPr>
      </p:pic>
      <p:sp>
        <p:nvSpPr>
          <p:cNvPr id="20" name="Line Callout 1 14"/>
          <p:cNvSpPr>
            <a:spLocks/>
          </p:cNvSpPr>
          <p:nvPr/>
        </p:nvSpPr>
        <p:spPr bwMode="auto">
          <a:xfrm>
            <a:off x="6668732" y="2755718"/>
            <a:ext cx="2108316" cy="1015663"/>
          </a:xfrm>
          <a:prstGeom prst="borderCallout1">
            <a:avLst>
              <a:gd name="adj1" fmla="val 51055"/>
              <a:gd name="adj2" fmla="val -459"/>
              <a:gd name="adj3" fmla="val 62504"/>
              <a:gd name="adj4" fmla="val -36539"/>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In the last step the user will get an indication of which projects imported successfully and which failed and for what reason.</a:t>
            </a:r>
            <a:endParaRPr lang="en-US" sz="1200" b="1" kern="0" dirty="0"/>
          </a:p>
        </p:txBody>
      </p:sp>
    </p:spTree>
    <p:extLst>
      <p:ext uri="{BB962C8B-B14F-4D97-AF65-F5344CB8AC3E}">
        <p14:creationId xmlns:p14="http://schemas.microsoft.com/office/powerpoint/2010/main" val="39217344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3"/>
                                        </p:tgtEl>
                                        <p:attrNameLst>
                                          <p:attrName>ppt_x</p:attrName>
                                        </p:attrNameLst>
                                      </p:cBhvr>
                                      <p:tavLst>
                                        <p:tav tm="0">
                                          <p:val>
                                            <p:strVal val="ppt_x"/>
                                          </p:val>
                                        </p:tav>
                                        <p:tav tm="100000">
                                          <p:val>
                                            <p:strVal val="ppt_x"/>
                                          </p:val>
                                        </p:tav>
                                      </p:tavLst>
                                    </p:anim>
                                    <p:anim calcmode="lin" valueType="num">
                                      <p:cBhvr additive="base">
                                        <p:cTn id="17" dur="500"/>
                                        <p:tgtEl>
                                          <p:spTgt spid="3"/>
                                        </p:tgtEl>
                                        <p:attrNameLst>
                                          <p:attrName>ppt_y</p:attrName>
                                        </p:attrNameLst>
                                      </p:cBhvr>
                                      <p:tavLst>
                                        <p:tav tm="0">
                                          <p:val>
                                            <p:strVal val="ppt_y"/>
                                          </p:val>
                                        </p:tav>
                                        <p:tav tm="100000">
                                          <p:val>
                                            <p:strVal val="1+ppt_h/2"/>
                                          </p:val>
                                        </p:tav>
                                      </p:tavLst>
                                    </p:anim>
                                    <p:set>
                                      <p:cBhvr>
                                        <p:cTn id="18" dur="1" fill="hold">
                                          <p:stCondLst>
                                            <p:cond delay="499"/>
                                          </p:stCondLst>
                                        </p:cTn>
                                        <p:tgtEl>
                                          <p:spTgt spid="3"/>
                                        </p:tgtEl>
                                        <p:attrNameLst>
                                          <p:attrName>style.visibility</p:attrName>
                                        </p:attrNameLst>
                                      </p:cBhvr>
                                      <p:to>
                                        <p:strVal val="hidden"/>
                                      </p:to>
                                    </p:set>
                                  </p:childTnLst>
                                </p:cTn>
                              </p:par>
                              <p:par>
                                <p:cTn id="19" presetID="2" presetClass="exit" presetSubtype="4" fill="hold" grpId="1" nodeType="withEffect">
                                  <p:stCondLst>
                                    <p:cond delay="0"/>
                                  </p:stCondLst>
                                  <p:childTnLst>
                                    <p:anim calcmode="lin" valueType="num">
                                      <p:cBhvr additive="base">
                                        <p:cTn id="20" dur="500"/>
                                        <p:tgtEl>
                                          <p:spTgt spid="17"/>
                                        </p:tgtEl>
                                        <p:attrNameLst>
                                          <p:attrName>ppt_x</p:attrName>
                                        </p:attrNameLst>
                                      </p:cBhvr>
                                      <p:tavLst>
                                        <p:tav tm="0">
                                          <p:val>
                                            <p:strVal val="ppt_x"/>
                                          </p:val>
                                        </p:tav>
                                        <p:tav tm="100000">
                                          <p:val>
                                            <p:strVal val="ppt_x"/>
                                          </p:val>
                                        </p:tav>
                                      </p:tavLst>
                                    </p:anim>
                                    <p:anim calcmode="lin" valueType="num">
                                      <p:cBhvr additive="base">
                                        <p:cTn id="21" dur="500"/>
                                        <p:tgtEl>
                                          <p:spTgt spid="17"/>
                                        </p:tgtEl>
                                        <p:attrNameLst>
                                          <p:attrName>ppt_y</p:attrName>
                                        </p:attrNameLst>
                                      </p:cBhvr>
                                      <p:tavLst>
                                        <p:tav tm="0">
                                          <p:val>
                                            <p:strVal val="ppt_y"/>
                                          </p:val>
                                        </p:tav>
                                        <p:tav tm="100000">
                                          <p:val>
                                            <p:strVal val="1+ppt_h/2"/>
                                          </p:val>
                                        </p:tav>
                                      </p:tavLst>
                                    </p:anim>
                                    <p:set>
                                      <p:cBhvr>
                                        <p:cTn id="22" dur="1" fill="hold">
                                          <p:stCondLst>
                                            <p:cond delay="499"/>
                                          </p:stCondLst>
                                        </p:cTn>
                                        <p:tgtEl>
                                          <p:spTgt spid="17"/>
                                        </p:tgtEl>
                                        <p:attrNameLst>
                                          <p:attrName>style.visibility</p:attrName>
                                        </p:attrNameLst>
                                      </p:cBhvr>
                                      <p:to>
                                        <p:strVal val="hidden"/>
                                      </p:to>
                                    </p:set>
                                  </p:childTnLst>
                                </p:cTn>
                              </p:par>
                              <p:par>
                                <p:cTn id="23" presetID="2" presetClass="entr" presetSubtype="4"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4"/>
                                        </p:tgtEl>
                                        <p:attrNameLst>
                                          <p:attrName>ppt_x</p:attrName>
                                        </p:attrNameLst>
                                      </p:cBhvr>
                                      <p:tavLst>
                                        <p:tav tm="0">
                                          <p:val>
                                            <p:strVal val="ppt_x"/>
                                          </p:val>
                                        </p:tav>
                                        <p:tav tm="100000">
                                          <p:val>
                                            <p:strVal val="ppt_x"/>
                                          </p:val>
                                        </p:tav>
                                      </p:tavLst>
                                    </p:anim>
                                    <p:anim calcmode="lin" valueType="num">
                                      <p:cBhvr additive="base">
                                        <p:cTn id="35" dur="500"/>
                                        <p:tgtEl>
                                          <p:spTgt spid="4"/>
                                        </p:tgtEl>
                                        <p:attrNameLst>
                                          <p:attrName>ppt_y</p:attrName>
                                        </p:attrNameLst>
                                      </p:cBhvr>
                                      <p:tavLst>
                                        <p:tav tm="0">
                                          <p:val>
                                            <p:strVal val="ppt_y"/>
                                          </p:val>
                                        </p:tav>
                                        <p:tav tm="100000">
                                          <p:val>
                                            <p:strVal val="1+ppt_h/2"/>
                                          </p:val>
                                        </p:tav>
                                      </p:tavLst>
                                    </p:anim>
                                    <p:set>
                                      <p:cBhvr>
                                        <p:cTn id="36" dur="1" fill="hold">
                                          <p:stCondLst>
                                            <p:cond delay="499"/>
                                          </p:stCondLst>
                                        </p:cTn>
                                        <p:tgtEl>
                                          <p:spTgt spid="4"/>
                                        </p:tgtEl>
                                        <p:attrNameLst>
                                          <p:attrName>style.visibility</p:attrName>
                                        </p:attrNameLst>
                                      </p:cBhvr>
                                      <p:to>
                                        <p:strVal val="hidden"/>
                                      </p:to>
                                    </p:set>
                                  </p:childTnLst>
                                </p:cTn>
                              </p:par>
                              <p:par>
                                <p:cTn id="37" presetID="2" presetClass="exit" presetSubtype="4" fill="hold" grpId="1" nodeType="withEffect">
                                  <p:stCondLst>
                                    <p:cond delay="0"/>
                                  </p:stCondLst>
                                  <p:childTnLst>
                                    <p:anim calcmode="lin" valueType="num">
                                      <p:cBhvr additive="base">
                                        <p:cTn id="38" dur="500"/>
                                        <p:tgtEl>
                                          <p:spTgt spid="18"/>
                                        </p:tgtEl>
                                        <p:attrNameLst>
                                          <p:attrName>ppt_x</p:attrName>
                                        </p:attrNameLst>
                                      </p:cBhvr>
                                      <p:tavLst>
                                        <p:tav tm="0">
                                          <p:val>
                                            <p:strVal val="ppt_x"/>
                                          </p:val>
                                        </p:tav>
                                        <p:tav tm="100000">
                                          <p:val>
                                            <p:strVal val="ppt_x"/>
                                          </p:val>
                                        </p:tav>
                                      </p:tavLst>
                                    </p:anim>
                                    <p:anim calcmode="lin" valueType="num">
                                      <p:cBhvr additive="base">
                                        <p:cTn id="39" dur="500"/>
                                        <p:tgtEl>
                                          <p:spTgt spid="18"/>
                                        </p:tgtEl>
                                        <p:attrNameLst>
                                          <p:attrName>ppt_y</p:attrName>
                                        </p:attrNameLst>
                                      </p:cBhvr>
                                      <p:tavLst>
                                        <p:tav tm="0">
                                          <p:val>
                                            <p:strVal val="ppt_y"/>
                                          </p:val>
                                        </p:tav>
                                        <p:tav tm="100000">
                                          <p:val>
                                            <p:strVal val="1+ppt_h/2"/>
                                          </p:val>
                                        </p:tav>
                                      </p:tavLst>
                                    </p:anim>
                                    <p:set>
                                      <p:cBhvr>
                                        <p:cTn id="40" dur="1" fill="hold">
                                          <p:stCondLst>
                                            <p:cond delay="499"/>
                                          </p:stCondLst>
                                        </p:cTn>
                                        <p:tgtEl>
                                          <p:spTgt spid="18"/>
                                        </p:tgtEl>
                                        <p:attrNameLst>
                                          <p:attrName>style.visibility</p:attrName>
                                        </p:attrNameLst>
                                      </p:cBhvr>
                                      <p:to>
                                        <p:strVal val="hidden"/>
                                      </p:to>
                                    </p:set>
                                  </p:childTnLst>
                                </p:cTn>
                              </p:par>
                              <p:par>
                                <p:cTn id="41" presetID="2" presetClass="entr" presetSubtype="4"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20" grpId="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725980"/>
          </a:xfrm>
        </p:spPr>
        <p:txBody>
          <a:bodyPr/>
          <a:lstStyle/>
          <a:p>
            <a:r>
              <a:rPr lang="en-US" dirty="0"/>
              <a:t>More advanced Project Import Wizard and Utility </a:t>
            </a:r>
            <a:r>
              <a:rPr lang="en-US" sz="1200" i="1" dirty="0">
                <a:solidFill>
                  <a:prstClr val="black"/>
                </a:solidFill>
              </a:rPr>
              <a:t>(continued)</a:t>
            </a:r>
            <a:br>
              <a:rPr lang="en-US" sz="1200" i="1" dirty="0">
                <a:solidFill>
                  <a:prstClr val="black"/>
                </a:solidFill>
              </a:rPr>
            </a:br>
            <a:br>
              <a:rPr lang="en-US" dirty="0"/>
            </a:br>
            <a:br>
              <a:rPr lang="en-US" dirty="0"/>
            </a:br>
            <a:endParaRPr lang="en-US" dirty="0"/>
          </a:p>
        </p:txBody>
      </p:sp>
      <p:sp>
        <p:nvSpPr>
          <p:cNvPr id="3" name="Text Placeholder 2"/>
          <p:cNvSpPr>
            <a:spLocks noGrp="1"/>
          </p:cNvSpPr>
          <p:nvPr>
            <p:ph type="body" sz="quarter" idx="10"/>
          </p:nvPr>
        </p:nvSpPr>
        <p:spPr>
          <a:xfrm>
            <a:off x="514350" y="1425844"/>
            <a:ext cx="8002588" cy="4957494"/>
          </a:xfrm>
        </p:spPr>
        <p:txBody>
          <a:bodyPr>
            <a:normAutofit/>
          </a:bodyPr>
          <a:lstStyle/>
          <a:p>
            <a:pPr marL="839787" lvl="1" indent="-273050">
              <a:spcBef>
                <a:spcPts val="0"/>
              </a:spcBef>
              <a:buSzPct val="95000"/>
            </a:pPr>
            <a:endParaRPr lang="en-US" sz="1400" u="sng" dirty="0"/>
          </a:p>
          <a:p>
            <a:pPr marL="839787" lvl="1" indent="-273050">
              <a:spcBef>
                <a:spcPts val="0"/>
              </a:spcBef>
              <a:buSzPct val="95000"/>
            </a:pPr>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192</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10.00 Release</a:t>
            </a:r>
          </a:p>
        </p:txBody>
      </p:sp>
      <p:pic>
        <p:nvPicPr>
          <p:cNvPr id="6" name="Picture 5"/>
          <p:cNvPicPr>
            <a:picLocks noChangeAspect="1"/>
          </p:cNvPicPr>
          <p:nvPr/>
        </p:nvPicPr>
        <p:blipFill>
          <a:blip r:embed="rId3"/>
          <a:stretch>
            <a:fillRect/>
          </a:stretch>
        </p:blipFill>
        <p:spPr>
          <a:xfrm>
            <a:off x="1096344" y="1786408"/>
            <a:ext cx="4638030" cy="2184363"/>
          </a:xfrm>
          <a:prstGeom prst="rect">
            <a:avLst/>
          </a:prstGeom>
          <a:ln>
            <a:noFill/>
          </a:ln>
          <a:effectLst>
            <a:outerShdw blurRad="292100" dist="139700" dir="2700000" algn="tl" rotWithShape="0">
              <a:srgbClr val="333333">
                <a:alpha val="65000"/>
              </a:srgbClr>
            </a:outerShdw>
          </a:effectLst>
        </p:spPr>
      </p:pic>
      <p:sp>
        <p:nvSpPr>
          <p:cNvPr id="7" name="Rounded Rectangle 11"/>
          <p:cNvSpPr/>
          <p:nvPr/>
        </p:nvSpPr>
        <p:spPr>
          <a:xfrm>
            <a:off x="1503337" y="2369901"/>
            <a:ext cx="991474" cy="1380689"/>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8" name="Line Callout 1 14"/>
          <p:cNvSpPr>
            <a:spLocks/>
          </p:cNvSpPr>
          <p:nvPr/>
        </p:nvSpPr>
        <p:spPr bwMode="auto">
          <a:xfrm>
            <a:off x="6141367" y="2552413"/>
            <a:ext cx="2108316" cy="830997"/>
          </a:xfrm>
          <a:prstGeom prst="borderCallout1">
            <a:avLst>
              <a:gd name="adj1" fmla="val 51055"/>
              <a:gd name="adj2" fmla="val -459"/>
              <a:gd name="adj3" fmla="val 73185"/>
              <a:gd name="adj4" fmla="val -160772"/>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The same wizard can be invoked at any time through this Ribbon command under the menu item </a:t>
            </a:r>
            <a:r>
              <a:rPr lang="en-US" sz="1200" u="sng" kern="0" dirty="0"/>
              <a:t>Utilities</a:t>
            </a:r>
            <a:r>
              <a:rPr lang="en-US" sz="1200" kern="0" dirty="0"/>
              <a:t>.</a:t>
            </a:r>
            <a:endParaRPr lang="en-US" sz="1200" b="1" kern="0" dirty="0"/>
          </a:p>
        </p:txBody>
      </p:sp>
    </p:spTree>
    <p:extLst>
      <p:ext uri="{BB962C8B-B14F-4D97-AF65-F5344CB8AC3E}">
        <p14:creationId xmlns:p14="http://schemas.microsoft.com/office/powerpoint/2010/main" val="1416596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000"/>
                                        <p:tgtEl>
                                          <p:spTgt spid="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002360" cy="478007"/>
          </a:xfrm>
        </p:spPr>
        <p:txBody>
          <a:bodyPr/>
          <a:lstStyle/>
          <a:p>
            <a:r>
              <a:rPr lang="en-US" dirty="0"/>
              <a:t>INSTALL ISSUES &amp; Critical Updates</a:t>
            </a:r>
          </a:p>
        </p:txBody>
      </p:sp>
      <p:sp>
        <p:nvSpPr>
          <p:cNvPr id="3" name="Text Placeholder 2"/>
          <p:cNvSpPr>
            <a:spLocks noGrp="1"/>
          </p:cNvSpPr>
          <p:nvPr>
            <p:ph type="body" sz="quarter" idx="10"/>
          </p:nvPr>
        </p:nvSpPr>
        <p:spPr>
          <a:xfrm>
            <a:off x="514350" y="1425844"/>
            <a:ext cx="8002588" cy="4957494"/>
          </a:xfrm>
        </p:spPr>
        <p:txBody>
          <a:bodyPr>
            <a:normAutofit/>
          </a:bodyPr>
          <a:lstStyle/>
          <a:p>
            <a:pPr marL="839787" lvl="1" indent="-273050">
              <a:spcBef>
                <a:spcPts val="0"/>
              </a:spcBef>
              <a:buSzPct val="95000"/>
            </a:pPr>
            <a:endParaRPr lang="en-US" sz="1400" u="sng" dirty="0"/>
          </a:p>
          <a:p>
            <a:pPr marL="839787" lvl="1" indent="-273050">
              <a:spcBef>
                <a:spcPts val="0"/>
              </a:spcBef>
              <a:buSzPct val="95000"/>
            </a:pPr>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193</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10.00 Release</a:t>
            </a:r>
          </a:p>
        </p:txBody>
      </p:sp>
      <p:sp>
        <p:nvSpPr>
          <p:cNvPr id="9" name="Text Placeholder 2"/>
          <p:cNvSpPr txBox="1">
            <a:spLocks/>
          </p:cNvSpPr>
          <p:nvPr/>
        </p:nvSpPr>
        <p:spPr>
          <a:xfrm>
            <a:off x="514350" y="1113457"/>
            <a:ext cx="8002588" cy="5269881"/>
          </a:xfrm>
          <a:prstGeom prst="rect">
            <a:avLst/>
          </a:prstGeom>
        </p:spPr>
        <p:txBody>
          <a:bodyPr>
            <a:normAutofit/>
          </a:bodyPr>
          <a:lstStyle>
            <a:lvl1pPr marL="169863" indent="-169863" algn="l" defTabSz="457200" rtl="0" eaLnBrk="0" fontAlgn="base" hangingPunct="0">
              <a:spcBef>
                <a:spcPct val="20000"/>
              </a:spcBef>
              <a:spcAft>
                <a:spcPct val="0"/>
              </a:spcAft>
              <a:buClr>
                <a:srgbClr val="C00000"/>
              </a:buClr>
              <a:buFont typeface="Arial" pitchFamily="34" charset="0"/>
              <a:buChar char="•"/>
              <a:defRPr sz="2000" kern="1200">
                <a:solidFill>
                  <a:schemeClr val="tx1"/>
                </a:solidFill>
                <a:latin typeface="Arial" pitchFamily="34" charset="0"/>
                <a:ea typeface="+mn-ea"/>
                <a:cs typeface="Arial" pitchFamily="34" charset="0"/>
              </a:defRPr>
            </a:lvl1pPr>
            <a:lvl2pPr marL="457200" indent="-169863" algn="l" defTabSz="457200" rtl="0" eaLnBrk="0" fontAlgn="base" hangingPunct="0">
              <a:spcBef>
                <a:spcPct val="20000"/>
              </a:spcBef>
              <a:spcAft>
                <a:spcPct val="0"/>
              </a:spcAft>
              <a:buFont typeface="Arial" pitchFamily="34" charset="0"/>
              <a:buChar char="-"/>
              <a:defRPr kern="1200">
                <a:solidFill>
                  <a:schemeClr val="tx1"/>
                </a:solidFill>
                <a:latin typeface="Arial" pitchFamily="34" charset="0"/>
                <a:ea typeface="+mn-ea"/>
                <a:cs typeface="Arial" pitchFamily="34" charset="0"/>
              </a:defRPr>
            </a:lvl2pPr>
            <a:lvl3pPr marL="804863" indent="-177800" algn="l" defTabSz="457200" rtl="0" eaLnBrk="0" fontAlgn="base" hangingPunct="0">
              <a:spcBef>
                <a:spcPct val="20000"/>
              </a:spcBef>
              <a:spcAft>
                <a:spcPct val="0"/>
              </a:spcAft>
              <a:buClr>
                <a:srgbClr val="7F7F7F"/>
              </a:buClr>
              <a:buSzPct val="90000"/>
              <a:buFont typeface="Wingdings" pitchFamily="2" charset="2"/>
              <a:buChar char="§"/>
              <a:defRPr sz="1600" kern="1200">
                <a:solidFill>
                  <a:schemeClr val="tx1"/>
                </a:solidFill>
                <a:latin typeface="Arial" pitchFamily="34" charset="0"/>
                <a:ea typeface="+mn-ea"/>
                <a:cs typeface="Arial" pitchFamily="34" charset="0"/>
              </a:defRPr>
            </a:lvl3pPr>
            <a:lvl4pPr marL="1201738" indent="-168275" algn="l" defTabSz="457200" rtl="0" eaLnBrk="0" fontAlgn="base" hangingPunct="0">
              <a:spcBef>
                <a:spcPct val="20000"/>
              </a:spcBef>
              <a:spcAft>
                <a:spcPct val="0"/>
              </a:spcAft>
              <a:buClr>
                <a:schemeClr val="tx1">
                  <a:lumMod val="50000"/>
                  <a:lumOff val="50000"/>
                </a:schemeClr>
              </a:buClr>
              <a:buFontTx/>
              <a:buChar char="-"/>
              <a:defRPr sz="1400" kern="1200">
                <a:solidFill>
                  <a:schemeClr val="tx1"/>
                </a:solidFill>
                <a:latin typeface="Helvetica Neue"/>
                <a:ea typeface="Helvetica Neue"/>
                <a:cs typeface="Helvetica Neue"/>
              </a:defRPr>
            </a:lvl4pPr>
            <a:lvl5pPr marL="1719263" indent="-177800" algn="l" defTabSz="457200" rtl="0" eaLnBrk="0" fontAlgn="base" hangingPunct="0">
              <a:spcBef>
                <a:spcPct val="20000"/>
              </a:spcBef>
              <a:spcAft>
                <a:spcPct val="0"/>
              </a:spcAft>
              <a:buClr>
                <a:schemeClr val="tx1">
                  <a:lumMod val="50000"/>
                  <a:lumOff val="50000"/>
                </a:schemeClr>
              </a:buClr>
              <a:buFont typeface="Arial" pitchFamily="34" charset="0"/>
              <a:buChar char="»"/>
              <a:defRPr sz="1400" kern="1200">
                <a:solidFill>
                  <a:schemeClr val="tx1"/>
                </a:solidFill>
                <a:latin typeface="Helvetica Neue"/>
                <a:ea typeface="Helvetica Neue"/>
                <a:cs typeface="Helvetica Neu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Windows 7 / 8 / 8.1 x86/x64-based Systems Operating Systems:</a:t>
            </a:r>
          </a:p>
          <a:p>
            <a:pPr lvl="1"/>
            <a:r>
              <a:rPr lang="en-US" dirty="0"/>
              <a:t>VeriFire Tools installation on the above OSs requires the most recent critical KB updates in order for the USB drivers for the new NCD panel to be installed properly.</a:t>
            </a:r>
          </a:p>
          <a:p>
            <a:pPr lvl="1"/>
            <a:endParaRPr lang="en-US" dirty="0">
              <a:solidFill>
                <a:prstClr val="black"/>
              </a:solidFill>
            </a:endParaRPr>
          </a:p>
          <a:p>
            <a:pPr lvl="1"/>
            <a:endParaRPr lang="en-US" dirty="0"/>
          </a:p>
          <a:p>
            <a:pPr lvl="1"/>
            <a:endParaRPr lang="en-US" dirty="0"/>
          </a:p>
          <a:p>
            <a:pPr lvl="1"/>
            <a:endParaRPr lang="en-US" dirty="0"/>
          </a:p>
          <a:p>
            <a:endParaRPr lang="en-US" dirty="0"/>
          </a:p>
        </p:txBody>
      </p:sp>
    </p:spTree>
    <p:extLst>
      <p:ext uri="{BB962C8B-B14F-4D97-AF65-F5344CB8AC3E}">
        <p14:creationId xmlns:p14="http://schemas.microsoft.com/office/powerpoint/2010/main" val="2682798945"/>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9.40</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extLst>
      <p:ext uri="{BB962C8B-B14F-4D97-AF65-F5344CB8AC3E}">
        <p14:creationId xmlns:p14="http://schemas.microsoft.com/office/powerpoint/2010/main" val="397649882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This presentation provides a more expanded discussion of the enhancements in VeriFire Tools 9.40. These were introduced into this release based on internal and external initiatives as follows:</a:t>
            </a:r>
          </a:p>
          <a:p>
            <a:endParaRPr lang="en-US" dirty="0"/>
          </a:p>
          <a:p>
            <a:pPr lvl="1" eaLnBrk="1" hangingPunct="1">
              <a:buSzPct val="95000"/>
            </a:pPr>
            <a:r>
              <a:rPr lang="en-US" dirty="0"/>
              <a:t>Improved usability by integrating ACS Honeywell User Experience (HUE) which is centered around Human Factors Best Practices</a:t>
            </a:r>
          </a:p>
          <a:p>
            <a:pPr lvl="1" eaLnBrk="1" hangingPunct="1"/>
            <a:endParaRPr lang="en-US" dirty="0"/>
          </a:p>
          <a:p>
            <a:pPr lvl="1" eaLnBrk="1" hangingPunct="1">
              <a:buSzPct val="95000"/>
            </a:pPr>
            <a:r>
              <a:rPr lang="en-US" dirty="0"/>
              <a:t>Observational “Voice of the Customer” requests</a:t>
            </a:r>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195</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259285804"/>
      </p:ext>
    </p:extLst>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r>
              <a:rPr lang="en-US" dirty="0"/>
              <a:t>Release History</a:t>
            </a:r>
          </a:p>
          <a:p>
            <a:r>
              <a:rPr lang="en-US" dirty="0"/>
              <a:t>Operating Systems / Platform Updates</a:t>
            </a:r>
          </a:p>
          <a:p>
            <a:r>
              <a:rPr lang="en-US" dirty="0"/>
              <a:t>Network Topology Map</a:t>
            </a:r>
          </a:p>
          <a:p>
            <a:r>
              <a:rPr lang="en-US" dirty="0"/>
              <a:t>Network Level Download / Upload</a:t>
            </a:r>
          </a:p>
          <a:p>
            <a:r>
              <a:rPr lang="en-US" dirty="0"/>
              <a:t>Panel History Upload</a:t>
            </a:r>
          </a:p>
          <a:p>
            <a:r>
              <a:rPr lang="en-US" dirty="0"/>
              <a:t>Project Improvements on Import </a:t>
            </a:r>
          </a:p>
          <a:p>
            <a:pPr lvl="1"/>
            <a:r>
              <a:rPr lang="en-US" dirty="0"/>
              <a:t>Pre-fill in Project and Version on Import</a:t>
            </a:r>
          </a:p>
          <a:p>
            <a:pPr lvl="1"/>
            <a:r>
              <a:rPr lang="en-US" dirty="0"/>
              <a:t>Project Import/Export with Audio Files</a:t>
            </a:r>
          </a:p>
          <a:p>
            <a:pPr lvl="1"/>
            <a:r>
              <a:rPr lang="en-US" dirty="0"/>
              <a:t>Project Batch Import Form Change</a:t>
            </a:r>
          </a:p>
          <a:p>
            <a:r>
              <a:rPr lang="en-US" dirty="0"/>
              <a:t>Improvement in “My Clipboard” Manager</a:t>
            </a:r>
          </a:p>
          <a:p>
            <a:r>
              <a:rPr lang="en-US" dirty="0"/>
              <a:t>Export from Excel</a:t>
            </a:r>
          </a:p>
          <a:p>
            <a:pPr lvl="1"/>
            <a:r>
              <a:rPr lang="en-US" dirty="0"/>
              <a:t>Copy CBEs from Excel</a:t>
            </a:r>
          </a:p>
          <a:p>
            <a:pPr lvl="1"/>
            <a:r>
              <a:rPr lang="en-US" dirty="0"/>
              <a:t>Copy Logic/Trouble Equations and Comments from Excel</a:t>
            </a:r>
          </a:p>
          <a:p>
            <a:pPr marL="169863" lvl="1">
              <a:buClr>
                <a:srgbClr val="C00000"/>
              </a:buClr>
              <a:buFont typeface="Arial" pitchFamily="34" charset="0"/>
              <a:buChar char="•"/>
            </a:pPr>
            <a:r>
              <a:rPr lang="en-US" sz="2100" dirty="0"/>
              <a:t>Surface Pro 4 tablet support</a:t>
            </a:r>
          </a:p>
          <a:p>
            <a:r>
              <a:rPr lang="en-US" dirty="0"/>
              <a:t>Misc. Enhancements </a:t>
            </a:r>
          </a:p>
          <a:p>
            <a:pPr lvl="1"/>
            <a:r>
              <a:rPr lang="en-US" dirty="0"/>
              <a:t>Ability to Clear Revision Tracking </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196</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051738340"/>
      </p:ext>
    </p:extLst>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Feature Summary</a:t>
            </a:r>
            <a:r>
              <a:rPr lang="en-US" sz="1200" i="1" dirty="0">
                <a:solidFill>
                  <a:prstClr val="black"/>
                </a:solidFill>
              </a:rPr>
              <a:t> (continued)</a:t>
            </a: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pPr lvl="1"/>
            <a:r>
              <a:rPr lang="en-US" dirty="0"/>
              <a:t>Enhanced Diagnostic Utilities </a:t>
            </a:r>
          </a:p>
          <a:p>
            <a:pPr lvl="1"/>
            <a:r>
              <a:rPr lang="en-US" dirty="0"/>
              <a:t>Software Version Updates</a:t>
            </a:r>
          </a:p>
          <a:p>
            <a:pPr lvl="1"/>
            <a:r>
              <a:rPr lang="en-US" dirty="0"/>
              <a:t>Detectors and Modules Combined Report</a:t>
            </a:r>
          </a:p>
          <a:p>
            <a:pPr lvl="1"/>
            <a:r>
              <a:rPr lang="en-US" dirty="0"/>
              <a:t>Preserving Logic Equation comments</a:t>
            </a:r>
          </a:p>
          <a:p>
            <a:r>
              <a:rPr lang="en-US" dirty="0"/>
              <a:t>Install Issues &amp; Critical Updates</a:t>
            </a:r>
          </a:p>
          <a:p>
            <a:r>
              <a:rPr lang="en-US" dirty="0"/>
              <a:t>Problem Issues Addressed</a:t>
            </a:r>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197</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734946976"/>
      </p:ext>
    </p:extLst>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9.40 (OEMs only) was officially released on 12/2016</a:t>
            </a:r>
          </a:p>
          <a:p>
            <a:pPr lvl="1"/>
            <a:r>
              <a:rPr lang="en-US" dirty="0"/>
              <a:t>Network Topology Map</a:t>
            </a:r>
          </a:p>
          <a:p>
            <a:pPr lvl="1"/>
            <a:r>
              <a:rPr lang="en-US" dirty="0"/>
              <a:t>Network Level Download / Upload</a:t>
            </a:r>
          </a:p>
          <a:p>
            <a:pPr lvl="1"/>
            <a:r>
              <a:rPr lang="en-US" dirty="0"/>
              <a:t>Panel History Upload</a:t>
            </a:r>
          </a:p>
          <a:p>
            <a:pPr lvl="1"/>
            <a:r>
              <a:rPr lang="en-US" dirty="0"/>
              <a:t>Project Improvements on Import </a:t>
            </a:r>
          </a:p>
          <a:p>
            <a:pPr lvl="1"/>
            <a:r>
              <a:rPr lang="en-US" dirty="0"/>
              <a:t>Clear Database Tracking Information</a:t>
            </a:r>
          </a:p>
          <a:p>
            <a:pPr lvl="1"/>
            <a:r>
              <a:rPr lang="en-US" dirty="0"/>
              <a:t>Improvement in “My Clipboard” Manager</a:t>
            </a:r>
          </a:p>
          <a:p>
            <a:pPr lvl="1"/>
            <a:r>
              <a:rPr lang="en-US" dirty="0"/>
              <a:t>Export from Excel</a:t>
            </a:r>
          </a:p>
          <a:p>
            <a:pPr lvl="1"/>
            <a:r>
              <a:rPr lang="en-US" dirty="0"/>
              <a:t>Surface Pro 4 tablet support</a:t>
            </a:r>
          </a:p>
          <a:p>
            <a:pPr lvl="1"/>
            <a:r>
              <a:rPr lang="en-US" dirty="0"/>
              <a:t>Misc. Enhancements </a:t>
            </a:r>
          </a:p>
          <a:p>
            <a:pPr lvl="1"/>
            <a:r>
              <a:rPr lang="en-US" dirty="0"/>
              <a:t>Problem issues addressed</a:t>
            </a:r>
          </a:p>
          <a:p>
            <a:pPr lvl="1"/>
            <a:endParaRPr lang="en-US" dirty="0"/>
          </a:p>
          <a:p>
            <a:r>
              <a:rPr lang="en-US" dirty="0"/>
              <a:t>VeriFire Tools 9.10 was officially released on 11/8/2016</a:t>
            </a:r>
          </a:p>
          <a:p>
            <a:pPr lvl="1"/>
            <a:r>
              <a:rPr lang="en-US" dirty="0"/>
              <a:t>ULC-S527 Canadian Regulations</a:t>
            </a:r>
          </a:p>
          <a:p>
            <a:pPr lvl="1"/>
            <a:r>
              <a:rPr lang="en-US" dirty="0"/>
              <a:t>Problem Issues Addressed</a:t>
            </a:r>
          </a:p>
          <a:p>
            <a:pPr marL="287337" lvl="1" indent="0">
              <a:buNone/>
            </a:pPr>
            <a:endParaRPr lang="en-US" dirty="0"/>
          </a:p>
          <a:p>
            <a:r>
              <a:rPr lang="en-US" dirty="0"/>
              <a:t>VeriFire Tools 9.00 was officially released on 10/8/2015</a:t>
            </a:r>
          </a:p>
          <a:p>
            <a:pPr lvl="1"/>
            <a:r>
              <a:rPr lang="en-US" dirty="0"/>
              <a:t>SWIFT Wireless 2.0 support</a:t>
            </a:r>
          </a:p>
          <a:p>
            <a:pPr lvl="1"/>
            <a:r>
              <a:rPr lang="en-US" dirty="0"/>
              <a:t>Auto-Programming of the UDACT-2 for all panels</a:t>
            </a:r>
          </a:p>
          <a:p>
            <a:pPr lvl="1"/>
            <a:r>
              <a:rPr lang="en-US" dirty="0"/>
              <a:t>Surface Pro 3 tablet support</a:t>
            </a:r>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198</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16571281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 / 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This presentation provides a more expanded discussion of the enhancements in VeriFire Tools 12.55</a:t>
            </a:r>
          </a:p>
          <a:p>
            <a:pPr lvl="1"/>
            <a:r>
              <a:rPr lang="en-US" dirty="0"/>
              <a:t>Release History</a:t>
            </a:r>
          </a:p>
          <a:p>
            <a:pPr lvl="1"/>
            <a:r>
              <a:rPr lang="en-US" dirty="0"/>
              <a:t>Operating Systems / Platform Updates</a:t>
            </a:r>
          </a:p>
          <a:p>
            <a:pPr lvl="1"/>
            <a:r>
              <a:rPr lang="en-US" dirty="0"/>
              <a:t>Support for version 6 of N16, NCD</a:t>
            </a:r>
          </a:p>
          <a:p>
            <a:pPr lvl="1"/>
            <a:r>
              <a:rPr lang="en-US" b="1" dirty="0"/>
              <a:t>Features added:</a:t>
            </a:r>
            <a:endParaRPr lang="en-US" dirty="0">
              <a:effectLst/>
            </a:endParaRPr>
          </a:p>
          <a:p>
            <a:pPr marL="742950" lvl="1" indent="-285750">
              <a:buFont typeface="Wingdings" panose="05000000000000000000" pitchFamily="2" charset="2"/>
              <a:buChar char=""/>
              <a:tabLst>
                <a:tab pos="914400" algn="l"/>
              </a:tabLst>
            </a:pPr>
            <a:r>
              <a:rPr lang="en-US" sz="1400" dirty="0">
                <a:effectLst/>
                <a:latin typeface="Calibri" panose="020F0502020204030204" pitchFamily="34" charset="0"/>
                <a:ea typeface="DengXian" panose="02010600030101010101" pitchFamily="2" charset="-122"/>
                <a:cs typeface="Times New Roman" panose="02020603050405020304" pitchFamily="18" charset="0"/>
              </a:rPr>
              <a:t>Support for new AIO device type LDM2-60</a:t>
            </a:r>
          </a:p>
          <a:p>
            <a:pPr marL="742950" lvl="1" indent="-285750">
              <a:buFont typeface="Wingdings" panose="05000000000000000000" pitchFamily="2" charset="2"/>
              <a:buChar char=""/>
              <a:tabLst>
                <a:tab pos="914400" algn="l"/>
              </a:tabLst>
            </a:pPr>
            <a:r>
              <a:rPr lang="en-US" sz="1400" dirty="0">
                <a:effectLst/>
                <a:latin typeface="Calibri" panose="020F0502020204030204" pitchFamily="34" charset="0"/>
                <a:ea typeface="DengXian" panose="02010600030101010101" pitchFamily="2" charset="-122"/>
                <a:cs typeface="Times New Roman" panose="02020603050405020304" pitchFamily="18" charset="0"/>
              </a:rPr>
              <a:t>Support for new AIO device type LDM2-32</a:t>
            </a:r>
          </a:p>
          <a:p>
            <a:pPr marL="742950" lvl="1" indent="-285750">
              <a:buFont typeface="Wingdings" panose="05000000000000000000" pitchFamily="2" charset="2"/>
              <a:buChar char=""/>
              <a:tabLst>
                <a:tab pos="914400" algn="l"/>
              </a:tabLst>
            </a:pPr>
            <a:r>
              <a:rPr lang="en-US" sz="1400" dirty="0">
                <a:effectLst/>
                <a:latin typeface="Calibri" panose="020F0502020204030204" pitchFamily="34" charset="0"/>
                <a:ea typeface="DengXian" panose="02010600030101010101" pitchFamily="2" charset="-122"/>
                <a:cs typeface="Times New Roman" panose="02020603050405020304" pitchFamily="18" charset="0"/>
              </a:rPr>
              <a:t>Support for new AIO device type TM-8</a:t>
            </a:r>
          </a:p>
          <a:p>
            <a:pPr marL="742950" lvl="1" indent="-285750">
              <a:buFont typeface="Wingdings" panose="05000000000000000000" pitchFamily="2" charset="2"/>
              <a:buChar char=""/>
              <a:tabLst>
                <a:tab pos="914400" algn="l"/>
              </a:tabLst>
            </a:pPr>
            <a:r>
              <a:rPr lang="en-US" sz="1400" dirty="0">
                <a:effectLst/>
                <a:latin typeface="Calibri" panose="020F0502020204030204" pitchFamily="34" charset="0"/>
                <a:ea typeface="DengXian" panose="02010600030101010101" pitchFamily="2" charset="-122"/>
                <a:cs typeface="Times New Roman" panose="02020603050405020304" pitchFamily="18" charset="0"/>
              </a:rPr>
              <a:t>Support for 50 Agent Releasing Zones (License required)</a:t>
            </a:r>
          </a:p>
          <a:p>
            <a:pPr marL="742950" lvl="1" indent="-285750">
              <a:buFont typeface="Wingdings" panose="05000000000000000000" pitchFamily="2" charset="2"/>
              <a:buChar char=""/>
              <a:tabLst>
                <a:tab pos="914400" algn="l"/>
              </a:tabLst>
            </a:pPr>
            <a:r>
              <a:rPr lang="en-US" sz="1400" dirty="0">
                <a:effectLst/>
                <a:latin typeface="Calibri" panose="020F0502020204030204" pitchFamily="34" charset="0"/>
                <a:ea typeface="DengXian" panose="02010600030101010101" pitchFamily="2" charset="-122"/>
                <a:cs typeface="Times New Roman" panose="02020603050405020304" pitchFamily="18" charset="0"/>
              </a:rPr>
              <a:t>Support for 100 Water Releasing Zones (License required)</a:t>
            </a:r>
          </a:p>
          <a:p>
            <a:pPr marL="742950" lvl="1" indent="-285750">
              <a:buFont typeface="Wingdings" panose="05000000000000000000" pitchFamily="2" charset="2"/>
              <a:buChar char=""/>
              <a:tabLst>
                <a:tab pos="914400" algn="l"/>
              </a:tabLst>
            </a:pPr>
            <a:r>
              <a:rPr lang="en-US" sz="1400" dirty="0">
                <a:effectLst/>
                <a:latin typeface="Calibri" panose="020F0502020204030204" pitchFamily="34" charset="0"/>
                <a:ea typeface="DengXian" panose="02010600030101010101" pitchFamily="2" charset="-122"/>
                <a:cs typeface="Times New Roman" panose="02020603050405020304" pitchFamily="18" charset="0"/>
              </a:rPr>
              <a:t>Support for Agent Releasing modules</a:t>
            </a:r>
          </a:p>
          <a:p>
            <a:pPr marL="742950" lvl="1" indent="-285750">
              <a:buFont typeface="Wingdings" panose="05000000000000000000" pitchFamily="2" charset="2"/>
              <a:buChar char=""/>
              <a:tabLst>
                <a:tab pos="914400" algn="l"/>
              </a:tabLst>
            </a:pPr>
            <a:r>
              <a:rPr lang="en-US" sz="1400" dirty="0">
                <a:effectLst/>
                <a:latin typeface="Calibri" panose="020F0502020204030204" pitchFamily="34" charset="0"/>
                <a:ea typeface="DengXian" panose="02010600030101010101" pitchFamily="2" charset="-122"/>
                <a:cs typeface="Times New Roman" panose="02020603050405020304" pitchFamily="18" charset="0"/>
              </a:rPr>
              <a:t>Support for Water Releasing modules</a:t>
            </a:r>
          </a:p>
          <a:p>
            <a:pPr marL="742950" lvl="1" indent="-285750">
              <a:buFont typeface="Wingdings" panose="05000000000000000000" pitchFamily="2" charset="2"/>
              <a:buChar char=""/>
              <a:tabLst>
                <a:tab pos="914400" algn="l"/>
              </a:tabLst>
            </a:pPr>
            <a:r>
              <a:rPr lang="en-US" sz="1400" dirty="0">
                <a:effectLst/>
                <a:latin typeface="Calibri" panose="020F0502020204030204" pitchFamily="34" charset="0"/>
                <a:ea typeface="DengXian" panose="02010600030101010101" pitchFamily="2" charset="-122"/>
                <a:cs typeface="Times New Roman" panose="02020603050405020304" pitchFamily="18" charset="0"/>
              </a:rPr>
              <a:t>Added new PMB Patterns for </a:t>
            </a:r>
            <a:r>
              <a:rPr lang="en-US" sz="1400" b="0" dirty="0">
                <a:effectLst/>
                <a:latin typeface="Calibri" panose="020F0502020204030204" pitchFamily="34" charset="0"/>
                <a:ea typeface="DengXian" panose="02010600030101010101" pitchFamily="2" charset="-122"/>
                <a:cs typeface="Times New Roman" panose="02020603050405020304" pitchFamily="18" charset="0"/>
              </a:rPr>
              <a:t>NAC CODED ALARM</a:t>
            </a:r>
            <a:endParaRPr lang="en-US" sz="1400" dirty="0">
              <a:effectLst/>
              <a:latin typeface="Calibri" panose="020F0502020204030204" pitchFamily="34" charset="0"/>
              <a:ea typeface="DengXian" panose="02010600030101010101" pitchFamily="2" charset="-122"/>
              <a:cs typeface="Times New Roman" panose="02020603050405020304" pitchFamily="18" charset="0"/>
            </a:endParaRPr>
          </a:p>
          <a:p>
            <a:pPr marL="742950" lvl="1" indent="-285750">
              <a:buFont typeface="Wingdings" panose="05000000000000000000" pitchFamily="2" charset="2"/>
              <a:buChar char=""/>
              <a:tabLst>
                <a:tab pos="914400" algn="l"/>
              </a:tabLst>
            </a:pPr>
            <a:r>
              <a:rPr lang="en-US" sz="1400" dirty="0">
                <a:effectLst/>
                <a:latin typeface="Calibri" panose="020F0502020204030204" pitchFamily="34" charset="0"/>
                <a:ea typeface="DengXian" panose="02010600030101010101" pitchFamily="2" charset="-122"/>
                <a:cs typeface="Times New Roman" panose="02020603050405020304" pitchFamily="18" charset="0"/>
              </a:rPr>
              <a:t>Max Password length increased to 16 characters for N16/NCD Panels</a:t>
            </a:r>
          </a:p>
          <a:p>
            <a:pPr marL="742950" lvl="1" indent="-285750">
              <a:buFont typeface="Wingdings" panose="05000000000000000000" pitchFamily="2" charset="2"/>
              <a:buChar char=""/>
              <a:tabLst>
                <a:tab pos="914400" algn="l"/>
              </a:tabLst>
            </a:pPr>
            <a:r>
              <a:rPr lang="en-US" sz="1400" dirty="0">
                <a:effectLst/>
                <a:latin typeface="Calibri" panose="020F0502020204030204" pitchFamily="34" charset="0"/>
                <a:ea typeface="DengXian" panose="02010600030101010101" pitchFamily="2" charset="-122"/>
                <a:cs typeface="Times New Roman" panose="02020603050405020304" pitchFamily="18" charset="0"/>
              </a:rPr>
              <a:t>Support for 10 RLD’s</a:t>
            </a:r>
          </a:p>
          <a:p>
            <a:pPr marL="742950" lvl="1" indent="-285750">
              <a:buFont typeface="Wingdings" panose="05000000000000000000" pitchFamily="2" charset="2"/>
              <a:buChar char=""/>
              <a:tabLst>
                <a:tab pos="914400" algn="l"/>
              </a:tabLst>
            </a:pPr>
            <a:r>
              <a:rPr lang="en-US" sz="1400" dirty="0">
                <a:effectLst/>
                <a:latin typeface="Calibri" panose="020F0502020204030204" pitchFamily="34" charset="0"/>
                <a:ea typeface="DengXian" panose="02010600030101010101" pitchFamily="2" charset="-122"/>
                <a:cs typeface="Times New Roman" panose="02020603050405020304" pitchFamily="18" charset="0"/>
              </a:rPr>
              <a:t>Support of N16X Upgrade bundle for N16E persona</a:t>
            </a:r>
          </a:p>
          <a:p>
            <a:pPr marL="742950" lvl="1" indent="-285750">
              <a:buFont typeface="Wingdings" panose="05000000000000000000" pitchFamily="2" charset="2"/>
              <a:buChar char=""/>
              <a:tabLst>
                <a:tab pos="914400" algn="l"/>
              </a:tabLst>
            </a:pPr>
            <a:r>
              <a:rPr lang="en-US" sz="1400" dirty="0">
                <a:effectLst/>
                <a:latin typeface="Calibri" panose="020F0502020204030204" pitchFamily="34" charset="0"/>
                <a:ea typeface="DengXian" panose="02010600030101010101" pitchFamily="2" charset="-122"/>
                <a:cs typeface="Times New Roman" panose="02020603050405020304" pitchFamily="18" charset="0"/>
              </a:rPr>
              <a:t>New 210AH charging option available in PMB(Applicable for PMB-PCB only)</a:t>
            </a:r>
          </a:p>
          <a:p>
            <a:pPr marL="287337" lvl="1" indent="0">
              <a:buNone/>
            </a:pPr>
            <a:endParaRPr lang="en-US" dirty="0"/>
          </a:p>
          <a:p>
            <a:pPr marL="287337" lvl="1" indent="0">
              <a:buNone/>
            </a:pPr>
            <a:endParaRPr lang="en-US" dirty="0"/>
          </a:p>
          <a:p>
            <a:pPr marL="287337" lvl="1" indent="0">
              <a:buNone/>
            </a:pPr>
            <a:endParaRPr lang="en-US" dirty="0"/>
          </a:p>
          <a:p>
            <a:pPr lvl="1"/>
            <a:endParaRPr lang="en-US" dirty="0"/>
          </a:p>
          <a:p>
            <a:pPr lvl="1"/>
            <a:endParaRPr lang="en-US" dirty="0"/>
          </a:p>
          <a:p>
            <a:pPr lvl="1"/>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12.55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48364962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112" y="68545"/>
            <a:ext cx="8793728" cy="373531"/>
          </a:xfrm>
        </p:spPr>
        <p:txBody>
          <a:bodyPr/>
          <a:lstStyle/>
          <a:p>
            <a:r>
              <a:rPr lang="en-US" dirty="0"/>
              <a:t>Cyber security Important notes </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19</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p>
        </p:txBody>
      </p:sp>
      <p:sp>
        <p:nvSpPr>
          <p:cNvPr id="7" name="TextBox 6">
            <a:extLst>
              <a:ext uri="{FF2B5EF4-FFF2-40B4-BE49-F238E27FC236}">
                <a16:creationId xmlns:a16="http://schemas.microsoft.com/office/drawing/2014/main" id="{9F4F1077-78D9-42D9-AEF8-6F0B79C55A52}"/>
              </a:ext>
            </a:extLst>
          </p:cNvPr>
          <p:cNvSpPr txBox="1"/>
          <p:nvPr/>
        </p:nvSpPr>
        <p:spPr>
          <a:xfrm>
            <a:off x="627062" y="474662"/>
            <a:ext cx="6808206" cy="2862322"/>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This version will supersede previous versions. Cyber security issues reported on previous versions will not be supported and we recommend to upgrade to the latest version</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mn-ea"/>
                <a:cs typeface="Arial" pitchFamily="34" charset="0"/>
              </a:rPr>
              <a:t>Microsoft Access Runtime 2007 is no longer supported by Microsoft. Hence Microsoft Access Database Engine 2016 will be installed with this version of Tools. </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Arial" pitchFamily="34" charset="0"/>
            </a:endParaRPr>
          </a:p>
        </p:txBody>
      </p:sp>
      <p:sp>
        <p:nvSpPr>
          <p:cNvPr id="8" name="TextBox 7">
            <a:extLst>
              <a:ext uri="{FF2B5EF4-FFF2-40B4-BE49-F238E27FC236}">
                <a16:creationId xmlns:a16="http://schemas.microsoft.com/office/drawing/2014/main" id="{E4A461D4-45A4-4B17-888D-7B142EEF75FD}"/>
              </a:ext>
            </a:extLst>
          </p:cNvPr>
          <p:cNvSpPr txBox="1"/>
          <p:nvPr/>
        </p:nvSpPr>
        <p:spPr>
          <a:xfrm>
            <a:off x="814152" y="2645637"/>
            <a:ext cx="4716854" cy="400110"/>
          </a:xfrm>
          <a:prstGeom prst="rect">
            <a:avLst/>
          </a:prstGeom>
          <a:noFill/>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Problem issues addressed</a:t>
            </a:r>
          </a:p>
        </p:txBody>
      </p:sp>
      <p:sp>
        <p:nvSpPr>
          <p:cNvPr id="9" name="TextBox 8">
            <a:extLst>
              <a:ext uri="{FF2B5EF4-FFF2-40B4-BE49-F238E27FC236}">
                <a16:creationId xmlns:a16="http://schemas.microsoft.com/office/drawing/2014/main" id="{193DFE7E-2379-42DB-BEFE-99CFFEDBE1E2}"/>
              </a:ext>
            </a:extLst>
          </p:cNvPr>
          <p:cNvSpPr txBox="1"/>
          <p:nvPr/>
        </p:nvSpPr>
        <p:spPr>
          <a:xfrm>
            <a:off x="814152" y="3185485"/>
            <a:ext cx="7896979" cy="2031325"/>
          </a:xfrm>
          <a:prstGeom prst="rect">
            <a:avLst/>
          </a:prstGeom>
          <a:noFill/>
        </p:spPr>
        <p:txBody>
          <a:bodyPr wrap="square" rtlCol="0">
            <a:spAutoFit/>
          </a:bodyPr>
          <a:lstStyle/>
          <a:p>
            <a:pPr marL="342900" marR="0" lvl="0" indent="-342900" algn="l" defTabSz="457200" rtl="0" eaLnBrk="1" fontAlgn="base" latinLnBrk="0" hangingPunct="1">
              <a:lnSpc>
                <a:spcPct val="100000"/>
              </a:lnSpc>
              <a:spcBef>
                <a:spcPct val="0"/>
              </a:spcBef>
              <a:spcAft>
                <a:spcPct val="0"/>
              </a:spcAft>
              <a:buClrTx/>
              <a:buSzTx/>
              <a:buFontTx/>
              <a:buAutoNum type="arabicPeriod"/>
              <a:tabLst/>
              <a:defRPr/>
            </a:pPr>
            <a:r>
              <a:rPr kumimoji="0" lang="en-US" sz="18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Issue 1</a:t>
            </a: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a:t>
            </a:r>
            <a:r>
              <a:rPr kumimoji="0" lang="en-IN" sz="1800" b="0" i="0" u="none" strike="noStrike" kern="1200" cap="none" spc="0" normalizeH="0" baseline="0" noProof="0" dirty="0">
                <a:ln>
                  <a:noFill/>
                </a:ln>
                <a:solidFill>
                  <a:srgbClr val="333333"/>
                </a:solidFill>
                <a:effectLst/>
                <a:uLnTx/>
                <a:uFillTx/>
                <a:latin typeface="HoneywellSans"/>
                <a:ea typeface="+mn-ea"/>
                <a:cs typeface="Arial" pitchFamily="34" charset="0"/>
              </a:rPr>
              <a:t>: With N16 V5.1 you might get an error message stating “The database that will be downloaded is incompatible with the application in node xx.  Download it anyway?”  This message is in error.  VFT 12.10 is compatible with N16 Firmware 5.1 and download should complete successfully..</a:t>
            </a:r>
            <a:endPar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342900" marR="0" lvl="0" indent="-342900" algn="l" defTabSz="457200" rtl="0" eaLnBrk="1" fontAlgn="base" latinLnBrk="0" hangingPunct="1">
              <a:lnSpc>
                <a:spcPct val="100000"/>
              </a:lnSpc>
              <a:spcBef>
                <a:spcPct val="0"/>
              </a:spcBef>
              <a:spcAft>
                <a:spcPct val="0"/>
              </a:spcAft>
              <a:buClrTx/>
              <a:buSzTx/>
              <a:buFontTx/>
              <a:buAutoNum type="arabicPeriod" startAt="2"/>
              <a:tabLst/>
              <a:defRPr/>
            </a:pP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IN"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Issue 2:</a:t>
            </a: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 The CBE-7 was getting enabled for detectors. And if CBE7 is configured and saved database download would abort. </a:t>
            </a:r>
          </a:p>
          <a:p>
            <a:pPr marL="342900" marR="0" lvl="0" indent="-342900" algn="l" defTabSz="457200" rtl="0" eaLnBrk="1" fontAlgn="base" latinLnBrk="0" hangingPunct="1">
              <a:lnSpc>
                <a:spcPct val="100000"/>
              </a:lnSpc>
              <a:spcBef>
                <a:spcPct val="0"/>
              </a:spcBef>
              <a:spcAft>
                <a:spcPct val="0"/>
              </a:spcAft>
              <a:buClrTx/>
              <a:buSzTx/>
              <a:buFontTx/>
              <a:buAutoNum type="arabicPeriod" startAt="2"/>
              <a:tabLst/>
              <a:defRPr/>
            </a:pP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Issue 3: Adobe reader 64-bit was not getting recognized by Tools</a:t>
            </a:r>
            <a:endParaRPr kumimoji="0" lang="en-IN"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562729400"/>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85000" lnSpcReduction="10000"/>
          </a:bodyPr>
          <a:lstStyle/>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pPr lvl="1"/>
            <a:endParaRPr lang="en-US" dirty="0"/>
          </a:p>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pPr lvl="1"/>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199</a:t>
            </a:fld>
            <a:endParaRPr lang="en-US" dirty="0"/>
          </a:p>
        </p:txBody>
      </p:sp>
      <p:pic>
        <p:nvPicPr>
          <p:cNvPr id="6" name="Picture 3"/>
          <p:cNvPicPr>
            <a:picLocks noChangeAspect="1" noChangeArrowheads="1"/>
          </p:cNvPicPr>
          <p:nvPr/>
        </p:nvPicPr>
        <p:blipFill>
          <a:blip r:embed="rId3" cstate="print"/>
          <a:srcRect/>
          <a:stretch>
            <a:fillRect/>
          </a:stretch>
        </p:blipFill>
        <p:spPr bwMode="auto">
          <a:xfrm>
            <a:off x="1055180" y="5288044"/>
            <a:ext cx="2263775" cy="781050"/>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625866948"/>
      </p:ext>
    </p:extLst>
  </p:cSld>
  <p:clrMapOvr>
    <a:masterClrMapping/>
  </p:clrMapOvr>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Operating Systems / Platform Updates</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Window 7</a:t>
            </a:r>
          </a:p>
          <a:p>
            <a:pPr lvl="1"/>
            <a:r>
              <a:rPr lang="en-US" dirty="0"/>
              <a:t>32 and 64 bit</a:t>
            </a:r>
          </a:p>
          <a:p>
            <a:pPr lvl="1"/>
            <a:endParaRPr lang="en-US" dirty="0"/>
          </a:p>
          <a:p>
            <a:r>
              <a:rPr lang="en-US" dirty="0"/>
              <a:t>Windows 8</a:t>
            </a:r>
          </a:p>
          <a:p>
            <a:pPr lvl="1"/>
            <a:r>
              <a:rPr lang="en-US" dirty="0"/>
              <a:t>32 and 64 bit</a:t>
            </a:r>
          </a:p>
          <a:p>
            <a:pPr lvl="1"/>
            <a:endParaRPr lang="en-US" dirty="0"/>
          </a:p>
          <a:p>
            <a:r>
              <a:rPr lang="en-US" dirty="0"/>
              <a:t>Windows 8.1</a:t>
            </a:r>
          </a:p>
          <a:p>
            <a:pPr lvl="1"/>
            <a:r>
              <a:rPr lang="en-US" dirty="0"/>
              <a:t>32 and 64 bit</a:t>
            </a:r>
          </a:p>
          <a:p>
            <a:pPr lvl="1"/>
            <a:endParaRPr lang="en-US" dirty="0"/>
          </a:p>
          <a:p>
            <a:r>
              <a:rPr lang="en-US" dirty="0"/>
              <a:t>Windows 10</a:t>
            </a:r>
          </a:p>
          <a:p>
            <a:pPr lvl="1"/>
            <a:r>
              <a:rPr lang="en-US" dirty="0"/>
              <a:t>32 and 64 bit</a:t>
            </a:r>
          </a:p>
          <a:p>
            <a:pPr lvl="1"/>
            <a:endParaRPr lang="en-US" dirty="0"/>
          </a:p>
          <a:p>
            <a:r>
              <a:rPr lang="en-US" dirty="0"/>
              <a:t>Windows Surface Pro 3 &amp; Pro 4 tablets</a:t>
            </a:r>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200</a:t>
            </a:fld>
            <a:endParaRPr lang="en-US" dirty="0"/>
          </a:p>
        </p:txBody>
      </p:sp>
      <p:pic>
        <p:nvPicPr>
          <p:cNvPr id="7" name="Picture 2" descr="http://techsultan.com/wp-content/uploads/2013/08/windows-71.png"/>
          <p:cNvPicPr>
            <a:picLocks noChangeAspect="1" noChangeArrowheads="1"/>
          </p:cNvPicPr>
          <p:nvPr/>
        </p:nvPicPr>
        <p:blipFill>
          <a:blip r:embed="rId3" cstate="print"/>
          <a:srcRect/>
          <a:stretch>
            <a:fillRect/>
          </a:stretch>
        </p:blipFill>
        <p:spPr bwMode="auto">
          <a:xfrm>
            <a:off x="2678906" y="1074738"/>
            <a:ext cx="658813" cy="654050"/>
          </a:xfrm>
          <a:prstGeom prst="rect">
            <a:avLst/>
          </a:prstGeom>
          <a:ln>
            <a:noFill/>
          </a:ln>
          <a:effectLst>
            <a:outerShdw blurRad="292100" dist="139700" dir="2700000" algn="tl" rotWithShape="0">
              <a:srgbClr val="333333">
                <a:alpha val="65000"/>
              </a:srgbClr>
            </a:outerShdw>
          </a:effectLst>
        </p:spPr>
      </p:pic>
      <p:pic>
        <p:nvPicPr>
          <p:cNvPr id="8" name="Picture 4" descr="http://whdi-reviews.com/wp-content/uploads/2012/07/Windows-8-Logo-Wallpaper.jpeg"/>
          <p:cNvPicPr>
            <a:picLocks noChangeAspect="1" noChangeArrowheads="1"/>
          </p:cNvPicPr>
          <p:nvPr/>
        </p:nvPicPr>
        <p:blipFill>
          <a:blip r:embed="rId4" cstate="print"/>
          <a:srcRect/>
          <a:stretch>
            <a:fillRect/>
          </a:stretch>
        </p:blipFill>
        <p:spPr bwMode="auto">
          <a:xfrm>
            <a:off x="2678906" y="2169319"/>
            <a:ext cx="914400" cy="571500"/>
          </a:xfrm>
          <a:prstGeom prst="rect">
            <a:avLst/>
          </a:prstGeom>
          <a:ln>
            <a:noFill/>
          </a:ln>
          <a:effectLst>
            <a:outerShdw blurRad="292100" dist="139700" dir="2700000" algn="tl" rotWithShape="0">
              <a:srgbClr val="333333">
                <a:alpha val="65000"/>
              </a:srgbClr>
            </a:outerShdw>
          </a:effectLst>
        </p:spPr>
      </p:pic>
      <p:pic>
        <p:nvPicPr>
          <p:cNvPr id="9" name="Picture 8" descr="http://www.winbeta.org/sites/default/files/Windows-8-1.jpg"/>
          <p:cNvPicPr>
            <a:picLocks noChangeAspect="1" noChangeArrowheads="1"/>
          </p:cNvPicPr>
          <p:nvPr/>
        </p:nvPicPr>
        <p:blipFill>
          <a:blip r:embed="rId5" cstate="print"/>
          <a:srcRect/>
          <a:stretch>
            <a:fillRect/>
          </a:stretch>
        </p:blipFill>
        <p:spPr bwMode="auto">
          <a:xfrm>
            <a:off x="2678906" y="3259138"/>
            <a:ext cx="1023937" cy="576262"/>
          </a:xfrm>
          <a:prstGeom prst="rect">
            <a:avLst/>
          </a:prstGeom>
          <a:ln>
            <a:noFill/>
          </a:ln>
          <a:effectLst>
            <a:outerShdw blurRad="292100" dist="139700" dir="2700000" algn="tl" rotWithShape="0">
              <a:srgbClr val="333333">
                <a:alpha val="65000"/>
              </a:srgbClr>
            </a:outerShdw>
          </a:effectLst>
        </p:spPr>
      </p:pic>
      <p:pic>
        <p:nvPicPr>
          <p:cNvPr id="10" name="Picture 10" descr="http://www.windows7password.net/wp-content/uploads/2010/10/MicrosoftSurface.jpeg"/>
          <p:cNvPicPr>
            <a:picLocks noChangeAspect="1" noChangeArrowheads="1"/>
          </p:cNvPicPr>
          <p:nvPr/>
        </p:nvPicPr>
        <p:blipFill>
          <a:blip r:embed="rId6" cstate="print"/>
          <a:srcRect/>
          <a:stretch>
            <a:fillRect/>
          </a:stretch>
        </p:blipFill>
        <p:spPr bwMode="auto">
          <a:xfrm>
            <a:off x="5409048" y="5292807"/>
            <a:ext cx="725487" cy="777875"/>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7"/>
          <a:stretch>
            <a:fillRect/>
          </a:stretch>
        </p:blipFill>
        <p:spPr>
          <a:xfrm>
            <a:off x="2678906" y="4273309"/>
            <a:ext cx="1023937" cy="573685"/>
          </a:xfrm>
          <a:prstGeom prst="rect">
            <a:avLst/>
          </a:prstGeom>
          <a:ln>
            <a:noFill/>
          </a:ln>
          <a:effectLst>
            <a:outerShdw blurRad="292100" dist="139700" dir="2700000" algn="tl" rotWithShape="0">
              <a:srgbClr val="333333">
                <a:alpha val="65000"/>
              </a:srgbClr>
            </a:outerShdw>
          </a:effectLst>
        </p:spPr>
      </p:pic>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sp>
        <p:nvSpPr>
          <p:cNvPr id="12" name="Rounded Rectangle 11"/>
          <p:cNvSpPr/>
          <p:nvPr/>
        </p:nvSpPr>
        <p:spPr>
          <a:xfrm>
            <a:off x="511862" y="4182319"/>
            <a:ext cx="3342221" cy="742900"/>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Rounded Rectangle 12"/>
          <p:cNvSpPr/>
          <p:nvPr/>
        </p:nvSpPr>
        <p:spPr>
          <a:xfrm>
            <a:off x="3695929" y="5193914"/>
            <a:ext cx="1616659" cy="420956"/>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5" name="Line Callout 1 14"/>
          <p:cNvSpPr>
            <a:spLocks/>
          </p:cNvSpPr>
          <p:nvPr/>
        </p:nvSpPr>
        <p:spPr bwMode="auto">
          <a:xfrm>
            <a:off x="6134535" y="2352775"/>
            <a:ext cx="1359084" cy="830997"/>
          </a:xfrm>
          <a:prstGeom prst="borderCallout1">
            <a:avLst>
              <a:gd name="adj1" fmla="val 47654"/>
              <a:gd name="adj2" fmla="val 779"/>
              <a:gd name="adj3" fmla="val 211753"/>
              <a:gd name="adj4" fmla="val -169240"/>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Windows 10 support added in 9.10 release -  </a:t>
            </a:r>
            <a:r>
              <a:rPr lang="en-US" sz="1200" b="1" dirty="0"/>
              <a:t>11/8/2016</a:t>
            </a:r>
            <a:endParaRPr lang="en-US" sz="1200" b="1" kern="0" dirty="0"/>
          </a:p>
        </p:txBody>
      </p:sp>
      <p:sp>
        <p:nvSpPr>
          <p:cNvPr id="18" name="Line Callout 1 17"/>
          <p:cNvSpPr>
            <a:spLocks/>
          </p:cNvSpPr>
          <p:nvPr/>
        </p:nvSpPr>
        <p:spPr bwMode="auto">
          <a:xfrm>
            <a:off x="7102223" y="3668564"/>
            <a:ext cx="1359084" cy="830997"/>
          </a:xfrm>
          <a:prstGeom prst="borderCallout1">
            <a:avLst>
              <a:gd name="adj1" fmla="val 47654"/>
              <a:gd name="adj2" fmla="val 779"/>
              <a:gd name="adj3" fmla="val 171849"/>
              <a:gd name="adj4" fmla="val -124139"/>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Surface Pro 4 support added in 9.40 release -  </a:t>
            </a:r>
            <a:r>
              <a:rPr lang="en-US" sz="1200" b="1" dirty="0"/>
              <a:t>Q2 2017</a:t>
            </a:r>
            <a:endParaRPr lang="en-US" sz="1200" b="1" kern="0" dirty="0"/>
          </a:p>
        </p:txBody>
      </p:sp>
    </p:spTree>
    <p:extLst>
      <p:ext uri="{BB962C8B-B14F-4D97-AF65-F5344CB8AC3E}">
        <p14:creationId xmlns:p14="http://schemas.microsoft.com/office/powerpoint/2010/main" val="35470328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1000"/>
                                        <p:tgtEl>
                                          <p:spTgt spid="1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ppt_x"/>
                                          </p:val>
                                        </p:tav>
                                        <p:tav tm="100000">
                                          <p:val>
                                            <p:strVal val="#ppt_x"/>
                                          </p:val>
                                        </p:tav>
                                      </p:tavLst>
                                    </p:anim>
                                    <p:anim calcmode="lin" valueType="num">
                                      <p:cBhvr additive="base">
                                        <p:cTn id="11"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0-#ppt_h/2"/>
                                          </p:val>
                                        </p:tav>
                                        <p:tav tm="100000">
                                          <p:val>
                                            <p:strVal val="#ppt_y"/>
                                          </p:val>
                                        </p:tav>
                                      </p:tavLst>
                                    </p:anim>
                                  </p:childTnLst>
                                </p:cTn>
                              </p:par>
                              <p:par>
                                <p:cTn id="18" presetID="6" presetClass="entr" presetSubtype="16"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ircle(in)">
                                      <p:cBhvr>
                                        <p:cTn id="2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8" grpId="0"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 Topology Map</a:t>
            </a:r>
            <a:br>
              <a:rPr lang="en-US" dirty="0"/>
            </a:br>
            <a:br>
              <a:rPr lang="en-US" dirty="0"/>
            </a:br>
            <a:br>
              <a:rPr lang="en-US" dirty="0"/>
            </a:br>
            <a:endParaRPr lang="en-US" dirty="0"/>
          </a:p>
        </p:txBody>
      </p:sp>
      <p:sp>
        <p:nvSpPr>
          <p:cNvPr id="3" name="Text Placeholder 2"/>
          <p:cNvSpPr>
            <a:spLocks noGrp="1"/>
          </p:cNvSpPr>
          <p:nvPr>
            <p:ph type="body" sz="quarter" idx="10"/>
          </p:nvPr>
        </p:nvSpPr>
        <p:spPr/>
        <p:txBody>
          <a:bodyPr>
            <a:normAutofit lnSpcReduction="10000"/>
          </a:bodyPr>
          <a:lstStyle/>
          <a:p>
            <a:r>
              <a:rPr lang="en-US" dirty="0"/>
              <a:t>For HS-NCM networks we have provided an additional Network Diagnostics service to automatically construct a visual representation of the NOTI•FIRE•NET™ network.</a:t>
            </a:r>
          </a:p>
          <a:p>
            <a:r>
              <a:rPr lang="en-US" dirty="0"/>
              <a:t>This node mapping utility was design using Windows Presentation Foundation (or WPF) and the Network Node Map controls available in the Infragistics tool chest.</a:t>
            </a:r>
          </a:p>
          <a:p>
            <a:r>
              <a:rPr lang="en-US" dirty="0"/>
              <a:t>Service presents a labor-saving rendering that gives both node population with each card and the card’s nearest neighbors.</a:t>
            </a:r>
          </a:p>
          <a:p>
            <a:r>
              <a:rPr lang="en-US" dirty="0"/>
              <a:t>Handles both PCA and PCB as well as VDSL(Wire), Fiber, and Mixed board configurations.</a:t>
            </a:r>
          </a:p>
          <a:p>
            <a:r>
              <a:rPr lang="en-US" dirty="0"/>
              <a:t>Has both visual map and interactive grid for more network card statistics.</a:t>
            </a:r>
          </a:p>
          <a:p>
            <a:r>
              <a:rPr lang="en-US" dirty="0"/>
              <a:t>Tool strip contains numerous navigation aids including search capability as well as filter/sorting features in the grid below.</a:t>
            </a:r>
          </a:p>
          <a:p>
            <a:r>
              <a:rPr lang="en-US" dirty="0"/>
              <a:t>This service has the potential to be the framework for other network diagnostic tools like “Network Test”.</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201</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819242559"/>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4"/>
          <p:cNvGrpSpPr>
            <a:grpSpLocks noChangeAspect="1"/>
          </p:cNvGrpSpPr>
          <p:nvPr/>
        </p:nvGrpSpPr>
        <p:grpSpPr bwMode="auto">
          <a:xfrm>
            <a:off x="514350" y="1643063"/>
            <a:ext cx="7891463" cy="4457700"/>
            <a:chOff x="324" y="1035"/>
            <a:chExt cx="4971" cy="2808"/>
          </a:xfrm>
        </p:grpSpPr>
        <p:sp>
          <p:nvSpPr>
            <p:cNvPr id="11" name="AutoShape 3"/>
            <p:cNvSpPr>
              <a:spLocks noChangeAspect="1" noChangeArrowheads="1" noTextEdit="1"/>
            </p:cNvSpPr>
            <p:nvPr/>
          </p:nvSpPr>
          <p:spPr bwMode="auto">
            <a:xfrm>
              <a:off x="324" y="1035"/>
              <a:ext cx="4903" cy="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 y="1085"/>
              <a:ext cx="4901" cy="27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514578" y="482888"/>
            <a:ext cx="8793728" cy="373531"/>
          </a:xfrm>
        </p:spPr>
        <p:txBody>
          <a:bodyPr/>
          <a:lstStyle/>
          <a:p>
            <a:r>
              <a:rPr lang="en-US" dirty="0"/>
              <a:t>Network Topology Map</a:t>
            </a:r>
            <a:br>
              <a:rPr lang="en-US" dirty="0"/>
            </a:br>
            <a:br>
              <a:rPr lang="en-US" dirty="0"/>
            </a:b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202</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
        <p:nvSpPr>
          <p:cNvPr id="3" name="Text Placeholder 2"/>
          <p:cNvSpPr>
            <a:spLocks noGrp="1"/>
          </p:cNvSpPr>
          <p:nvPr>
            <p:ph type="body" sz="quarter" idx="10"/>
          </p:nvPr>
        </p:nvSpPr>
        <p:spPr/>
        <p:txBody>
          <a:bodyPr>
            <a:normAutofit/>
          </a:bodyPr>
          <a:lstStyle/>
          <a:p>
            <a:r>
              <a:rPr lang="en-US" dirty="0"/>
              <a:t>Example Rendering of </a:t>
            </a:r>
            <a:r>
              <a:rPr lang="en-US" dirty="0" err="1"/>
              <a:t>Notifier’s</a:t>
            </a:r>
            <a:r>
              <a:rPr lang="en-US" dirty="0"/>
              <a:t> Lab 90 node High-speed network:</a:t>
            </a:r>
          </a:p>
        </p:txBody>
      </p:sp>
      <p:sp>
        <p:nvSpPr>
          <p:cNvPr id="19" name="Line Callout 1 18"/>
          <p:cNvSpPr>
            <a:spLocks/>
          </p:cNvSpPr>
          <p:nvPr/>
        </p:nvSpPr>
        <p:spPr bwMode="auto">
          <a:xfrm>
            <a:off x="6310994" y="1617105"/>
            <a:ext cx="1469571" cy="276999"/>
          </a:xfrm>
          <a:prstGeom prst="borderCallout1">
            <a:avLst>
              <a:gd name="adj1" fmla="val 42799"/>
              <a:gd name="adj2" fmla="val 283"/>
              <a:gd name="adj3" fmla="val 203205"/>
              <a:gd name="adj4" fmla="val -197483"/>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Ribbon Command</a:t>
            </a:r>
            <a:endParaRPr lang="en-US" sz="1200" dirty="0"/>
          </a:p>
        </p:txBody>
      </p:sp>
      <p:sp>
        <p:nvSpPr>
          <p:cNvPr id="23" name="Line Callout 1 22"/>
          <p:cNvSpPr>
            <a:spLocks/>
          </p:cNvSpPr>
          <p:nvPr/>
        </p:nvSpPr>
        <p:spPr bwMode="auto">
          <a:xfrm>
            <a:off x="6524208" y="4402173"/>
            <a:ext cx="1256357" cy="276999"/>
          </a:xfrm>
          <a:prstGeom prst="borderCallout1">
            <a:avLst>
              <a:gd name="adj1" fmla="val 42799"/>
              <a:gd name="adj2" fmla="val 283"/>
              <a:gd name="adj3" fmla="val -90628"/>
              <a:gd name="adj4" fmla="val -97241"/>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Visual Map</a:t>
            </a:r>
            <a:endParaRPr lang="en-US" sz="1200" dirty="0"/>
          </a:p>
        </p:txBody>
      </p:sp>
      <p:sp>
        <p:nvSpPr>
          <p:cNvPr id="24" name="Line Callout 1 23"/>
          <p:cNvSpPr>
            <a:spLocks/>
          </p:cNvSpPr>
          <p:nvPr/>
        </p:nvSpPr>
        <p:spPr bwMode="auto">
          <a:xfrm>
            <a:off x="6524208" y="4758991"/>
            <a:ext cx="1256357" cy="276999"/>
          </a:xfrm>
          <a:prstGeom prst="borderCallout1">
            <a:avLst>
              <a:gd name="adj1" fmla="val 42799"/>
              <a:gd name="adj2" fmla="val 283"/>
              <a:gd name="adj3" fmla="val 319288"/>
              <a:gd name="adj4" fmla="val -112013"/>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Interactive Grid</a:t>
            </a:r>
            <a:endParaRPr lang="en-US" sz="1200" dirty="0"/>
          </a:p>
        </p:txBody>
      </p:sp>
      <p:sp>
        <p:nvSpPr>
          <p:cNvPr id="25" name="Line Callout 1 24"/>
          <p:cNvSpPr>
            <a:spLocks/>
          </p:cNvSpPr>
          <p:nvPr/>
        </p:nvSpPr>
        <p:spPr bwMode="auto">
          <a:xfrm>
            <a:off x="403225" y="2660949"/>
            <a:ext cx="1618098" cy="276999"/>
          </a:xfrm>
          <a:prstGeom prst="borderCallout1">
            <a:avLst>
              <a:gd name="adj1" fmla="val 48986"/>
              <a:gd name="adj2" fmla="val 99715"/>
              <a:gd name="adj3" fmla="val -48064"/>
              <a:gd name="adj4" fmla="val 158521"/>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Tool strip commands</a:t>
            </a:r>
            <a:endParaRPr lang="en-US" sz="1200" dirty="0"/>
          </a:p>
        </p:txBody>
      </p:sp>
      <p:sp>
        <p:nvSpPr>
          <p:cNvPr id="26" name="Line Callout 1 25"/>
          <p:cNvSpPr>
            <a:spLocks/>
          </p:cNvSpPr>
          <p:nvPr/>
        </p:nvSpPr>
        <p:spPr bwMode="auto">
          <a:xfrm>
            <a:off x="403225" y="3737959"/>
            <a:ext cx="1336970" cy="276999"/>
          </a:xfrm>
          <a:prstGeom prst="borderCallout1">
            <a:avLst>
              <a:gd name="adj1" fmla="val 95048"/>
              <a:gd name="adj2" fmla="val 48023"/>
              <a:gd name="adj3" fmla="val 225747"/>
              <a:gd name="adj4" fmla="val 48056"/>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Online Node List</a:t>
            </a:r>
            <a:endParaRPr lang="en-US" sz="1200" dirty="0"/>
          </a:p>
        </p:txBody>
      </p:sp>
      <p:sp>
        <p:nvSpPr>
          <p:cNvPr id="27" name="Line Callout 1 26"/>
          <p:cNvSpPr>
            <a:spLocks/>
          </p:cNvSpPr>
          <p:nvPr/>
        </p:nvSpPr>
        <p:spPr bwMode="auto">
          <a:xfrm>
            <a:off x="1814624" y="4459925"/>
            <a:ext cx="1851142" cy="276999"/>
          </a:xfrm>
          <a:prstGeom prst="borderCallout1">
            <a:avLst>
              <a:gd name="adj1" fmla="val 53035"/>
              <a:gd name="adj2" fmla="val 99582"/>
              <a:gd name="adj3" fmla="val 265072"/>
              <a:gd name="adj4" fmla="val 172227"/>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Sorting/Filtering options</a:t>
            </a:r>
            <a:endParaRPr lang="en-US" sz="1200" dirty="0"/>
          </a:p>
        </p:txBody>
      </p:sp>
    </p:spTree>
    <p:extLst>
      <p:ext uri="{BB962C8B-B14F-4D97-AF65-F5344CB8AC3E}">
        <p14:creationId xmlns:p14="http://schemas.microsoft.com/office/powerpoint/2010/main" val="1766352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4" grpId="0" animBg="1"/>
      <p:bldP spid="25" grpId="0" animBg="1"/>
      <p:bldP spid="26" grpId="0" animBg="1"/>
      <p:bldP spid="27" grpId="0" animBg="1"/>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 Topology Map</a:t>
            </a:r>
            <a:br>
              <a:rPr lang="en-US" dirty="0"/>
            </a:b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r>
              <a:rPr lang="en-US" dirty="0"/>
              <a:t>Map Entity and its contents:</a:t>
            </a:r>
          </a:p>
          <a:p>
            <a:endParaRPr lang="en-US" dirty="0"/>
          </a:p>
          <a:p>
            <a:endParaRPr lang="en-US" dirty="0"/>
          </a:p>
          <a:p>
            <a:endParaRPr lang="en-US" dirty="0"/>
          </a:p>
          <a:p>
            <a:pPr lvl="1"/>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203</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pic>
        <p:nvPicPr>
          <p:cNvPr id="6" name="Picture 5"/>
          <p:cNvPicPr>
            <a:picLocks noChangeAspect="1"/>
          </p:cNvPicPr>
          <p:nvPr/>
        </p:nvPicPr>
        <p:blipFill>
          <a:blip r:embed="rId3"/>
          <a:stretch>
            <a:fillRect/>
          </a:stretch>
        </p:blipFill>
        <p:spPr>
          <a:xfrm>
            <a:off x="2264154" y="2377440"/>
            <a:ext cx="4195138" cy="2420983"/>
          </a:xfrm>
          <a:prstGeom prst="rect">
            <a:avLst/>
          </a:prstGeom>
          <a:ln>
            <a:noFill/>
          </a:ln>
          <a:effectLst>
            <a:outerShdw blurRad="292100" dist="139700" dir="2700000" algn="tl" rotWithShape="0">
              <a:srgbClr val="333333">
                <a:alpha val="65000"/>
              </a:srgbClr>
            </a:outerShdw>
          </a:effectLst>
        </p:spPr>
      </p:pic>
      <p:sp>
        <p:nvSpPr>
          <p:cNvPr id="7" name="Line Callout 1 6"/>
          <p:cNvSpPr>
            <a:spLocks/>
          </p:cNvSpPr>
          <p:nvPr/>
        </p:nvSpPr>
        <p:spPr bwMode="auto">
          <a:xfrm>
            <a:off x="7264854" y="628812"/>
            <a:ext cx="1469571" cy="1569660"/>
          </a:xfrm>
          <a:prstGeom prst="borderCallout1">
            <a:avLst>
              <a:gd name="adj1" fmla="val 42799"/>
              <a:gd name="adj2" fmla="val 283"/>
              <a:gd name="adj3" fmla="val 183838"/>
              <a:gd name="adj4" fmla="val -137107"/>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Contains individual NOTI•FIRE•NET™ node identification up to four possible nodes (i.e. Node 177 is NFS-320 &amp; Node 177 is a DVC) </a:t>
            </a:r>
            <a:endParaRPr lang="en-US" sz="1200" dirty="0"/>
          </a:p>
        </p:txBody>
      </p:sp>
      <p:sp>
        <p:nvSpPr>
          <p:cNvPr id="8" name="Rounded Rectangle 7"/>
          <p:cNvSpPr/>
          <p:nvPr/>
        </p:nvSpPr>
        <p:spPr>
          <a:xfrm>
            <a:off x="3126378" y="3178630"/>
            <a:ext cx="1158240" cy="653143"/>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9" name="Rounded Rectangle 8"/>
          <p:cNvSpPr/>
          <p:nvPr/>
        </p:nvSpPr>
        <p:spPr>
          <a:xfrm>
            <a:off x="4284618" y="3178630"/>
            <a:ext cx="1140822" cy="653143"/>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0" name="Rounded Rectangle 9"/>
          <p:cNvSpPr/>
          <p:nvPr/>
        </p:nvSpPr>
        <p:spPr>
          <a:xfrm>
            <a:off x="3135162" y="3831773"/>
            <a:ext cx="1149455" cy="661850"/>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Rounded Rectangle 10"/>
          <p:cNvSpPr/>
          <p:nvPr/>
        </p:nvSpPr>
        <p:spPr>
          <a:xfrm>
            <a:off x="4284616" y="3842726"/>
            <a:ext cx="1140823" cy="650897"/>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2" name="Line Callout 1 11"/>
          <p:cNvSpPr>
            <a:spLocks/>
          </p:cNvSpPr>
          <p:nvPr/>
        </p:nvSpPr>
        <p:spPr bwMode="auto">
          <a:xfrm>
            <a:off x="3283134" y="1470162"/>
            <a:ext cx="2029098" cy="646331"/>
          </a:xfrm>
          <a:prstGeom prst="borderCallout1">
            <a:avLst>
              <a:gd name="adj1" fmla="val 99944"/>
              <a:gd name="adj2" fmla="val 49468"/>
              <a:gd name="adj3" fmla="val 187686"/>
              <a:gd name="adj4" fmla="val 49130"/>
            </a:avLst>
          </a:prstGeom>
          <a:solidFill>
            <a:schemeClr val="bg1">
              <a:lumMod val="95000"/>
            </a:schemeClr>
          </a:solidFill>
          <a:ln w="19050" cap="flat" algn="ctr">
            <a:solidFill>
              <a:srgbClr val="C00000"/>
            </a:solidFill>
            <a:round/>
            <a:headEnd type="none"/>
            <a:tailEnd type="arrow"/>
          </a:ln>
          <a:effectLst>
            <a:outerShdw blurRad="50800" dist="38100" dir="2700000" algn="tl" rotWithShape="0">
              <a:prstClr val="black">
                <a:alpha val="40000"/>
              </a:prstClr>
            </a:outerShdw>
            <a:reflection blurRad="6350" stA="50000" endA="300" endPos="55500" dist="50800" dir="5400000" sy="-100000" algn="bl" rotWithShape="0"/>
          </a:effectLst>
        </p:spPr>
        <p:txBody>
          <a:bodyPr wrap="square">
            <a:spAutoFit/>
          </a:bodyPr>
          <a:lstStyle/>
          <a:p>
            <a:pPr>
              <a:defRPr/>
            </a:pPr>
            <a:r>
              <a:rPr lang="en-US" sz="1200" kern="0" dirty="0"/>
              <a:t>Identifies the unique part of the MAC address of the card</a:t>
            </a:r>
            <a:endParaRPr lang="en-US" sz="1200" dirty="0"/>
          </a:p>
        </p:txBody>
      </p:sp>
      <p:sp>
        <p:nvSpPr>
          <p:cNvPr id="13" name="Rounded Rectangle 12"/>
          <p:cNvSpPr/>
          <p:nvPr/>
        </p:nvSpPr>
        <p:spPr>
          <a:xfrm>
            <a:off x="3576080" y="2696584"/>
            <a:ext cx="1387805" cy="471094"/>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4" name="Rounded Rectangle 13"/>
          <p:cNvSpPr/>
          <p:nvPr/>
        </p:nvSpPr>
        <p:spPr>
          <a:xfrm>
            <a:off x="2666681" y="3439679"/>
            <a:ext cx="354507" cy="348758"/>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5" name="Rounded Rectangle 14"/>
          <p:cNvSpPr/>
          <p:nvPr/>
        </p:nvSpPr>
        <p:spPr>
          <a:xfrm>
            <a:off x="5521238" y="3456888"/>
            <a:ext cx="354507" cy="348758"/>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16" name="Picture 15"/>
          <p:cNvPicPr>
            <a:picLocks noChangeAspect="1"/>
          </p:cNvPicPr>
          <p:nvPr/>
        </p:nvPicPr>
        <p:blipFill>
          <a:blip r:embed="rId4"/>
          <a:stretch>
            <a:fillRect/>
          </a:stretch>
        </p:blipFill>
        <p:spPr>
          <a:xfrm>
            <a:off x="7014840" y="2287822"/>
            <a:ext cx="1969597" cy="1137208"/>
          </a:xfrm>
          <a:prstGeom prst="rect">
            <a:avLst/>
          </a:prstGeom>
          <a:ln>
            <a:noFill/>
          </a:ln>
          <a:effectLst>
            <a:outerShdw blurRad="292100" dist="139700" dir="2700000" algn="tl" rotWithShape="0">
              <a:srgbClr val="333333">
                <a:alpha val="65000"/>
              </a:srgbClr>
            </a:outerShdw>
          </a:effectLst>
        </p:spPr>
      </p:pic>
      <p:sp>
        <p:nvSpPr>
          <p:cNvPr id="17" name="Line Callout 1 16"/>
          <p:cNvSpPr>
            <a:spLocks/>
          </p:cNvSpPr>
          <p:nvPr/>
        </p:nvSpPr>
        <p:spPr bwMode="auto">
          <a:xfrm>
            <a:off x="3381050" y="5344270"/>
            <a:ext cx="1961346" cy="646331"/>
          </a:xfrm>
          <a:prstGeom prst="borderCallout1">
            <a:avLst>
              <a:gd name="adj1" fmla="val 1928"/>
              <a:gd name="adj2" fmla="val 50653"/>
              <a:gd name="adj3" fmla="val -241568"/>
              <a:gd name="adj4" fmla="val -25872"/>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Identifies which card port is being used for connection to neighbor</a:t>
            </a:r>
            <a:endParaRPr lang="en-US" sz="1200" dirty="0"/>
          </a:p>
        </p:txBody>
      </p:sp>
      <p:cxnSp>
        <p:nvCxnSpPr>
          <p:cNvPr id="19" name="Straight Arrow Connector 18"/>
          <p:cNvCxnSpPr>
            <a:stCxn id="17" idx="3"/>
            <a:endCxn id="15" idx="2"/>
          </p:cNvCxnSpPr>
          <p:nvPr/>
        </p:nvCxnSpPr>
        <p:spPr>
          <a:xfrm flipV="1">
            <a:off x="4361723" y="3805646"/>
            <a:ext cx="1336769" cy="1538624"/>
          </a:xfrm>
          <a:prstGeom prst="straightConnector1">
            <a:avLst/>
          </a:prstGeom>
          <a:ln w="19050" cmpd="sng">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5"/>
          <a:stretch>
            <a:fillRect/>
          </a:stretch>
        </p:blipFill>
        <p:spPr>
          <a:xfrm>
            <a:off x="5614240" y="5336958"/>
            <a:ext cx="1650614" cy="607426"/>
          </a:xfrm>
          <a:prstGeom prst="rect">
            <a:avLst/>
          </a:prstGeom>
          <a:ln>
            <a:noFill/>
          </a:ln>
          <a:effectLst>
            <a:outerShdw blurRad="292100" dist="139700" dir="2700000" algn="tl" rotWithShape="0">
              <a:srgbClr val="333333">
                <a:alpha val="65000"/>
              </a:srgbClr>
            </a:outerShdw>
          </a:effectLst>
        </p:spPr>
      </p:pic>
      <p:sp>
        <p:nvSpPr>
          <p:cNvPr id="27" name="Rounded Rectangle 26"/>
          <p:cNvSpPr/>
          <p:nvPr/>
        </p:nvSpPr>
        <p:spPr>
          <a:xfrm>
            <a:off x="2199181" y="3570544"/>
            <a:ext cx="459697" cy="121446"/>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8" name="Rounded Rectangle 27"/>
          <p:cNvSpPr/>
          <p:nvPr/>
        </p:nvSpPr>
        <p:spPr>
          <a:xfrm>
            <a:off x="5939864" y="3566219"/>
            <a:ext cx="459697" cy="121446"/>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9" name="Line Callout 1 28"/>
          <p:cNvSpPr>
            <a:spLocks/>
          </p:cNvSpPr>
          <p:nvPr/>
        </p:nvSpPr>
        <p:spPr bwMode="auto">
          <a:xfrm>
            <a:off x="3388839" y="5454794"/>
            <a:ext cx="1828753" cy="276999"/>
          </a:xfrm>
          <a:prstGeom prst="borderCallout1">
            <a:avLst>
              <a:gd name="adj1" fmla="val 1928"/>
              <a:gd name="adj2" fmla="val 50653"/>
              <a:gd name="adj3" fmla="val -620632"/>
              <a:gd name="adj4" fmla="val -45854"/>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Identifies the cable type</a:t>
            </a:r>
            <a:endParaRPr lang="en-US" sz="1200" dirty="0"/>
          </a:p>
        </p:txBody>
      </p:sp>
      <p:cxnSp>
        <p:nvCxnSpPr>
          <p:cNvPr id="30" name="Straight Arrow Connector 29"/>
          <p:cNvCxnSpPr>
            <a:stCxn id="29" idx="3"/>
          </p:cNvCxnSpPr>
          <p:nvPr/>
        </p:nvCxnSpPr>
        <p:spPr>
          <a:xfrm flipV="1">
            <a:off x="4303216" y="3706214"/>
            <a:ext cx="1798656" cy="1748580"/>
          </a:xfrm>
          <a:prstGeom prst="straightConnector1">
            <a:avLst/>
          </a:prstGeom>
          <a:ln w="19050" cmpd="sng">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6"/>
          <a:stretch>
            <a:fillRect/>
          </a:stretch>
        </p:blipFill>
        <p:spPr>
          <a:xfrm>
            <a:off x="5471173" y="5264575"/>
            <a:ext cx="1838232" cy="559462"/>
          </a:xfrm>
          <a:prstGeom prst="rect">
            <a:avLst/>
          </a:prstGeom>
          <a:ln>
            <a:noFill/>
          </a:ln>
          <a:effectLst>
            <a:outerShdw blurRad="292100" dist="139700" dir="2700000" algn="tl" rotWithShape="0">
              <a:srgbClr val="333333">
                <a:alpha val="65000"/>
              </a:srgbClr>
            </a:outerShdw>
          </a:effectLst>
        </p:spPr>
      </p:pic>
      <p:sp>
        <p:nvSpPr>
          <p:cNvPr id="40" name="Rounded Rectangle 39"/>
          <p:cNvSpPr/>
          <p:nvPr/>
        </p:nvSpPr>
        <p:spPr>
          <a:xfrm>
            <a:off x="3135162" y="2774610"/>
            <a:ext cx="354507" cy="348758"/>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41" name="Rounded Rectangle 40"/>
          <p:cNvSpPr/>
          <p:nvPr/>
        </p:nvSpPr>
        <p:spPr>
          <a:xfrm>
            <a:off x="5058169" y="2785893"/>
            <a:ext cx="354507" cy="348758"/>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42" name="Line Callout 1 41"/>
          <p:cNvSpPr>
            <a:spLocks/>
          </p:cNvSpPr>
          <p:nvPr/>
        </p:nvSpPr>
        <p:spPr bwMode="auto">
          <a:xfrm>
            <a:off x="648594" y="2696584"/>
            <a:ext cx="929425" cy="646331"/>
          </a:xfrm>
          <a:prstGeom prst="borderCallout1">
            <a:avLst>
              <a:gd name="adj1" fmla="val 46841"/>
              <a:gd name="adj2" fmla="val 98931"/>
              <a:gd name="adj3" fmla="val 44976"/>
              <a:gd name="adj4" fmla="val 268591"/>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Identifies board generation</a:t>
            </a:r>
            <a:endParaRPr lang="en-US" sz="1200" dirty="0"/>
          </a:p>
        </p:txBody>
      </p:sp>
      <p:pic>
        <p:nvPicPr>
          <p:cNvPr id="46" name="Picture 45"/>
          <p:cNvPicPr>
            <a:picLocks noChangeAspect="1"/>
          </p:cNvPicPr>
          <p:nvPr/>
        </p:nvPicPr>
        <p:blipFill>
          <a:blip r:embed="rId7"/>
          <a:stretch>
            <a:fillRect/>
          </a:stretch>
        </p:blipFill>
        <p:spPr>
          <a:xfrm>
            <a:off x="561694" y="3497329"/>
            <a:ext cx="1095936" cy="582216"/>
          </a:xfrm>
          <a:prstGeom prst="rect">
            <a:avLst/>
          </a:prstGeom>
          <a:ln>
            <a:noFill/>
          </a:ln>
          <a:effectLst>
            <a:outerShdw blurRad="292100" dist="139700" dir="2700000" algn="tl" rotWithShape="0">
              <a:srgbClr val="333333">
                <a:alpha val="65000"/>
              </a:srgbClr>
            </a:outerShdw>
          </a:effectLst>
        </p:spPr>
      </p:pic>
      <p:sp>
        <p:nvSpPr>
          <p:cNvPr id="47" name="Line Callout 1 46"/>
          <p:cNvSpPr>
            <a:spLocks/>
          </p:cNvSpPr>
          <p:nvPr/>
        </p:nvSpPr>
        <p:spPr bwMode="auto">
          <a:xfrm>
            <a:off x="7273311" y="2761823"/>
            <a:ext cx="929425" cy="461665"/>
          </a:xfrm>
          <a:prstGeom prst="borderCallout1">
            <a:avLst>
              <a:gd name="adj1" fmla="val 52231"/>
              <a:gd name="adj2" fmla="val 547"/>
              <a:gd name="adj3" fmla="val 51982"/>
              <a:gd name="adj4" fmla="val -198027"/>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Identifies board type</a:t>
            </a:r>
            <a:endParaRPr lang="en-US" sz="1200" dirty="0"/>
          </a:p>
        </p:txBody>
      </p:sp>
      <p:pic>
        <p:nvPicPr>
          <p:cNvPr id="48" name="Picture 47"/>
          <p:cNvPicPr>
            <a:picLocks noChangeAspect="1"/>
          </p:cNvPicPr>
          <p:nvPr/>
        </p:nvPicPr>
        <p:blipFill>
          <a:blip r:embed="rId8"/>
          <a:stretch>
            <a:fillRect/>
          </a:stretch>
        </p:blipFill>
        <p:spPr>
          <a:xfrm>
            <a:off x="7049639" y="3331890"/>
            <a:ext cx="1376768" cy="830808"/>
          </a:xfrm>
          <a:prstGeom prst="rect">
            <a:avLst/>
          </a:prstGeom>
          <a:ln>
            <a:noFill/>
          </a:ln>
          <a:effectLst>
            <a:outerShdw blurRad="292100" dist="139700" dir="2700000" algn="tl" rotWithShape="0">
              <a:srgbClr val="333333">
                <a:alpha val="65000"/>
              </a:srgbClr>
            </a:outerShdw>
          </a:effectLst>
        </p:spPr>
      </p:pic>
      <p:pic>
        <p:nvPicPr>
          <p:cNvPr id="22" name="Picture 21"/>
          <p:cNvPicPr>
            <a:picLocks noChangeAspect="1"/>
          </p:cNvPicPr>
          <p:nvPr/>
        </p:nvPicPr>
        <p:blipFill>
          <a:blip r:embed="rId9"/>
          <a:stretch>
            <a:fillRect/>
          </a:stretch>
        </p:blipFill>
        <p:spPr>
          <a:xfrm>
            <a:off x="3283134" y="4329737"/>
            <a:ext cx="2624849" cy="882558"/>
          </a:xfrm>
          <a:prstGeom prst="rect">
            <a:avLst/>
          </a:prstGeom>
          <a:ln>
            <a:noFill/>
          </a:ln>
          <a:effectLst>
            <a:outerShdw blurRad="292100" dist="139700" dir="2700000" algn="tl" rotWithShape="0">
              <a:srgbClr val="333333">
                <a:alpha val="65000"/>
              </a:srgbClr>
            </a:outerShdw>
          </a:effectLst>
        </p:spPr>
      </p:pic>
      <p:sp>
        <p:nvSpPr>
          <p:cNvPr id="34" name="Line Callout 1 33"/>
          <p:cNvSpPr>
            <a:spLocks/>
          </p:cNvSpPr>
          <p:nvPr/>
        </p:nvSpPr>
        <p:spPr bwMode="auto">
          <a:xfrm>
            <a:off x="434007" y="4466743"/>
            <a:ext cx="1195966" cy="1200329"/>
          </a:xfrm>
          <a:prstGeom prst="borderCallout1">
            <a:avLst>
              <a:gd name="adj1" fmla="val 46841"/>
              <a:gd name="adj2" fmla="val 98931"/>
              <a:gd name="adj3" fmla="val 46578"/>
              <a:gd name="adj4" fmla="val 238472"/>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Balloon Tips provide both card and individual node statistics for quick access</a:t>
            </a:r>
            <a:endParaRPr lang="en-US" sz="1200" dirty="0"/>
          </a:p>
        </p:txBody>
      </p:sp>
    </p:spTree>
    <p:extLst>
      <p:ext uri="{BB962C8B-B14F-4D97-AF65-F5344CB8AC3E}">
        <p14:creationId xmlns:p14="http://schemas.microsoft.com/office/powerpoint/2010/main" val="177135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6"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in)">
                                      <p:cBhvr>
                                        <p:cTn id="11" dur="2000"/>
                                        <p:tgtEl>
                                          <p:spTgt spid="8"/>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2000"/>
                                        <p:tgtEl>
                                          <p:spTgt spid="9"/>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ircle(in)">
                                      <p:cBhvr>
                                        <p:cTn id="20" dur="2000"/>
                                        <p:tgtEl>
                                          <p:spTgt spid="11"/>
                                        </p:tgtEl>
                                      </p:cBhvr>
                                    </p:animEffect>
                                  </p:childTnLst>
                                </p:cTn>
                              </p:par>
                              <p:par>
                                <p:cTn id="21" presetID="2" presetClass="entr" presetSubtype="2"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par>
                                <p:cTn id="45" presetID="2" presetClass="entr" presetSubtype="1"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0-#ppt_h/2"/>
                                          </p:val>
                                        </p:tav>
                                        <p:tav tm="100000">
                                          <p:val>
                                            <p:strVal val="#ppt_y"/>
                                          </p:val>
                                        </p:tav>
                                      </p:tavLst>
                                    </p:anim>
                                  </p:childTnLst>
                                </p:cTn>
                              </p:par>
                              <p:par>
                                <p:cTn id="49" presetID="6"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circle(in)">
                                      <p:cBhvr>
                                        <p:cTn id="51" dur="20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1" nodeType="clickEffect">
                                  <p:stCondLst>
                                    <p:cond delay="0"/>
                                  </p:stCondLst>
                                  <p:childTnLst>
                                    <p:animEffect transition="out" filter="fade">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3"/>
                                        </p:tgtEl>
                                      </p:cBhvr>
                                    </p:animEffect>
                                    <p:set>
                                      <p:cBhvr>
                                        <p:cTn id="59" dur="1" fill="hold">
                                          <p:stCondLst>
                                            <p:cond delay="499"/>
                                          </p:stCondLst>
                                        </p:cTn>
                                        <p:tgtEl>
                                          <p:spTgt spid="13"/>
                                        </p:tgtEl>
                                        <p:attrNameLst>
                                          <p:attrName>style.visibility</p:attrName>
                                        </p:attrNameLst>
                                      </p:cBhvr>
                                      <p:to>
                                        <p:strVal val="hidden"/>
                                      </p:to>
                                    </p:set>
                                  </p:childTnLst>
                                </p:cTn>
                              </p:par>
                              <p:par>
                                <p:cTn id="60" presetID="6" presetClass="entr" presetSubtype="16"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circle(in)">
                                      <p:cBhvr>
                                        <p:cTn id="62" dur="2000"/>
                                        <p:tgtEl>
                                          <p:spTgt spid="14"/>
                                        </p:tgtEl>
                                      </p:cBhvr>
                                    </p:animEffect>
                                  </p:childTnLst>
                                </p:cTn>
                              </p:par>
                              <p:par>
                                <p:cTn id="63" presetID="6" presetClass="entr" presetSubtype="16"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circle(in)">
                                      <p:cBhvr>
                                        <p:cTn id="65" dur="2000"/>
                                        <p:tgtEl>
                                          <p:spTgt spid="15"/>
                                        </p:tgtEl>
                                      </p:cBhvr>
                                    </p:animEffect>
                                  </p:childTnLst>
                                </p:cTn>
                              </p:par>
                              <p:par>
                                <p:cTn id="66" presetID="2" presetClass="entr" presetSubtype="4"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500" fill="hold"/>
                                        <p:tgtEl>
                                          <p:spTgt spid="17"/>
                                        </p:tgtEl>
                                        <p:attrNameLst>
                                          <p:attrName>ppt_x</p:attrName>
                                        </p:attrNameLst>
                                      </p:cBhvr>
                                      <p:tavLst>
                                        <p:tav tm="0">
                                          <p:val>
                                            <p:strVal val="#ppt_x"/>
                                          </p:val>
                                        </p:tav>
                                        <p:tav tm="100000">
                                          <p:val>
                                            <p:strVal val="#ppt_x"/>
                                          </p:val>
                                        </p:tav>
                                      </p:tavLst>
                                    </p:anim>
                                    <p:anim calcmode="lin" valueType="num">
                                      <p:cBhvr additive="base">
                                        <p:cTn id="69" dur="500" fill="hold"/>
                                        <p:tgtEl>
                                          <p:spTgt spid="17"/>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fill="hold"/>
                                        <p:tgtEl>
                                          <p:spTgt spid="21"/>
                                        </p:tgtEl>
                                        <p:attrNameLst>
                                          <p:attrName>ppt_x</p:attrName>
                                        </p:attrNameLst>
                                      </p:cBhvr>
                                      <p:tavLst>
                                        <p:tav tm="0">
                                          <p:val>
                                            <p:strVal val="#ppt_x"/>
                                          </p:val>
                                        </p:tav>
                                        <p:tav tm="100000">
                                          <p:val>
                                            <p:strVal val="#ppt_x"/>
                                          </p:val>
                                        </p:tav>
                                      </p:tavLst>
                                    </p:anim>
                                    <p:anim calcmode="lin" valueType="num">
                                      <p:cBhvr additive="base">
                                        <p:cTn id="7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1" nodeType="clickEffect">
                                  <p:stCondLst>
                                    <p:cond delay="0"/>
                                  </p:stCondLst>
                                  <p:childTnLst>
                                    <p:animEffect transition="out" filter="fade">
                                      <p:cBhvr>
                                        <p:cTn id="81" dur="500"/>
                                        <p:tgtEl>
                                          <p:spTgt spid="14"/>
                                        </p:tgtEl>
                                      </p:cBhvr>
                                    </p:animEffect>
                                    <p:set>
                                      <p:cBhvr>
                                        <p:cTn id="82" dur="1" fill="hold">
                                          <p:stCondLst>
                                            <p:cond delay="499"/>
                                          </p:stCondLst>
                                        </p:cTn>
                                        <p:tgtEl>
                                          <p:spTgt spid="14"/>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5"/>
                                        </p:tgtEl>
                                      </p:cBhvr>
                                    </p:animEffect>
                                    <p:set>
                                      <p:cBhvr>
                                        <p:cTn id="85" dur="1" fill="hold">
                                          <p:stCondLst>
                                            <p:cond delay="499"/>
                                          </p:stCondLst>
                                        </p:cTn>
                                        <p:tgtEl>
                                          <p:spTgt spid="15"/>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7"/>
                                        </p:tgtEl>
                                      </p:cBhvr>
                                    </p:animEffect>
                                    <p:set>
                                      <p:cBhvr>
                                        <p:cTn id="88" dur="1" fill="hold">
                                          <p:stCondLst>
                                            <p:cond delay="499"/>
                                          </p:stCondLst>
                                        </p:cTn>
                                        <p:tgtEl>
                                          <p:spTgt spid="17"/>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21"/>
                                        </p:tgtEl>
                                      </p:cBhvr>
                                    </p:animEffect>
                                    <p:set>
                                      <p:cBhvr>
                                        <p:cTn id="91" dur="1" fill="hold">
                                          <p:stCondLst>
                                            <p:cond delay="499"/>
                                          </p:stCondLst>
                                        </p:cTn>
                                        <p:tgtEl>
                                          <p:spTgt spid="21"/>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19"/>
                                        </p:tgtEl>
                                      </p:cBhvr>
                                    </p:animEffect>
                                    <p:set>
                                      <p:cBhvr>
                                        <p:cTn id="94" dur="1" fill="hold">
                                          <p:stCondLst>
                                            <p:cond delay="499"/>
                                          </p:stCondLst>
                                        </p:cTn>
                                        <p:tgtEl>
                                          <p:spTgt spid="19"/>
                                        </p:tgtEl>
                                        <p:attrNameLst>
                                          <p:attrName>style.visibility</p:attrName>
                                        </p:attrNameLst>
                                      </p:cBhvr>
                                      <p:to>
                                        <p:strVal val="hidden"/>
                                      </p:to>
                                    </p:set>
                                  </p:childTnLst>
                                </p:cTn>
                              </p:par>
                              <p:par>
                                <p:cTn id="95" presetID="6" presetClass="entr" presetSubtype="16"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circle(in)">
                                      <p:cBhvr>
                                        <p:cTn id="97" dur="2000"/>
                                        <p:tgtEl>
                                          <p:spTgt spid="27"/>
                                        </p:tgtEl>
                                      </p:cBhvr>
                                    </p:animEffect>
                                  </p:childTnLst>
                                </p:cTn>
                              </p:par>
                              <p:par>
                                <p:cTn id="98" presetID="6" presetClass="entr" presetSubtype="16" fill="hold" grpId="0" nodeType="with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circle(in)">
                                      <p:cBhvr>
                                        <p:cTn id="100" dur="2000"/>
                                        <p:tgtEl>
                                          <p:spTgt spid="28"/>
                                        </p:tgtEl>
                                      </p:cBhvr>
                                    </p:animEffect>
                                  </p:childTnLst>
                                </p:cTn>
                              </p:par>
                              <p:par>
                                <p:cTn id="101" presetID="2" presetClass="entr" presetSubtype="4"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 calcmode="lin" valueType="num">
                                      <p:cBhvr additive="base">
                                        <p:cTn id="103" dur="500" fill="hold"/>
                                        <p:tgtEl>
                                          <p:spTgt spid="29"/>
                                        </p:tgtEl>
                                        <p:attrNameLst>
                                          <p:attrName>ppt_x</p:attrName>
                                        </p:attrNameLst>
                                      </p:cBhvr>
                                      <p:tavLst>
                                        <p:tav tm="0">
                                          <p:val>
                                            <p:strVal val="#ppt_x"/>
                                          </p:val>
                                        </p:tav>
                                        <p:tav tm="100000">
                                          <p:val>
                                            <p:strVal val="#ppt_x"/>
                                          </p:val>
                                        </p:tav>
                                      </p:tavLst>
                                    </p:anim>
                                    <p:anim calcmode="lin" valueType="num">
                                      <p:cBhvr additive="base">
                                        <p:cTn id="104" dur="500" fill="hold"/>
                                        <p:tgtEl>
                                          <p:spTgt spid="29"/>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cBhvr additive="base">
                                        <p:cTn id="107" dur="500" fill="hold"/>
                                        <p:tgtEl>
                                          <p:spTgt spid="30"/>
                                        </p:tgtEl>
                                        <p:attrNameLst>
                                          <p:attrName>ppt_x</p:attrName>
                                        </p:attrNameLst>
                                      </p:cBhvr>
                                      <p:tavLst>
                                        <p:tav tm="0">
                                          <p:val>
                                            <p:strVal val="#ppt_x"/>
                                          </p:val>
                                        </p:tav>
                                        <p:tav tm="100000">
                                          <p:val>
                                            <p:strVal val="#ppt_x"/>
                                          </p:val>
                                        </p:tav>
                                      </p:tavLst>
                                    </p:anim>
                                    <p:anim calcmode="lin" valueType="num">
                                      <p:cBhvr additive="base">
                                        <p:cTn id="108" dur="500" fill="hold"/>
                                        <p:tgtEl>
                                          <p:spTgt spid="30"/>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38"/>
                                        </p:tgtEl>
                                        <p:attrNameLst>
                                          <p:attrName>style.visibility</p:attrName>
                                        </p:attrNameLst>
                                      </p:cBhvr>
                                      <p:to>
                                        <p:strVal val="visible"/>
                                      </p:to>
                                    </p:set>
                                    <p:anim calcmode="lin" valueType="num">
                                      <p:cBhvr additive="base">
                                        <p:cTn id="111" dur="500" fill="hold"/>
                                        <p:tgtEl>
                                          <p:spTgt spid="38"/>
                                        </p:tgtEl>
                                        <p:attrNameLst>
                                          <p:attrName>ppt_x</p:attrName>
                                        </p:attrNameLst>
                                      </p:cBhvr>
                                      <p:tavLst>
                                        <p:tav tm="0">
                                          <p:val>
                                            <p:strVal val="#ppt_x"/>
                                          </p:val>
                                        </p:tav>
                                        <p:tav tm="100000">
                                          <p:val>
                                            <p:strVal val="#ppt_x"/>
                                          </p:val>
                                        </p:tav>
                                      </p:tavLst>
                                    </p:anim>
                                    <p:anim calcmode="lin" valueType="num">
                                      <p:cBhvr additive="base">
                                        <p:cTn id="11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0" presetClass="exit" presetSubtype="0" fill="hold" grpId="1" nodeType="clickEffect">
                                  <p:stCondLst>
                                    <p:cond delay="0"/>
                                  </p:stCondLst>
                                  <p:childTnLst>
                                    <p:animEffect transition="out" filter="fade">
                                      <p:cBhvr>
                                        <p:cTn id="116" dur="500"/>
                                        <p:tgtEl>
                                          <p:spTgt spid="27"/>
                                        </p:tgtEl>
                                      </p:cBhvr>
                                    </p:animEffect>
                                    <p:set>
                                      <p:cBhvr>
                                        <p:cTn id="117" dur="1" fill="hold">
                                          <p:stCondLst>
                                            <p:cond delay="499"/>
                                          </p:stCondLst>
                                        </p:cTn>
                                        <p:tgtEl>
                                          <p:spTgt spid="27"/>
                                        </p:tgtEl>
                                        <p:attrNameLst>
                                          <p:attrName>style.visibility</p:attrName>
                                        </p:attrNameLst>
                                      </p:cBhvr>
                                      <p:to>
                                        <p:strVal val="hidden"/>
                                      </p:to>
                                    </p:set>
                                  </p:childTnLst>
                                </p:cTn>
                              </p:par>
                              <p:par>
                                <p:cTn id="118" presetID="10" presetClass="exit" presetSubtype="0" fill="hold" grpId="1" nodeType="withEffect">
                                  <p:stCondLst>
                                    <p:cond delay="0"/>
                                  </p:stCondLst>
                                  <p:childTnLst>
                                    <p:animEffect transition="out" filter="fade">
                                      <p:cBhvr>
                                        <p:cTn id="119" dur="500"/>
                                        <p:tgtEl>
                                          <p:spTgt spid="29"/>
                                        </p:tgtEl>
                                      </p:cBhvr>
                                    </p:animEffect>
                                    <p:set>
                                      <p:cBhvr>
                                        <p:cTn id="120" dur="1" fill="hold">
                                          <p:stCondLst>
                                            <p:cond delay="499"/>
                                          </p:stCondLst>
                                        </p:cTn>
                                        <p:tgtEl>
                                          <p:spTgt spid="29"/>
                                        </p:tgtEl>
                                        <p:attrNameLst>
                                          <p:attrName>style.visibility</p:attrName>
                                        </p:attrNameLst>
                                      </p:cBhvr>
                                      <p:to>
                                        <p:strVal val="hidden"/>
                                      </p:to>
                                    </p:set>
                                  </p:childTnLst>
                                </p:cTn>
                              </p:par>
                              <p:par>
                                <p:cTn id="121" presetID="10" presetClass="exit" presetSubtype="0" fill="hold" grpId="1" nodeType="withEffect">
                                  <p:stCondLst>
                                    <p:cond delay="0"/>
                                  </p:stCondLst>
                                  <p:childTnLst>
                                    <p:animEffect transition="out" filter="fade">
                                      <p:cBhvr>
                                        <p:cTn id="122" dur="500"/>
                                        <p:tgtEl>
                                          <p:spTgt spid="28"/>
                                        </p:tgtEl>
                                      </p:cBhvr>
                                    </p:animEffect>
                                    <p:set>
                                      <p:cBhvr>
                                        <p:cTn id="123" dur="1" fill="hold">
                                          <p:stCondLst>
                                            <p:cond delay="499"/>
                                          </p:stCondLst>
                                        </p:cTn>
                                        <p:tgtEl>
                                          <p:spTgt spid="28"/>
                                        </p:tgtEl>
                                        <p:attrNameLst>
                                          <p:attrName>style.visibility</p:attrName>
                                        </p:attrNameLst>
                                      </p:cBhvr>
                                      <p:to>
                                        <p:strVal val="hidden"/>
                                      </p:to>
                                    </p:set>
                                  </p:childTnLst>
                                </p:cTn>
                              </p:par>
                              <p:par>
                                <p:cTn id="124" presetID="10" presetClass="exit" presetSubtype="0" fill="hold" nodeType="withEffect">
                                  <p:stCondLst>
                                    <p:cond delay="0"/>
                                  </p:stCondLst>
                                  <p:childTnLst>
                                    <p:animEffect transition="out" filter="fade">
                                      <p:cBhvr>
                                        <p:cTn id="125" dur="500"/>
                                        <p:tgtEl>
                                          <p:spTgt spid="30"/>
                                        </p:tgtEl>
                                      </p:cBhvr>
                                    </p:animEffect>
                                    <p:set>
                                      <p:cBhvr>
                                        <p:cTn id="126" dur="1" fill="hold">
                                          <p:stCondLst>
                                            <p:cond delay="499"/>
                                          </p:stCondLst>
                                        </p:cTn>
                                        <p:tgtEl>
                                          <p:spTgt spid="30"/>
                                        </p:tgtEl>
                                        <p:attrNameLst>
                                          <p:attrName>style.visibility</p:attrName>
                                        </p:attrNameLst>
                                      </p:cBhvr>
                                      <p:to>
                                        <p:strVal val="hidden"/>
                                      </p:to>
                                    </p:set>
                                  </p:childTnLst>
                                </p:cTn>
                              </p:par>
                              <p:par>
                                <p:cTn id="127" presetID="10" presetClass="exit" presetSubtype="0" fill="hold" nodeType="withEffect">
                                  <p:stCondLst>
                                    <p:cond delay="0"/>
                                  </p:stCondLst>
                                  <p:childTnLst>
                                    <p:animEffect transition="out" filter="fade">
                                      <p:cBhvr>
                                        <p:cTn id="128" dur="500"/>
                                        <p:tgtEl>
                                          <p:spTgt spid="38"/>
                                        </p:tgtEl>
                                      </p:cBhvr>
                                    </p:animEffect>
                                    <p:set>
                                      <p:cBhvr>
                                        <p:cTn id="129" dur="1" fill="hold">
                                          <p:stCondLst>
                                            <p:cond delay="499"/>
                                          </p:stCondLst>
                                        </p:cTn>
                                        <p:tgtEl>
                                          <p:spTgt spid="38"/>
                                        </p:tgtEl>
                                        <p:attrNameLst>
                                          <p:attrName>style.visibility</p:attrName>
                                        </p:attrNameLst>
                                      </p:cBhvr>
                                      <p:to>
                                        <p:strVal val="hidden"/>
                                      </p:to>
                                    </p:set>
                                  </p:childTnLst>
                                </p:cTn>
                              </p:par>
                              <p:par>
                                <p:cTn id="130" presetID="6" presetClass="entr" presetSubtype="16" fill="hold" grpId="0" nodeType="withEffect">
                                  <p:stCondLst>
                                    <p:cond delay="0"/>
                                  </p:stCondLst>
                                  <p:childTnLst>
                                    <p:set>
                                      <p:cBhvr>
                                        <p:cTn id="131" dur="1" fill="hold">
                                          <p:stCondLst>
                                            <p:cond delay="0"/>
                                          </p:stCondLst>
                                        </p:cTn>
                                        <p:tgtEl>
                                          <p:spTgt spid="40"/>
                                        </p:tgtEl>
                                        <p:attrNameLst>
                                          <p:attrName>style.visibility</p:attrName>
                                        </p:attrNameLst>
                                      </p:cBhvr>
                                      <p:to>
                                        <p:strVal val="visible"/>
                                      </p:to>
                                    </p:set>
                                    <p:animEffect transition="in" filter="circle(in)">
                                      <p:cBhvr>
                                        <p:cTn id="132" dur="2000"/>
                                        <p:tgtEl>
                                          <p:spTgt spid="40"/>
                                        </p:tgtEl>
                                      </p:cBhvr>
                                    </p:animEffect>
                                  </p:childTnLst>
                                </p:cTn>
                              </p:par>
                              <p:par>
                                <p:cTn id="133" presetID="2" presetClass="entr" presetSubtype="8" fill="hold" grpId="0" nodeType="withEffect">
                                  <p:stCondLst>
                                    <p:cond delay="0"/>
                                  </p:stCondLst>
                                  <p:childTnLst>
                                    <p:set>
                                      <p:cBhvr>
                                        <p:cTn id="134" dur="1" fill="hold">
                                          <p:stCondLst>
                                            <p:cond delay="0"/>
                                          </p:stCondLst>
                                        </p:cTn>
                                        <p:tgtEl>
                                          <p:spTgt spid="42"/>
                                        </p:tgtEl>
                                        <p:attrNameLst>
                                          <p:attrName>style.visibility</p:attrName>
                                        </p:attrNameLst>
                                      </p:cBhvr>
                                      <p:to>
                                        <p:strVal val="visible"/>
                                      </p:to>
                                    </p:set>
                                    <p:anim calcmode="lin" valueType="num">
                                      <p:cBhvr additive="base">
                                        <p:cTn id="135" dur="500" fill="hold"/>
                                        <p:tgtEl>
                                          <p:spTgt spid="42"/>
                                        </p:tgtEl>
                                        <p:attrNameLst>
                                          <p:attrName>ppt_x</p:attrName>
                                        </p:attrNameLst>
                                      </p:cBhvr>
                                      <p:tavLst>
                                        <p:tav tm="0">
                                          <p:val>
                                            <p:strVal val="0-#ppt_w/2"/>
                                          </p:val>
                                        </p:tav>
                                        <p:tav tm="100000">
                                          <p:val>
                                            <p:strVal val="#ppt_x"/>
                                          </p:val>
                                        </p:tav>
                                      </p:tavLst>
                                    </p:anim>
                                    <p:anim calcmode="lin" valueType="num">
                                      <p:cBhvr additive="base">
                                        <p:cTn id="136" dur="500" fill="hold"/>
                                        <p:tgtEl>
                                          <p:spTgt spid="42"/>
                                        </p:tgtEl>
                                        <p:attrNameLst>
                                          <p:attrName>ppt_y</p:attrName>
                                        </p:attrNameLst>
                                      </p:cBhvr>
                                      <p:tavLst>
                                        <p:tav tm="0">
                                          <p:val>
                                            <p:strVal val="#ppt_y"/>
                                          </p:val>
                                        </p:tav>
                                        <p:tav tm="100000">
                                          <p:val>
                                            <p:strVal val="#ppt_y"/>
                                          </p:val>
                                        </p:tav>
                                      </p:tavLst>
                                    </p:anim>
                                  </p:childTnLst>
                                </p:cTn>
                              </p:par>
                              <p:par>
                                <p:cTn id="137" presetID="2" presetClass="entr" presetSubtype="8" fill="hold" nodeType="withEffect">
                                  <p:stCondLst>
                                    <p:cond delay="0"/>
                                  </p:stCondLst>
                                  <p:childTnLst>
                                    <p:set>
                                      <p:cBhvr>
                                        <p:cTn id="138" dur="1" fill="hold">
                                          <p:stCondLst>
                                            <p:cond delay="0"/>
                                          </p:stCondLst>
                                        </p:cTn>
                                        <p:tgtEl>
                                          <p:spTgt spid="46"/>
                                        </p:tgtEl>
                                        <p:attrNameLst>
                                          <p:attrName>style.visibility</p:attrName>
                                        </p:attrNameLst>
                                      </p:cBhvr>
                                      <p:to>
                                        <p:strVal val="visible"/>
                                      </p:to>
                                    </p:set>
                                    <p:anim calcmode="lin" valueType="num">
                                      <p:cBhvr additive="base">
                                        <p:cTn id="139" dur="500" fill="hold"/>
                                        <p:tgtEl>
                                          <p:spTgt spid="46"/>
                                        </p:tgtEl>
                                        <p:attrNameLst>
                                          <p:attrName>ppt_x</p:attrName>
                                        </p:attrNameLst>
                                      </p:cBhvr>
                                      <p:tavLst>
                                        <p:tav tm="0">
                                          <p:val>
                                            <p:strVal val="0-#ppt_w/2"/>
                                          </p:val>
                                        </p:tav>
                                        <p:tav tm="100000">
                                          <p:val>
                                            <p:strVal val="#ppt_x"/>
                                          </p:val>
                                        </p:tav>
                                      </p:tavLst>
                                    </p:anim>
                                    <p:anim calcmode="lin" valueType="num">
                                      <p:cBhvr additive="base">
                                        <p:cTn id="140"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10" presetClass="exit" presetSubtype="0" fill="hold" grpId="1" nodeType="clickEffect">
                                  <p:stCondLst>
                                    <p:cond delay="0"/>
                                  </p:stCondLst>
                                  <p:childTnLst>
                                    <p:animEffect transition="out" filter="fade">
                                      <p:cBhvr>
                                        <p:cTn id="144" dur="500"/>
                                        <p:tgtEl>
                                          <p:spTgt spid="40"/>
                                        </p:tgtEl>
                                      </p:cBhvr>
                                    </p:animEffect>
                                    <p:set>
                                      <p:cBhvr>
                                        <p:cTn id="145" dur="1" fill="hold">
                                          <p:stCondLst>
                                            <p:cond delay="499"/>
                                          </p:stCondLst>
                                        </p:cTn>
                                        <p:tgtEl>
                                          <p:spTgt spid="40"/>
                                        </p:tgtEl>
                                        <p:attrNameLst>
                                          <p:attrName>style.visibility</p:attrName>
                                        </p:attrNameLst>
                                      </p:cBhvr>
                                      <p:to>
                                        <p:strVal val="hidden"/>
                                      </p:to>
                                    </p:set>
                                  </p:childTnLst>
                                </p:cTn>
                              </p:par>
                              <p:par>
                                <p:cTn id="146" presetID="10" presetClass="exit" presetSubtype="0" fill="hold" nodeType="withEffect">
                                  <p:stCondLst>
                                    <p:cond delay="0"/>
                                  </p:stCondLst>
                                  <p:childTnLst>
                                    <p:animEffect transition="out" filter="fade">
                                      <p:cBhvr>
                                        <p:cTn id="147" dur="500"/>
                                        <p:tgtEl>
                                          <p:spTgt spid="46"/>
                                        </p:tgtEl>
                                      </p:cBhvr>
                                    </p:animEffect>
                                    <p:set>
                                      <p:cBhvr>
                                        <p:cTn id="148" dur="1" fill="hold">
                                          <p:stCondLst>
                                            <p:cond delay="499"/>
                                          </p:stCondLst>
                                        </p:cTn>
                                        <p:tgtEl>
                                          <p:spTgt spid="46"/>
                                        </p:tgtEl>
                                        <p:attrNameLst>
                                          <p:attrName>style.visibility</p:attrName>
                                        </p:attrNameLst>
                                      </p:cBhvr>
                                      <p:to>
                                        <p:strVal val="hidden"/>
                                      </p:to>
                                    </p:set>
                                  </p:childTnLst>
                                </p:cTn>
                              </p:par>
                              <p:par>
                                <p:cTn id="149" presetID="10" presetClass="exit" presetSubtype="0" fill="hold" grpId="1" nodeType="withEffect">
                                  <p:stCondLst>
                                    <p:cond delay="0"/>
                                  </p:stCondLst>
                                  <p:childTnLst>
                                    <p:animEffect transition="out" filter="fade">
                                      <p:cBhvr>
                                        <p:cTn id="150" dur="500"/>
                                        <p:tgtEl>
                                          <p:spTgt spid="42"/>
                                        </p:tgtEl>
                                      </p:cBhvr>
                                    </p:animEffect>
                                    <p:set>
                                      <p:cBhvr>
                                        <p:cTn id="151" dur="1" fill="hold">
                                          <p:stCondLst>
                                            <p:cond delay="499"/>
                                          </p:stCondLst>
                                        </p:cTn>
                                        <p:tgtEl>
                                          <p:spTgt spid="42"/>
                                        </p:tgtEl>
                                        <p:attrNameLst>
                                          <p:attrName>style.visibility</p:attrName>
                                        </p:attrNameLst>
                                      </p:cBhvr>
                                      <p:to>
                                        <p:strVal val="hidden"/>
                                      </p:to>
                                    </p:set>
                                  </p:childTnLst>
                                </p:cTn>
                              </p:par>
                              <p:par>
                                <p:cTn id="152" presetID="6" presetClass="entr" presetSubtype="16" fill="hold" grpId="0" nodeType="withEffect">
                                  <p:stCondLst>
                                    <p:cond delay="0"/>
                                  </p:stCondLst>
                                  <p:childTnLst>
                                    <p:set>
                                      <p:cBhvr>
                                        <p:cTn id="153" dur="1" fill="hold">
                                          <p:stCondLst>
                                            <p:cond delay="0"/>
                                          </p:stCondLst>
                                        </p:cTn>
                                        <p:tgtEl>
                                          <p:spTgt spid="41"/>
                                        </p:tgtEl>
                                        <p:attrNameLst>
                                          <p:attrName>style.visibility</p:attrName>
                                        </p:attrNameLst>
                                      </p:cBhvr>
                                      <p:to>
                                        <p:strVal val="visible"/>
                                      </p:to>
                                    </p:set>
                                    <p:animEffect transition="in" filter="circle(in)">
                                      <p:cBhvr>
                                        <p:cTn id="154" dur="2000"/>
                                        <p:tgtEl>
                                          <p:spTgt spid="41"/>
                                        </p:tgtEl>
                                      </p:cBhvr>
                                    </p:animEffect>
                                  </p:childTnLst>
                                </p:cTn>
                              </p:par>
                              <p:par>
                                <p:cTn id="155" presetID="2" presetClass="entr" presetSubtype="2" fill="hold" grpId="0" nodeType="withEffect">
                                  <p:stCondLst>
                                    <p:cond delay="0"/>
                                  </p:stCondLst>
                                  <p:childTnLst>
                                    <p:set>
                                      <p:cBhvr>
                                        <p:cTn id="156" dur="1" fill="hold">
                                          <p:stCondLst>
                                            <p:cond delay="0"/>
                                          </p:stCondLst>
                                        </p:cTn>
                                        <p:tgtEl>
                                          <p:spTgt spid="47"/>
                                        </p:tgtEl>
                                        <p:attrNameLst>
                                          <p:attrName>style.visibility</p:attrName>
                                        </p:attrNameLst>
                                      </p:cBhvr>
                                      <p:to>
                                        <p:strVal val="visible"/>
                                      </p:to>
                                    </p:set>
                                    <p:anim calcmode="lin" valueType="num">
                                      <p:cBhvr additive="base">
                                        <p:cTn id="157" dur="500" fill="hold"/>
                                        <p:tgtEl>
                                          <p:spTgt spid="47"/>
                                        </p:tgtEl>
                                        <p:attrNameLst>
                                          <p:attrName>ppt_x</p:attrName>
                                        </p:attrNameLst>
                                      </p:cBhvr>
                                      <p:tavLst>
                                        <p:tav tm="0">
                                          <p:val>
                                            <p:strVal val="1+#ppt_w/2"/>
                                          </p:val>
                                        </p:tav>
                                        <p:tav tm="100000">
                                          <p:val>
                                            <p:strVal val="#ppt_x"/>
                                          </p:val>
                                        </p:tav>
                                      </p:tavLst>
                                    </p:anim>
                                    <p:anim calcmode="lin" valueType="num">
                                      <p:cBhvr additive="base">
                                        <p:cTn id="158" dur="500" fill="hold"/>
                                        <p:tgtEl>
                                          <p:spTgt spid="47"/>
                                        </p:tgtEl>
                                        <p:attrNameLst>
                                          <p:attrName>ppt_y</p:attrName>
                                        </p:attrNameLst>
                                      </p:cBhvr>
                                      <p:tavLst>
                                        <p:tav tm="0">
                                          <p:val>
                                            <p:strVal val="#ppt_y"/>
                                          </p:val>
                                        </p:tav>
                                        <p:tav tm="100000">
                                          <p:val>
                                            <p:strVal val="#ppt_y"/>
                                          </p:val>
                                        </p:tav>
                                      </p:tavLst>
                                    </p:anim>
                                  </p:childTnLst>
                                </p:cTn>
                              </p:par>
                              <p:par>
                                <p:cTn id="159" presetID="2" presetClass="entr" presetSubtype="2" fill="hold" nodeType="withEffect">
                                  <p:stCondLst>
                                    <p:cond delay="0"/>
                                  </p:stCondLst>
                                  <p:childTnLst>
                                    <p:set>
                                      <p:cBhvr>
                                        <p:cTn id="160" dur="1" fill="hold">
                                          <p:stCondLst>
                                            <p:cond delay="0"/>
                                          </p:stCondLst>
                                        </p:cTn>
                                        <p:tgtEl>
                                          <p:spTgt spid="48"/>
                                        </p:tgtEl>
                                        <p:attrNameLst>
                                          <p:attrName>style.visibility</p:attrName>
                                        </p:attrNameLst>
                                      </p:cBhvr>
                                      <p:to>
                                        <p:strVal val="visible"/>
                                      </p:to>
                                    </p:set>
                                    <p:anim calcmode="lin" valueType="num">
                                      <p:cBhvr additive="base">
                                        <p:cTn id="161" dur="500" fill="hold"/>
                                        <p:tgtEl>
                                          <p:spTgt spid="48"/>
                                        </p:tgtEl>
                                        <p:attrNameLst>
                                          <p:attrName>ppt_x</p:attrName>
                                        </p:attrNameLst>
                                      </p:cBhvr>
                                      <p:tavLst>
                                        <p:tav tm="0">
                                          <p:val>
                                            <p:strVal val="1+#ppt_w/2"/>
                                          </p:val>
                                        </p:tav>
                                        <p:tav tm="100000">
                                          <p:val>
                                            <p:strVal val="#ppt_x"/>
                                          </p:val>
                                        </p:tav>
                                      </p:tavLst>
                                    </p:anim>
                                    <p:anim calcmode="lin" valueType="num">
                                      <p:cBhvr additive="base">
                                        <p:cTn id="162"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10" presetClass="exit" presetSubtype="0" fill="hold" grpId="1" nodeType="clickEffect">
                                  <p:stCondLst>
                                    <p:cond delay="0"/>
                                  </p:stCondLst>
                                  <p:childTnLst>
                                    <p:animEffect transition="out" filter="fade">
                                      <p:cBhvr>
                                        <p:cTn id="166" dur="500"/>
                                        <p:tgtEl>
                                          <p:spTgt spid="41"/>
                                        </p:tgtEl>
                                      </p:cBhvr>
                                    </p:animEffect>
                                    <p:set>
                                      <p:cBhvr>
                                        <p:cTn id="167" dur="1" fill="hold">
                                          <p:stCondLst>
                                            <p:cond delay="499"/>
                                          </p:stCondLst>
                                        </p:cTn>
                                        <p:tgtEl>
                                          <p:spTgt spid="41"/>
                                        </p:tgtEl>
                                        <p:attrNameLst>
                                          <p:attrName>style.visibility</p:attrName>
                                        </p:attrNameLst>
                                      </p:cBhvr>
                                      <p:to>
                                        <p:strVal val="hidden"/>
                                      </p:to>
                                    </p:set>
                                  </p:childTnLst>
                                </p:cTn>
                              </p:par>
                              <p:par>
                                <p:cTn id="168" presetID="10" presetClass="exit" presetSubtype="0" fill="hold" grpId="1" nodeType="withEffect">
                                  <p:stCondLst>
                                    <p:cond delay="0"/>
                                  </p:stCondLst>
                                  <p:childTnLst>
                                    <p:animEffect transition="out" filter="fade">
                                      <p:cBhvr>
                                        <p:cTn id="169" dur="500"/>
                                        <p:tgtEl>
                                          <p:spTgt spid="47"/>
                                        </p:tgtEl>
                                      </p:cBhvr>
                                    </p:animEffect>
                                    <p:set>
                                      <p:cBhvr>
                                        <p:cTn id="170" dur="1" fill="hold">
                                          <p:stCondLst>
                                            <p:cond delay="499"/>
                                          </p:stCondLst>
                                        </p:cTn>
                                        <p:tgtEl>
                                          <p:spTgt spid="47"/>
                                        </p:tgtEl>
                                        <p:attrNameLst>
                                          <p:attrName>style.visibility</p:attrName>
                                        </p:attrNameLst>
                                      </p:cBhvr>
                                      <p:to>
                                        <p:strVal val="hidden"/>
                                      </p:to>
                                    </p:set>
                                  </p:childTnLst>
                                </p:cTn>
                              </p:par>
                              <p:par>
                                <p:cTn id="171" presetID="2" presetClass="entr" presetSubtype="8" fill="hold" grpId="0" nodeType="withEffect">
                                  <p:stCondLst>
                                    <p:cond delay="0"/>
                                  </p:stCondLst>
                                  <p:childTnLst>
                                    <p:set>
                                      <p:cBhvr>
                                        <p:cTn id="172" dur="1" fill="hold">
                                          <p:stCondLst>
                                            <p:cond delay="0"/>
                                          </p:stCondLst>
                                        </p:cTn>
                                        <p:tgtEl>
                                          <p:spTgt spid="34"/>
                                        </p:tgtEl>
                                        <p:attrNameLst>
                                          <p:attrName>style.visibility</p:attrName>
                                        </p:attrNameLst>
                                      </p:cBhvr>
                                      <p:to>
                                        <p:strVal val="visible"/>
                                      </p:to>
                                    </p:set>
                                    <p:anim calcmode="lin" valueType="num">
                                      <p:cBhvr additive="base">
                                        <p:cTn id="173" dur="500" fill="hold"/>
                                        <p:tgtEl>
                                          <p:spTgt spid="34"/>
                                        </p:tgtEl>
                                        <p:attrNameLst>
                                          <p:attrName>ppt_x</p:attrName>
                                        </p:attrNameLst>
                                      </p:cBhvr>
                                      <p:tavLst>
                                        <p:tav tm="0">
                                          <p:val>
                                            <p:strVal val="0-#ppt_w/2"/>
                                          </p:val>
                                        </p:tav>
                                        <p:tav tm="100000">
                                          <p:val>
                                            <p:strVal val="#ppt_x"/>
                                          </p:val>
                                        </p:tav>
                                      </p:tavLst>
                                    </p:anim>
                                    <p:anim calcmode="lin" valueType="num">
                                      <p:cBhvr additive="base">
                                        <p:cTn id="174" dur="500" fill="hold"/>
                                        <p:tgtEl>
                                          <p:spTgt spid="34"/>
                                        </p:tgtEl>
                                        <p:attrNameLst>
                                          <p:attrName>ppt_y</p:attrName>
                                        </p:attrNameLst>
                                      </p:cBhvr>
                                      <p:tavLst>
                                        <p:tav tm="0">
                                          <p:val>
                                            <p:strVal val="#ppt_y"/>
                                          </p:val>
                                        </p:tav>
                                        <p:tav tm="100000">
                                          <p:val>
                                            <p:strVal val="#ppt_y"/>
                                          </p:val>
                                        </p:tav>
                                      </p:tavLst>
                                    </p:anim>
                                  </p:childTnLst>
                                </p:cTn>
                              </p:par>
                              <p:par>
                                <p:cTn id="175" presetID="2" presetClass="entr" presetSubtype="8" fill="hold" nodeType="withEffect">
                                  <p:stCondLst>
                                    <p:cond delay="0"/>
                                  </p:stCondLst>
                                  <p:childTnLst>
                                    <p:set>
                                      <p:cBhvr>
                                        <p:cTn id="176" dur="1" fill="hold">
                                          <p:stCondLst>
                                            <p:cond delay="0"/>
                                          </p:stCondLst>
                                        </p:cTn>
                                        <p:tgtEl>
                                          <p:spTgt spid="22"/>
                                        </p:tgtEl>
                                        <p:attrNameLst>
                                          <p:attrName>style.visibility</p:attrName>
                                        </p:attrNameLst>
                                      </p:cBhvr>
                                      <p:to>
                                        <p:strVal val="visible"/>
                                      </p:to>
                                    </p:set>
                                    <p:anim calcmode="lin" valueType="num">
                                      <p:cBhvr additive="base">
                                        <p:cTn id="177" dur="500" fill="hold"/>
                                        <p:tgtEl>
                                          <p:spTgt spid="22"/>
                                        </p:tgtEl>
                                        <p:attrNameLst>
                                          <p:attrName>ppt_x</p:attrName>
                                        </p:attrNameLst>
                                      </p:cBhvr>
                                      <p:tavLst>
                                        <p:tav tm="0">
                                          <p:val>
                                            <p:strVal val="0-#ppt_w/2"/>
                                          </p:val>
                                        </p:tav>
                                        <p:tav tm="100000">
                                          <p:val>
                                            <p:strVal val="#ppt_x"/>
                                          </p:val>
                                        </p:tav>
                                      </p:tavLst>
                                    </p:anim>
                                    <p:anim calcmode="lin" valueType="num">
                                      <p:cBhvr additive="base">
                                        <p:cTn id="17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7" grpId="0" animBg="1"/>
      <p:bldP spid="17" grpId="1" animBg="1"/>
      <p:bldP spid="27" grpId="0" animBg="1"/>
      <p:bldP spid="27" grpId="1" animBg="1"/>
      <p:bldP spid="28" grpId="0" animBg="1"/>
      <p:bldP spid="28" grpId="1" animBg="1"/>
      <p:bldP spid="29" grpId="0" animBg="1"/>
      <p:bldP spid="29" grpId="1" animBg="1"/>
      <p:bldP spid="40" grpId="0" animBg="1"/>
      <p:bldP spid="40" grpId="1" animBg="1"/>
      <p:bldP spid="41" grpId="0" animBg="1"/>
      <p:bldP spid="41" grpId="1" animBg="1"/>
      <p:bldP spid="42" grpId="0" animBg="1"/>
      <p:bldP spid="42" grpId="1" animBg="1"/>
      <p:bldP spid="47" grpId="0" animBg="1"/>
      <p:bldP spid="47" grpId="1" animBg="1"/>
      <p:bldP spid="34" grpId="0" animBg="1"/>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 Topology Map </a:t>
            </a:r>
            <a:r>
              <a:rPr lang="en-US" sz="1200" i="1" dirty="0">
                <a:solidFill>
                  <a:prstClr val="black"/>
                </a:solidFill>
              </a:rPr>
              <a:t>(continued)</a:t>
            </a:r>
            <a:br>
              <a:rPr lang="en-US" dirty="0"/>
            </a:br>
            <a:br>
              <a:rPr lang="en-US" dirty="0"/>
            </a:br>
            <a:br>
              <a:rPr lang="en-US" dirty="0"/>
            </a:b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204</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
        <p:nvSpPr>
          <p:cNvPr id="3" name="Text Placeholder 2"/>
          <p:cNvSpPr>
            <a:spLocks noGrp="1"/>
          </p:cNvSpPr>
          <p:nvPr>
            <p:ph type="body" sz="quarter" idx="10"/>
          </p:nvPr>
        </p:nvSpPr>
        <p:spPr/>
        <p:txBody>
          <a:bodyPr>
            <a:normAutofit/>
          </a:bodyPr>
          <a:lstStyle/>
          <a:p>
            <a:r>
              <a:rPr lang="en-US" dirty="0"/>
              <a:t>User Story:</a:t>
            </a:r>
          </a:p>
          <a:p>
            <a:pPr lvl="1"/>
            <a:r>
              <a:rPr lang="en-US" i="1" dirty="0"/>
              <a:t>From Lab Technician: </a:t>
            </a:r>
            <a:r>
              <a:rPr lang="en-US" sz="1600" i="1" dirty="0"/>
              <a:t>“The Network Topology Map feature saves time by populating a detailed NFN Map in minutes that </a:t>
            </a:r>
            <a:r>
              <a:rPr lang="en-US" sz="1600" b="1" i="1" u="sng" dirty="0"/>
              <a:t>could take hours </a:t>
            </a:r>
            <a:r>
              <a:rPr lang="en-US" sz="1600" i="1" dirty="0"/>
              <a:t>if manually done.  It has already helped in testing the HS-NCM replacement board.  An issue arose while testing that was fixed faster with the use of the network layout of each NCM.  Also during testing it was difficult to determine if the NFN was in Style 7.  At a glance we quickly found this out by using the feature.  Finding a FACP was simplified by using Search option.  This would highlight the Node you are looking for, and its neighbors, to make finding the physical FACP easier.  These are just a few examples of this new feature that is already saving time.”</a:t>
            </a:r>
          </a:p>
          <a:p>
            <a:pPr lvl="1"/>
            <a:endParaRPr lang="en-US" dirty="0"/>
          </a:p>
          <a:p>
            <a:pPr lvl="1"/>
            <a:r>
              <a:rPr lang="en-US" dirty="0"/>
              <a: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3443" y="3885961"/>
            <a:ext cx="4382974" cy="2573658"/>
          </a:xfrm>
          <a:prstGeom prst="rect">
            <a:avLst/>
          </a:prstGeom>
          <a:ln>
            <a:noFill/>
          </a:ln>
          <a:effectLst>
            <a:outerShdw blurRad="292100" dist="139700" dir="2700000" algn="tl" rotWithShape="0">
              <a:srgbClr val="333333">
                <a:alpha val="65000"/>
              </a:srgbClr>
            </a:outerShdw>
          </a:effectLst>
        </p:spPr>
      </p:pic>
      <p:sp>
        <p:nvSpPr>
          <p:cNvPr id="7" name="Line Callout 1 6"/>
          <p:cNvSpPr>
            <a:spLocks/>
          </p:cNvSpPr>
          <p:nvPr/>
        </p:nvSpPr>
        <p:spPr bwMode="auto">
          <a:xfrm>
            <a:off x="742134" y="4672361"/>
            <a:ext cx="2146540" cy="1015663"/>
          </a:xfrm>
          <a:prstGeom prst="borderCallout1">
            <a:avLst>
              <a:gd name="adj1" fmla="val 51445"/>
              <a:gd name="adj2" fmla="val 99592"/>
              <a:gd name="adj3" fmla="val 27538"/>
              <a:gd name="adj4" fmla="val 133403"/>
            </a:avLst>
          </a:prstGeom>
          <a:solidFill>
            <a:schemeClr val="bg1"/>
          </a:solidFill>
          <a:ln w="19050" algn="ctr">
            <a:solidFill>
              <a:srgbClr val="C00000"/>
            </a:solidFill>
            <a:round/>
            <a:headEnd type="none"/>
            <a:tailEnd type="arrow"/>
          </a:ln>
        </p:spPr>
        <p:txBody>
          <a:bodyPr wrap="square">
            <a:spAutoFit/>
          </a:bodyPr>
          <a:lstStyle/>
          <a:p>
            <a:pPr>
              <a:defRPr/>
            </a:pPr>
            <a:r>
              <a:rPr lang="en-US" sz="1200" kern="0" dirty="0"/>
              <a:t>This is an actual network in another technician's area whose neighbor layout had to be drafted manually which took many man-hours.</a:t>
            </a:r>
            <a:endParaRPr lang="en-US" sz="1050" dirty="0"/>
          </a:p>
        </p:txBody>
      </p:sp>
      <p:sp>
        <p:nvSpPr>
          <p:cNvPr id="8" name="TextBox 7"/>
          <p:cNvSpPr txBox="1"/>
          <p:nvPr/>
        </p:nvSpPr>
        <p:spPr>
          <a:xfrm>
            <a:off x="986064" y="4042082"/>
            <a:ext cx="1658679" cy="369332"/>
          </a:xfrm>
          <a:prstGeom prst="rect">
            <a:avLst/>
          </a:prstGeom>
          <a:noFill/>
        </p:spPr>
        <p:txBody>
          <a:bodyPr wrap="square" rtlCol="0">
            <a:spAutoFit/>
          </a:bodyPr>
          <a:lstStyle/>
          <a:p>
            <a:r>
              <a:rPr lang="en-US" dirty="0"/>
              <a:t>Old Method:</a:t>
            </a:r>
          </a:p>
        </p:txBody>
      </p:sp>
    </p:spTree>
    <p:extLst>
      <p:ext uri="{BB962C8B-B14F-4D97-AF65-F5344CB8AC3E}">
        <p14:creationId xmlns:p14="http://schemas.microsoft.com/office/powerpoint/2010/main" val="70542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 Topology Map</a:t>
            </a:r>
            <a:br>
              <a:rPr lang="en-US" dirty="0">
                <a:solidFill>
                  <a:prstClr val="black"/>
                </a:solidFill>
              </a:rPr>
            </a:br>
            <a:br>
              <a:rPr lang="en-US" dirty="0">
                <a:solidFill>
                  <a:prstClr val="black"/>
                </a:solidFill>
              </a:rPr>
            </a:br>
            <a:br>
              <a:rPr lang="en-US" dirty="0"/>
            </a:b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r>
              <a:rPr lang="en-US" dirty="0"/>
              <a:t>Distinctive Color scheme for selected, highlighted and found items:</a:t>
            </a:r>
          </a:p>
          <a:p>
            <a:pPr lvl="1"/>
            <a:endParaRPr lang="en-US" sz="1100" dirty="0"/>
          </a:p>
          <a:p>
            <a:pPr lvl="1"/>
            <a:r>
              <a:rPr lang="en-US" dirty="0"/>
              <a:t>                 </a:t>
            </a:r>
            <a:r>
              <a:rPr lang="en-US" sz="1600" dirty="0"/>
              <a:t>Default State</a:t>
            </a:r>
          </a:p>
          <a:p>
            <a:pPr lvl="1"/>
            <a:endParaRPr lang="en-US" dirty="0"/>
          </a:p>
          <a:p>
            <a:pPr lvl="1"/>
            <a:r>
              <a:rPr lang="en-US" dirty="0"/>
              <a:t>                 </a:t>
            </a:r>
            <a:r>
              <a:rPr lang="en-US" sz="1600" dirty="0"/>
              <a:t>HS-NCM Repeater</a:t>
            </a:r>
          </a:p>
          <a:p>
            <a:pPr lvl="1"/>
            <a:endParaRPr lang="en-US" dirty="0"/>
          </a:p>
          <a:p>
            <a:pPr lvl="1"/>
            <a:r>
              <a:rPr lang="en-US" dirty="0"/>
              <a:t>                 </a:t>
            </a:r>
            <a:r>
              <a:rPr lang="en-US" sz="1600" dirty="0"/>
              <a:t>Selected HS-NCM</a:t>
            </a:r>
          </a:p>
          <a:p>
            <a:pPr lvl="1"/>
            <a:endParaRPr lang="en-US" sz="1600" dirty="0"/>
          </a:p>
          <a:p>
            <a:pPr lvl="1"/>
            <a:endParaRPr lang="en-US" sz="1050" dirty="0"/>
          </a:p>
          <a:p>
            <a:pPr lvl="1"/>
            <a:r>
              <a:rPr lang="en-US" dirty="0"/>
              <a:t>                 </a:t>
            </a:r>
            <a:r>
              <a:rPr lang="en-US" sz="1600" dirty="0"/>
              <a:t>Highlighted HS-NCM</a:t>
            </a:r>
          </a:p>
          <a:p>
            <a:pPr lvl="1"/>
            <a:endParaRPr lang="en-US" sz="1050" dirty="0"/>
          </a:p>
          <a:p>
            <a:pPr lvl="1"/>
            <a:endParaRPr lang="en-US" sz="1600" dirty="0"/>
          </a:p>
          <a:p>
            <a:pPr lvl="1"/>
            <a:r>
              <a:rPr lang="en-US" sz="1600" dirty="0"/>
              <a:t>                   Search Match HS-NCM</a:t>
            </a:r>
          </a:p>
          <a:p>
            <a:pPr lvl="1"/>
            <a:endParaRPr lang="en-US" sz="1600" dirty="0"/>
          </a:p>
          <a:p>
            <a:pPr lvl="1"/>
            <a:r>
              <a:rPr lang="en-US" sz="1600" dirty="0"/>
              <a:t>                   </a:t>
            </a:r>
          </a:p>
          <a:p>
            <a:pPr lvl="1"/>
            <a:r>
              <a:rPr lang="en-US" sz="1600" dirty="0"/>
              <a:t>                   Selected Match Selected HS-NCM Board</a:t>
            </a:r>
          </a:p>
          <a:p>
            <a:pPr lvl="1"/>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205</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pic>
        <p:nvPicPr>
          <p:cNvPr id="22" name="Picture 21"/>
          <p:cNvPicPr>
            <a:picLocks noChangeAspect="1"/>
          </p:cNvPicPr>
          <p:nvPr/>
        </p:nvPicPr>
        <p:blipFill>
          <a:blip r:embed="rId3"/>
          <a:stretch>
            <a:fillRect/>
          </a:stretch>
        </p:blipFill>
        <p:spPr>
          <a:xfrm>
            <a:off x="1100598" y="1558709"/>
            <a:ext cx="766724" cy="594360"/>
          </a:xfrm>
          <a:prstGeom prst="rect">
            <a:avLst/>
          </a:prstGeom>
        </p:spPr>
      </p:pic>
      <p:pic>
        <p:nvPicPr>
          <p:cNvPr id="27" name="Picture 26"/>
          <p:cNvPicPr>
            <a:picLocks noChangeAspect="1"/>
          </p:cNvPicPr>
          <p:nvPr/>
        </p:nvPicPr>
        <p:blipFill>
          <a:blip r:embed="rId4"/>
          <a:stretch>
            <a:fillRect/>
          </a:stretch>
        </p:blipFill>
        <p:spPr>
          <a:xfrm>
            <a:off x="1104176" y="2289192"/>
            <a:ext cx="757742" cy="594360"/>
          </a:xfrm>
          <a:prstGeom prst="rect">
            <a:avLst/>
          </a:prstGeom>
        </p:spPr>
      </p:pic>
      <p:pic>
        <p:nvPicPr>
          <p:cNvPr id="28" name="Picture 27"/>
          <p:cNvPicPr>
            <a:picLocks noChangeAspect="1"/>
          </p:cNvPicPr>
          <p:nvPr/>
        </p:nvPicPr>
        <p:blipFill>
          <a:blip r:embed="rId5"/>
          <a:stretch>
            <a:fillRect/>
          </a:stretch>
        </p:blipFill>
        <p:spPr>
          <a:xfrm>
            <a:off x="1095193" y="3019675"/>
            <a:ext cx="766725" cy="594360"/>
          </a:xfrm>
          <a:prstGeom prst="rect">
            <a:avLst/>
          </a:prstGeom>
        </p:spPr>
      </p:pic>
      <p:pic>
        <p:nvPicPr>
          <p:cNvPr id="29" name="Picture 28"/>
          <p:cNvPicPr>
            <a:picLocks noChangeAspect="1"/>
          </p:cNvPicPr>
          <p:nvPr/>
        </p:nvPicPr>
        <p:blipFill>
          <a:blip r:embed="rId6"/>
          <a:stretch>
            <a:fillRect/>
          </a:stretch>
        </p:blipFill>
        <p:spPr>
          <a:xfrm>
            <a:off x="1105088" y="3756073"/>
            <a:ext cx="766725" cy="594360"/>
          </a:xfrm>
          <a:prstGeom prst="rect">
            <a:avLst/>
          </a:prstGeom>
        </p:spPr>
      </p:pic>
      <p:pic>
        <p:nvPicPr>
          <p:cNvPr id="30" name="Picture 29"/>
          <p:cNvPicPr>
            <a:picLocks noChangeAspect="1"/>
          </p:cNvPicPr>
          <p:nvPr/>
        </p:nvPicPr>
        <p:blipFill>
          <a:blip r:embed="rId7"/>
          <a:stretch>
            <a:fillRect/>
          </a:stretch>
        </p:blipFill>
        <p:spPr>
          <a:xfrm>
            <a:off x="1102336" y="4492471"/>
            <a:ext cx="768465" cy="594360"/>
          </a:xfrm>
          <a:prstGeom prst="rect">
            <a:avLst/>
          </a:prstGeom>
        </p:spPr>
      </p:pic>
      <p:pic>
        <p:nvPicPr>
          <p:cNvPr id="31" name="Picture 30"/>
          <p:cNvPicPr>
            <a:picLocks noChangeAspect="1"/>
          </p:cNvPicPr>
          <p:nvPr/>
        </p:nvPicPr>
        <p:blipFill>
          <a:blip r:embed="rId8"/>
          <a:stretch>
            <a:fillRect/>
          </a:stretch>
        </p:blipFill>
        <p:spPr>
          <a:xfrm>
            <a:off x="1095193" y="5228869"/>
            <a:ext cx="822960" cy="644333"/>
          </a:xfrm>
          <a:prstGeom prst="rect">
            <a:avLst/>
          </a:prstGeom>
        </p:spPr>
      </p:pic>
    </p:spTree>
    <p:extLst>
      <p:ext uri="{BB962C8B-B14F-4D97-AF65-F5344CB8AC3E}">
        <p14:creationId xmlns:p14="http://schemas.microsoft.com/office/powerpoint/2010/main" val="426034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 calcmode="lin" valueType="num">
                                      <p:cBhvr additive="base">
                                        <p:cTn id="15"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6" end="6"/>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anim calcmode="lin" valueType="num">
                                      <p:cBhvr additive="base">
                                        <p:cTn id="19"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9" end="9"/>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
                                            <p:txEl>
                                              <p:pRg st="12" end="12"/>
                                            </p:txEl>
                                          </p:spTgt>
                                        </p:tgtEl>
                                        <p:attrNameLst>
                                          <p:attrName>style.visibility</p:attrName>
                                        </p:attrNameLst>
                                      </p:cBhvr>
                                      <p:to>
                                        <p:strVal val="visible"/>
                                      </p:to>
                                    </p:set>
                                    <p:anim calcmode="lin" valueType="num">
                                      <p:cBhvr additive="base">
                                        <p:cTn id="23"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12" end="12"/>
                                            </p:txEl>
                                          </p:spTgt>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
                                            <p:txEl>
                                              <p:pRg st="14" end="14"/>
                                            </p:txEl>
                                          </p:spTgt>
                                        </p:tgtEl>
                                        <p:attrNameLst>
                                          <p:attrName>style.visibility</p:attrName>
                                        </p:attrNameLst>
                                      </p:cBhvr>
                                      <p:to>
                                        <p:strVal val="visible"/>
                                      </p:to>
                                    </p:set>
                                    <p:anim calcmode="lin" valueType="num">
                                      <p:cBhvr additive="base">
                                        <p:cTn id="27" dur="500" fill="hold"/>
                                        <p:tgtEl>
                                          <p:spTgt spid="3">
                                            <p:txEl>
                                              <p:pRg st="14" end="1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14" end="14"/>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
                                            <p:txEl>
                                              <p:pRg st="15" end="15"/>
                                            </p:txEl>
                                          </p:spTgt>
                                        </p:tgtEl>
                                        <p:attrNameLst>
                                          <p:attrName>style.visibility</p:attrName>
                                        </p:attrNameLst>
                                      </p:cBhvr>
                                      <p:to>
                                        <p:strVal val="visible"/>
                                      </p:to>
                                    </p:set>
                                    <p:anim calcmode="lin" valueType="num">
                                      <p:cBhvr additive="base">
                                        <p:cTn id="31" dur="500" fill="hold"/>
                                        <p:tgtEl>
                                          <p:spTgt spid="3">
                                            <p:txEl>
                                              <p:pRg st="15" end="1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15" end="15"/>
                                            </p:txEl>
                                          </p:spTgt>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0-#ppt_w/2"/>
                                          </p:val>
                                        </p:tav>
                                        <p:tav tm="100000">
                                          <p:val>
                                            <p:strVal val="#ppt_x"/>
                                          </p:val>
                                        </p:tav>
                                      </p:tavLst>
                                    </p:anim>
                                    <p:anim calcmode="lin" valueType="num">
                                      <p:cBhvr additive="base">
                                        <p:cTn id="36" dur="500" fill="hold"/>
                                        <p:tgtEl>
                                          <p:spTgt spid="22"/>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0-#ppt_w/2"/>
                                          </p:val>
                                        </p:tav>
                                        <p:tav tm="100000">
                                          <p:val>
                                            <p:strVal val="#ppt_x"/>
                                          </p:val>
                                        </p:tav>
                                      </p:tavLst>
                                    </p:anim>
                                    <p:anim calcmode="lin" valueType="num">
                                      <p:cBhvr additive="base">
                                        <p:cTn id="44" dur="500" fill="hold"/>
                                        <p:tgtEl>
                                          <p:spTgt spid="2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0-#ppt_w/2"/>
                                          </p:val>
                                        </p:tav>
                                        <p:tav tm="100000">
                                          <p:val>
                                            <p:strVal val="#ppt_x"/>
                                          </p:val>
                                        </p:tav>
                                      </p:tavLst>
                                    </p:anim>
                                    <p:anim calcmode="lin" valueType="num">
                                      <p:cBhvr additive="base">
                                        <p:cTn id="48" dur="500" fill="hold"/>
                                        <p:tgtEl>
                                          <p:spTgt spid="29"/>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0-#ppt_w/2"/>
                                          </p:val>
                                        </p:tav>
                                        <p:tav tm="100000">
                                          <p:val>
                                            <p:strVal val="#ppt_x"/>
                                          </p:val>
                                        </p:tav>
                                      </p:tavLst>
                                    </p:anim>
                                    <p:anim calcmode="lin" valueType="num">
                                      <p:cBhvr additive="base">
                                        <p:cTn id="52" dur="500" fill="hold"/>
                                        <p:tgtEl>
                                          <p:spTgt spid="30"/>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0-#ppt_w/2"/>
                                          </p:val>
                                        </p:tav>
                                        <p:tav tm="100000">
                                          <p:val>
                                            <p:strVal val="#ppt_x"/>
                                          </p:val>
                                        </p:tav>
                                      </p:tavLst>
                                    </p:anim>
                                    <p:anim calcmode="lin" valueType="num">
                                      <p:cBhvr additive="base">
                                        <p:cTn id="56"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 Topology Map</a:t>
            </a:r>
            <a:br>
              <a:rPr lang="en-US" dirty="0">
                <a:solidFill>
                  <a:prstClr val="black"/>
                </a:solidFill>
              </a:rPr>
            </a:br>
            <a:br>
              <a:rPr lang="en-US" dirty="0">
                <a:solidFill>
                  <a:prstClr val="black"/>
                </a:solidFill>
              </a:rPr>
            </a:br>
            <a:br>
              <a:rPr lang="en-US" dirty="0"/>
            </a:b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r>
              <a:rPr lang="en-US" dirty="0"/>
              <a:t>Magnification:</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r>
              <a:rPr lang="en-US" dirty="0"/>
              <a:t>Panning / Zooming Tool:</a:t>
            </a:r>
          </a:p>
          <a:p>
            <a:pPr lvl="1"/>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206</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pic>
        <p:nvPicPr>
          <p:cNvPr id="6" name="Picture 5"/>
          <p:cNvPicPr>
            <a:picLocks noChangeAspect="1"/>
          </p:cNvPicPr>
          <p:nvPr/>
        </p:nvPicPr>
        <p:blipFill>
          <a:blip r:embed="rId3"/>
          <a:stretch>
            <a:fillRect/>
          </a:stretch>
        </p:blipFill>
        <p:spPr>
          <a:xfrm>
            <a:off x="4384334" y="1613913"/>
            <a:ext cx="2838450" cy="2171700"/>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stretch>
            <a:fillRect/>
          </a:stretch>
        </p:blipFill>
        <p:spPr>
          <a:xfrm>
            <a:off x="2436884" y="1144195"/>
            <a:ext cx="976313" cy="316985"/>
          </a:xfrm>
          <a:prstGeom prst="rect">
            <a:avLst/>
          </a:prstGeom>
        </p:spPr>
      </p:pic>
      <p:sp>
        <p:nvSpPr>
          <p:cNvPr id="14" name="Line Callout 1 13"/>
          <p:cNvSpPr>
            <a:spLocks/>
          </p:cNvSpPr>
          <p:nvPr/>
        </p:nvSpPr>
        <p:spPr bwMode="auto">
          <a:xfrm>
            <a:off x="1257300" y="1687536"/>
            <a:ext cx="2071006" cy="1200329"/>
          </a:xfrm>
          <a:prstGeom prst="borderCallout1">
            <a:avLst>
              <a:gd name="adj1" fmla="val 48354"/>
              <a:gd name="adj2" fmla="val 100086"/>
              <a:gd name="adj3" fmla="val 48725"/>
              <a:gd name="adj4" fmla="val 173105"/>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This tool strip command will aid to expand a localized area of the broader map by position a square:             </a:t>
            </a:r>
          </a:p>
          <a:p>
            <a:pPr>
              <a:defRPr/>
            </a:pPr>
            <a:endParaRPr lang="en-US" sz="1200" kern="0" dirty="0"/>
          </a:p>
          <a:p>
            <a:pPr>
              <a:defRPr/>
            </a:pPr>
            <a:endParaRPr lang="en-US" sz="1200" dirty="0"/>
          </a:p>
        </p:txBody>
      </p:sp>
      <p:sp>
        <p:nvSpPr>
          <p:cNvPr id="8" name="Rectangle 7"/>
          <p:cNvSpPr>
            <a:spLocks noChangeAspect="1"/>
          </p:cNvSpPr>
          <p:nvPr/>
        </p:nvSpPr>
        <p:spPr>
          <a:xfrm>
            <a:off x="2631184" y="2367940"/>
            <a:ext cx="347472" cy="342900"/>
          </a:xfrm>
          <a:prstGeom prst="rect">
            <a:avLst/>
          </a:prstGeom>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9" name="Picture 8"/>
          <p:cNvPicPr>
            <a:picLocks noChangeAspect="1"/>
          </p:cNvPicPr>
          <p:nvPr/>
        </p:nvPicPr>
        <p:blipFill>
          <a:blip r:embed="rId5"/>
          <a:stretch>
            <a:fillRect/>
          </a:stretch>
        </p:blipFill>
        <p:spPr>
          <a:xfrm>
            <a:off x="4384333" y="4430712"/>
            <a:ext cx="2978491" cy="1981344"/>
          </a:xfrm>
          <a:prstGeom prst="rect">
            <a:avLst/>
          </a:prstGeom>
          <a:ln>
            <a:noFill/>
          </a:ln>
          <a:effectLst>
            <a:outerShdw blurRad="292100" dist="139700" dir="2700000" algn="tl" rotWithShape="0">
              <a:srgbClr val="333333">
                <a:alpha val="65000"/>
              </a:srgbClr>
            </a:outerShdw>
          </a:effectLst>
        </p:spPr>
      </p:pic>
      <p:sp>
        <p:nvSpPr>
          <p:cNvPr id="17" name="Line Callout 1 16"/>
          <p:cNvSpPr>
            <a:spLocks/>
          </p:cNvSpPr>
          <p:nvPr/>
        </p:nvSpPr>
        <p:spPr bwMode="auto">
          <a:xfrm>
            <a:off x="1257300" y="4351392"/>
            <a:ext cx="2071006" cy="1754326"/>
          </a:xfrm>
          <a:prstGeom prst="borderCallout1">
            <a:avLst>
              <a:gd name="adj1" fmla="val 48354"/>
              <a:gd name="adj2" fmla="val 100086"/>
              <a:gd name="adj3" fmla="val 47601"/>
              <a:gd name="adj4" fmla="val 150695"/>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This tool allows to pane to specific areas by moving the gray square: </a:t>
            </a:r>
          </a:p>
          <a:p>
            <a:pPr>
              <a:defRPr/>
            </a:pPr>
            <a:endParaRPr lang="en-US" sz="1200" kern="0" dirty="0"/>
          </a:p>
          <a:p>
            <a:pPr>
              <a:defRPr/>
            </a:pPr>
            <a:endParaRPr lang="en-US" sz="1200" kern="0" dirty="0"/>
          </a:p>
          <a:p>
            <a:pPr>
              <a:defRPr/>
            </a:pPr>
            <a:r>
              <a:rPr lang="en-US" sz="1200" kern="0" dirty="0"/>
              <a:t>Zoom in and out of the entire map by adjusting the slider control:</a:t>
            </a:r>
          </a:p>
          <a:p>
            <a:pPr>
              <a:defRPr/>
            </a:pPr>
            <a:r>
              <a:rPr lang="en-US" sz="1200" kern="0" dirty="0"/>
              <a:t> </a:t>
            </a:r>
          </a:p>
        </p:txBody>
      </p:sp>
      <p:sp>
        <p:nvSpPr>
          <p:cNvPr id="10" name="Rectangle 9"/>
          <p:cNvSpPr>
            <a:spLocks noChangeAspect="1"/>
          </p:cNvSpPr>
          <p:nvPr/>
        </p:nvSpPr>
        <p:spPr>
          <a:xfrm>
            <a:off x="2523932" y="4797661"/>
            <a:ext cx="347472" cy="347472"/>
          </a:xfrm>
          <a:prstGeom prst="rect">
            <a:avLst/>
          </a:prstGeom>
          <a:no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1" name="Picture 10"/>
          <p:cNvPicPr>
            <a:picLocks noChangeAspect="1"/>
          </p:cNvPicPr>
          <p:nvPr/>
        </p:nvPicPr>
        <p:blipFill>
          <a:blip r:embed="rId6"/>
          <a:stretch>
            <a:fillRect/>
          </a:stretch>
        </p:blipFill>
        <p:spPr>
          <a:xfrm>
            <a:off x="2309429" y="5722855"/>
            <a:ext cx="561975" cy="228600"/>
          </a:xfrm>
          <a:prstGeom prst="rect">
            <a:avLst/>
          </a:prstGeom>
        </p:spPr>
      </p:pic>
    </p:spTree>
    <p:extLst>
      <p:ext uri="{BB962C8B-B14F-4D97-AF65-F5344CB8AC3E}">
        <p14:creationId xmlns:p14="http://schemas.microsoft.com/office/powerpoint/2010/main" val="1639403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 calcmode="lin" valueType="num">
                                      <p:cBhvr additive="base">
                                        <p:cTn id="2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4" grpId="0" animBg="1"/>
      <p:bldP spid="8" grpId="0" animBg="1"/>
      <p:bldP spid="17" grpId="0" animBg="1"/>
      <p:bldP spid="10" grpId="0"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 Topology Map</a:t>
            </a:r>
            <a:br>
              <a:rPr lang="en-US" dirty="0">
                <a:solidFill>
                  <a:prstClr val="black"/>
                </a:solidFill>
              </a:rPr>
            </a:br>
            <a:br>
              <a:rPr lang="en-US" dirty="0">
                <a:solidFill>
                  <a:prstClr val="black"/>
                </a:solidFill>
              </a:rPr>
            </a:br>
            <a:br>
              <a:rPr lang="en-US" dirty="0"/>
            </a:b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r>
              <a:rPr lang="en-US" dirty="0"/>
              <a:t>Searching:</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87337" lvl="1" indent="0">
              <a:buNone/>
            </a:pPr>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207</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pic>
        <p:nvPicPr>
          <p:cNvPr id="12" name="Picture 11"/>
          <p:cNvPicPr>
            <a:picLocks noChangeAspect="1"/>
          </p:cNvPicPr>
          <p:nvPr/>
        </p:nvPicPr>
        <p:blipFill>
          <a:blip r:embed="rId3"/>
          <a:stretch>
            <a:fillRect/>
          </a:stretch>
        </p:blipFill>
        <p:spPr>
          <a:xfrm>
            <a:off x="4352540" y="1847850"/>
            <a:ext cx="3924300" cy="3467100"/>
          </a:xfrm>
          <a:prstGeom prst="rect">
            <a:avLst/>
          </a:prstGeom>
          <a:ln>
            <a:noFill/>
          </a:ln>
          <a:effectLst>
            <a:outerShdw blurRad="292100" dist="139700" dir="2700000" algn="tl" rotWithShape="0">
              <a:srgbClr val="333333">
                <a:alpha val="65000"/>
              </a:srgbClr>
            </a:outerShdw>
          </a:effectLst>
        </p:spPr>
      </p:pic>
      <p:sp>
        <p:nvSpPr>
          <p:cNvPr id="14" name="Line Callout 1 13"/>
          <p:cNvSpPr>
            <a:spLocks/>
          </p:cNvSpPr>
          <p:nvPr/>
        </p:nvSpPr>
        <p:spPr bwMode="auto">
          <a:xfrm>
            <a:off x="1419714" y="2911329"/>
            <a:ext cx="2071006" cy="1569660"/>
          </a:xfrm>
          <a:prstGeom prst="borderCallout1">
            <a:avLst>
              <a:gd name="adj1" fmla="val 48354"/>
              <a:gd name="adj2" fmla="val 100086"/>
              <a:gd name="adj3" fmla="val 12545"/>
              <a:gd name="adj4" fmla="val 198694"/>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These tool strip commands  locate either the full/partial MAC address of a card or the node address within:</a:t>
            </a:r>
          </a:p>
          <a:p>
            <a:pPr>
              <a:defRPr/>
            </a:pPr>
            <a:endParaRPr lang="en-US" sz="1200" kern="0" dirty="0"/>
          </a:p>
          <a:p>
            <a:pPr>
              <a:defRPr/>
            </a:pPr>
            <a:endParaRPr lang="en-US" sz="1200" kern="0" dirty="0"/>
          </a:p>
          <a:p>
            <a:pPr>
              <a:defRPr/>
            </a:pPr>
            <a:endParaRPr lang="en-US" sz="1200" kern="0" dirty="0"/>
          </a:p>
          <a:p>
            <a:pPr>
              <a:defRPr/>
            </a:pPr>
            <a:endParaRPr lang="en-US" sz="1200" kern="0" dirty="0"/>
          </a:p>
        </p:txBody>
      </p:sp>
      <p:pic>
        <p:nvPicPr>
          <p:cNvPr id="15" name="Picture 14"/>
          <p:cNvPicPr>
            <a:picLocks noChangeAspect="1"/>
          </p:cNvPicPr>
          <p:nvPr/>
        </p:nvPicPr>
        <p:blipFill>
          <a:blip r:embed="rId4"/>
          <a:stretch>
            <a:fillRect/>
          </a:stretch>
        </p:blipFill>
        <p:spPr>
          <a:xfrm>
            <a:off x="2075333" y="1176915"/>
            <a:ext cx="1583383" cy="250535"/>
          </a:xfrm>
          <a:prstGeom prst="rect">
            <a:avLst/>
          </a:prstGeom>
        </p:spPr>
      </p:pic>
      <p:pic>
        <p:nvPicPr>
          <p:cNvPr id="13" name="Picture 12"/>
          <p:cNvPicPr>
            <a:picLocks noChangeAspect="1"/>
          </p:cNvPicPr>
          <p:nvPr/>
        </p:nvPicPr>
        <p:blipFill>
          <a:blip r:embed="rId5"/>
          <a:stretch>
            <a:fillRect/>
          </a:stretch>
        </p:blipFill>
        <p:spPr>
          <a:xfrm>
            <a:off x="1590675" y="3745633"/>
            <a:ext cx="1276350" cy="638175"/>
          </a:xfrm>
          <a:prstGeom prst="rect">
            <a:avLst/>
          </a:prstGeom>
        </p:spPr>
      </p:pic>
      <p:sp>
        <p:nvSpPr>
          <p:cNvPr id="18" name="Rounded Rectangle 17"/>
          <p:cNvSpPr/>
          <p:nvPr/>
        </p:nvSpPr>
        <p:spPr>
          <a:xfrm>
            <a:off x="5728731" y="1944109"/>
            <a:ext cx="1167370" cy="884816"/>
          </a:xfrm>
          <a:prstGeom prst="round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519570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additive="base">
                                        <p:cTn id="2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0" end="0"/>
                                            </p:txEl>
                                          </p:spTgt>
                                        </p:tgtEl>
                                        <p:attrNameLst>
                                          <p:attrName>ppt_y</p:attrName>
                                        </p:attrNameLst>
                                      </p:cBhvr>
                                      <p:tavLst>
                                        <p:tav tm="0">
                                          <p:val>
                                            <p:strVal val="0-#ppt_h/2"/>
                                          </p:val>
                                        </p:tav>
                                        <p:tav tm="100000">
                                          <p:val>
                                            <p:strVal val="#ppt_y"/>
                                          </p:val>
                                        </p:tav>
                                      </p:tavLst>
                                    </p:anim>
                                  </p:childTnLst>
                                </p:cTn>
                              </p:par>
                              <p:par>
                                <p:cTn id="25" presetID="6"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circle(in)">
                                      <p:cBhvr>
                                        <p:cTn id="2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4" grpId="0" animBg="1"/>
      <p:bldP spid="18" grpId="0"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Network-LEVEL UPLOAD / DOWNLOAD</a:t>
            </a:r>
            <a:br>
              <a:rPr lang="en-US" dirty="0"/>
            </a:br>
            <a:br>
              <a:rPr lang="en-US" dirty="0"/>
            </a:br>
            <a:br>
              <a:rPr lang="en-US" dirty="0"/>
            </a:br>
            <a:endParaRPr lang="en-US" dirty="0"/>
          </a:p>
        </p:txBody>
      </p:sp>
      <p:sp>
        <p:nvSpPr>
          <p:cNvPr id="3" name="Text Placeholder 2"/>
          <p:cNvSpPr>
            <a:spLocks noGrp="1"/>
          </p:cNvSpPr>
          <p:nvPr>
            <p:ph type="body" sz="quarter" idx="10"/>
          </p:nvPr>
        </p:nvSpPr>
        <p:spPr/>
        <p:txBody>
          <a:bodyPr>
            <a:normAutofit lnSpcReduction="10000"/>
          </a:bodyPr>
          <a:lstStyle/>
          <a:p>
            <a:r>
              <a:rPr lang="en-US" dirty="0"/>
              <a:t>Dual mode operation:</a:t>
            </a:r>
          </a:p>
          <a:p>
            <a:pPr lvl="1"/>
            <a:r>
              <a:rPr lang="en-US" dirty="0"/>
              <a:t>Upload a network to a edit session project</a:t>
            </a:r>
          </a:p>
          <a:p>
            <a:pPr lvl="1"/>
            <a:r>
              <a:rPr lang="en-US" dirty="0"/>
              <a:t>Download an edit session project to a network</a:t>
            </a:r>
          </a:p>
          <a:p>
            <a:pPr lvl="1"/>
            <a:endParaRPr lang="en-US" dirty="0"/>
          </a:p>
          <a:p>
            <a:r>
              <a:rPr lang="en-US" dirty="0"/>
              <a:t>Saves attendance time – Kickoff session and walk away.</a:t>
            </a:r>
          </a:p>
          <a:p>
            <a:endParaRPr lang="en-US" dirty="0"/>
          </a:p>
          <a:p>
            <a:r>
              <a:rPr lang="en-US" dirty="0"/>
              <a:t>Driven from context menu commands in either session tree.</a:t>
            </a:r>
          </a:p>
          <a:p>
            <a:endParaRPr lang="en-US" dirty="0"/>
          </a:p>
          <a:p>
            <a:r>
              <a:rPr lang="en-US" dirty="0"/>
              <a:t>Functions for both low and high speed networks.</a:t>
            </a:r>
          </a:p>
          <a:p>
            <a:endParaRPr lang="en-US" dirty="0"/>
          </a:p>
          <a:p>
            <a:r>
              <a:rPr lang="en-US" dirty="0"/>
              <a:t>Either operations can be at the full, partial, or single node list level.</a:t>
            </a:r>
          </a:p>
          <a:p>
            <a:endParaRPr lang="en-US" dirty="0"/>
          </a:p>
          <a:p>
            <a:r>
              <a:rPr lang="en-US" dirty="0"/>
              <a:t>Upload can be into new, existing, or current edit session project.</a:t>
            </a:r>
          </a:p>
          <a:p>
            <a:endParaRPr lang="en-US" dirty="0"/>
          </a:p>
          <a:p>
            <a:r>
              <a:rPr lang="en-US" dirty="0"/>
              <a:t>Robustness build in that provide recovery mechanisms and allow continuity of operation to complete the entire job successfully.</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208</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2631550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326" y="438161"/>
            <a:ext cx="8793728" cy="373531"/>
          </a:xfrm>
        </p:spPr>
        <p:txBody>
          <a:bodyPr/>
          <a:lstStyle/>
          <a:p>
            <a:r>
              <a:rPr lang="en-US" dirty="0"/>
              <a:t>Known issue with </a:t>
            </a:r>
            <a:r>
              <a:rPr lang="en-US" dirty="0" err="1"/>
              <a:t>clss</a:t>
            </a:r>
            <a:r>
              <a:rPr lang="en-US" dirty="0"/>
              <a:t> gateway firmware</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20</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p>
        </p:txBody>
      </p:sp>
      <p:sp>
        <p:nvSpPr>
          <p:cNvPr id="7" name="TextBox 6">
            <a:extLst>
              <a:ext uri="{FF2B5EF4-FFF2-40B4-BE49-F238E27FC236}">
                <a16:creationId xmlns:a16="http://schemas.microsoft.com/office/drawing/2014/main" id="{9F4F1077-78D9-42D9-AEF8-6F0B79C55A52}"/>
              </a:ext>
            </a:extLst>
          </p:cNvPr>
          <p:cNvSpPr txBox="1"/>
          <p:nvPr/>
        </p:nvSpPr>
        <p:spPr>
          <a:xfrm>
            <a:off x="706172" y="863204"/>
            <a:ext cx="6808206" cy="1323439"/>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a:ea typeface="+mn-ea"/>
                <a:cs typeface="Arial" pitchFamily="34" charset="0"/>
              </a:rPr>
              <a:t>There is a known issue reported with CLSS Gateway firmware version </a:t>
            </a:r>
            <a:r>
              <a:rPr kumimoji="0" lang="en-US" sz="1600" b="0" i="0" u="none" strike="noStrike" kern="1200" cap="none" spc="0" normalizeH="0" baseline="0" noProof="0" dirty="0">
                <a:ln>
                  <a:noFill/>
                </a:ln>
                <a:solidFill>
                  <a:prstClr val="black"/>
                </a:solidFill>
                <a:effectLst/>
                <a:uLnTx/>
                <a:uFillTx/>
                <a:latin typeface="-apple-system"/>
                <a:ea typeface="+mn-ea"/>
                <a:cs typeface="Arial" pitchFamily="34" charset="0"/>
              </a:rPr>
              <a:t>3.5.4. The impact is in VeriFire Tools where in “CLSS remote programming service”, the version comes incorrect and we can get below error message.</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ple-system"/>
                <a:ea typeface="+mn-ea"/>
                <a:cs typeface="Arial" pitchFamily="34" charset="0"/>
              </a:rPr>
              <a:t>A new gateway firmware will be released with this fix. Please contact CSM’s for more details.</a:t>
            </a:r>
            <a:endParaRPr kumimoji="0" lang="en-US" sz="1600" b="0" i="0" u="none" strike="noStrike" kern="1200" cap="none" spc="0" normalizeH="0" baseline="0" noProof="0" dirty="0">
              <a:ln>
                <a:noFill/>
              </a:ln>
              <a:solidFill>
                <a:prstClr val="black"/>
              </a:solidFill>
              <a:effectLst/>
              <a:uLnTx/>
              <a:uFillTx/>
              <a:latin typeface="Arial"/>
              <a:ea typeface="+mn-ea"/>
              <a:cs typeface="Arial" pitchFamily="34" charset="0"/>
            </a:endParaRPr>
          </a:p>
        </p:txBody>
      </p:sp>
      <p:pic>
        <p:nvPicPr>
          <p:cNvPr id="10" name="Picture 9">
            <a:extLst>
              <a:ext uri="{FF2B5EF4-FFF2-40B4-BE49-F238E27FC236}">
                <a16:creationId xmlns:a16="http://schemas.microsoft.com/office/drawing/2014/main" id="{284AC901-BB0F-48AD-A5A3-4D4115460F8D}"/>
              </a:ext>
            </a:extLst>
          </p:cNvPr>
          <p:cNvPicPr>
            <a:picLocks noChangeAspect="1"/>
          </p:cNvPicPr>
          <p:nvPr/>
        </p:nvPicPr>
        <p:blipFill>
          <a:blip r:embed="rId3"/>
          <a:stretch>
            <a:fillRect/>
          </a:stretch>
        </p:blipFill>
        <p:spPr>
          <a:xfrm>
            <a:off x="815426" y="2238155"/>
            <a:ext cx="5847926" cy="3887898"/>
          </a:xfrm>
          <a:prstGeom prst="rect">
            <a:avLst/>
          </a:prstGeom>
        </p:spPr>
      </p:pic>
    </p:spTree>
    <p:extLst>
      <p:ext uri="{BB962C8B-B14F-4D97-AF65-F5344CB8AC3E}">
        <p14:creationId xmlns:p14="http://schemas.microsoft.com/office/powerpoint/2010/main" val="3449098824"/>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Network-LEVEL UPLOAD / DOWNLOAD</a:t>
            </a:r>
            <a:br>
              <a:rPr lang="en-US" dirty="0"/>
            </a:br>
            <a:br>
              <a:rPr lang="en-US" dirty="0"/>
            </a:br>
            <a:br>
              <a:rPr lang="en-US" dirty="0"/>
            </a:b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209</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pic>
        <p:nvPicPr>
          <p:cNvPr id="7" name="Picture 6"/>
          <p:cNvPicPr>
            <a:picLocks noChangeAspect="1"/>
          </p:cNvPicPr>
          <p:nvPr/>
        </p:nvPicPr>
        <p:blipFill>
          <a:blip r:embed="rId3"/>
          <a:stretch>
            <a:fillRect/>
          </a:stretch>
        </p:blipFill>
        <p:spPr>
          <a:xfrm>
            <a:off x="514578" y="2025283"/>
            <a:ext cx="4762386" cy="3901195"/>
          </a:xfrm>
          <a:prstGeom prst="rect">
            <a:avLst/>
          </a:prstGeom>
          <a:ln>
            <a:noFill/>
          </a:ln>
          <a:effectLst>
            <a:outerShdw blurRad="292100" dist="139700" dir="2700000" algn="tl" rotWithShape="0">
              <a:srgbClr val="333333">
                <a:alpha val="65000"/>
              </a:srgbClr>
            </a:outerShdw>
          </a:effectLst>
        </p:spPr>
      </p:pic>
      <p:sp>
        <p:nvSpPr>
          <p:cNvPr id="9" name="Line Callout 1 8"/>
          <p:cNvSpPr>
            <a:spLocks/>
          </p:cNvSpPr>
          <p:nvPr/>
        </p:nvSpPr>
        <p:spPr bwMode="auto">
          <a:xfrm>
            <a:off x="5859649" y="1181097"/>
            <a:ext cx="2071006" cy="1015663"/>
          </a:xfrm>
          <a:prstGeom prst="borderCallout1">
            <a:avLst>
              <a:gd name="adj1" fmla="val 50233"/>
              <a:gd name="adj2" fmla="val 31"/>
              <a:gd name="adj3" fmla="val 148905"/>
              <a:gd name="adj4" fmla="val -110915"/>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Currently we have individual selections for Fire and Audio panels. In the Future we will have “Upload All Nodes”.</a:t>
            </a:r>
          </a:p>
        </p:txBody>
      </p:sp>
      <p:sp>
        <p:nvSpPr>
          <p:cNvPr id="10" name="Rounded Rectangle 9"/>
          <p:cNvSpPr/>
          <p:nvPr/>
        </p:nvSpPr>
        <p:spPr>
          <a:xfrm>
            <a:off x="1585636" y="2648866"/>
            <a:ext cx="2052048" cy="481696"/>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Rounded Rectangle 10"/>
          <p:cNvSpPr/>
          <p:nvPr/>
        </p:nvSpPr>
        <p:spPr>
          <a:xfrm>
            <a:off x="3640524" y="2662026"/>
            <a:ext cx="1603372" cy="753749"/>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2" name="Line Callout 1 11"/>
          <p:cNvSpPr>
            <a:spLocks/>
          </p:cNvSpPr>
          <p:nvPr/>
        </p:nvSpPr>
        <p:spPr bwMode="auto">
          <a:xfrm>
            <a:off x="5859649" y="3449464"/>
            <a:ext cx="2071006" cy="1384995"/>
          </a:xfrm>
          <a:prstGeom prst="borderCallout1">
            <a:avLst>
              <a:gd name="adj1" fmla="val 50233"/>
              <a:gd name="adj2" fmla="val 31"/>
              <a:gd name="adj3" fmla="val 7387"/>
              <a:gd name="adj4" fmla="val -29178"/>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Import Choices: </a:t>
            </a:r>
          </a:p>
          <a:p>
            <a:pPr>
              <a:defRPr/>
            </a:pPr>
            <a:r>
              <a:rPr lang="en-US" sz="1200" kern="0" dirty="0"/>
              <a:t>1) Upload into the current project if one it already in session, 2) upload into a newly created project, 3) upload into a previously existing project.</a:t>
            </a:r>
          </a:p>
        </p:txBody>
      </p:sp>
      <p:sp>
        <p:nvSpPr>
          <p:cNvPr id="14" name="Text Placeholder 2"/>
          <p:cNvSpPr>
            <a:spLocks noGrp="1"/>
          </p:cNvSpPr>
          <p:nvPr>
            <p:ph type="body" sz="quarter" idx="10"/>
          </p:nvPr>
        </p:nvSpPr>
        <p:spPr>
          <a:xfrm>
            <a:off x="514350" y="1074738"/>
            <a:ext cx="8002588" cy="5308600"/>
          </a:xfrm>
        </p:spPr>
        <p:txBody>
          <a:bodyPr>
            <a:normAutofit/>
          </a:bodyPr>
          <a:lstStyle/>
          <a:p>
            <a:r>
              <a:rPr lang="en-US" dirty="0"/>
              <a:t>Batch Upload Operation - Setup:</a:t>
            </a:r>
          </a:p>
          <a:p>
            <a:pPr marL="287337"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87337" lvl="1" indent="0">
              <a:buNone/>
            </a:pPr>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spTree>
    <p:extLst>
      <p:ext uri="{BB962C8B-B14F-4D97-AF65-F5344CB8AC3E}">
        <p14:creationId xmlns:p14="http://schemas.microsoft.com/office/powerpoint/2010/main" val="3745932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6" presetClass="entr" presetSubtype="1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Network-LEVEL UPLOAD / DOWNLOAD</a:t>
            </a:r>
            <a:br>
              <a:rPr lang="en-US" dirty="0"/>
            </a:br>
            <a:br>
              <a:rPr lang="en-US" dirty="0"/>
            </a:br>
            <a:r>
              <a:rPr lang="en-US" dirty="0"/>
              <a:t>								</a:t>
            </a:r>
            <a:br>
              <a:rPr lang="en-US" dirty="0"/>
            </a:b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210</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pic>
        <p:nvPicPr>
          <p:cNvPr id="6" name="Picture 5"/>
          <p:cNvPicPr>
            <a:picLocks noChangeAspect="1"/>
          </p:cNvPicPr>
          <p:nvPr/>
        </p:nvPicPr>
        <p:blipFill>
          <a:blip r:embed="rId3"/>
          <a:stretch>
            <a:fillRect/>
          </a:stretch>
        </p:blipFill>
        <p:spPr>
          <a:xfrm>
            <a:off x="514350" y="1559097"/>
            <a:ext cx="6975133" cy="4824241"/>
          </a:xfrm>
          <a:prstGeom prst="rect">
            <a:avLst/>
          </a:prstGeom>
          <a:ln>
            <a:noFill/>
          </a:ln>
          <a:effectLst>
            <a:outerShdw blurRad="292100" dist="139700" dir="2700000" algn="tl" rotWithShape="0">
              <a:srgbClr val="333333">
                <a:alpha val="65000"/>
              </a:srgbClr>
            </a:outerShdw>
          </a:effectLst>
        </p:spPr>
      </p:pic>
      <p:sp>
        <p:nvSpPr>
          <p:cNvPr id="9" name="Line Callout 1 8"/>
          <p:cNvSpPr>
            <a:spLocks/>
          </p:cNvSpPr>
          <p:nvPr/>
        </p:nvSpPr>
        <p:spPr bwMode="auto">
          <a:xfrm>
            <a:off x="5444012" y="922176"/>
            <a:ext cx="2071006" cy="646331"/>
          </a:xfrm>
          <a:prstGeom prst="borderCallout1">
            <a:avLst>
              <a:gd name="adj1" fmla="val 50233"/>
              <a:gd name="adj2" fmla="val 31"/>
              <a:gd name="adj3" fmla="val 191033"/>
              <a:gd name="adj4" fmla="val -29908"/>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If “New Project” is selected then the “Create Project” form will prompt the user.</a:t>
            </a:r>
          </a:p>
        </p:txBody>
      </p:sp>
      <p:sp>
        <p:nvSpPr>
          <p:cNvPr id="13" name="Line Callout 1 12"/>
          <p:cNvSpPr>
            <a:spLocks/>
          </p:cNvSpPr>
          <p:nvPr/>
        </p:nvSpPr>
        <p:spPr bwMode="auto">
          <a:xfrm>
            <a:off x="5872885" y="5431662"/>
            <a:ext cx="2831312" cy="646331"/>
          </a:xfrm>
          <a:prstGeom prst="borderCallout1">
            <a:avLst>
              <a:gd name="adj1" fmla="val 50233"/>
              <a:gd name="adj2" fmla="val 31"/>
              <a:gd name="adj3" fmla="val 21496"/>
              <a:gd name="adj4" fmla="val -142952"/>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Node selected are highlighted in the Online Session and Upload/Download form automatically prefills node list.</a:t>
            </a:r>
          </a:p>
        </p:txBody>
      </p:sp>
      <p:cxnSp>
        <p:nvCxnSpPr>
          <p:cNvPr id="19" name="Straight Arrow Connector 18"/>
          <p:cNvCxnSpPr>
            <a:stCxn id="13" idx="3"/>
          </p:cNvCxnSpPr>
          <p:nvPr/>
        </p:nvCxnSpPr>
        <p:spPr>
          <a:xfrm flipH="1" flipV="1">
            <a:off x="6793765" y="2841442"/>
            <a:ext cx="494776" cy="2590220"/>
          </a:xfrm>
          <a:prstGeom prst="straightConnector1">
            <a:avLst/>
          </a:prstGeom>
          <a:ln w="19050" cmpd="sng">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14" name="Text Placeholder 2"/>
          <p:cNvSpPr>
            <a:spLocks noGrp="1"/>
          </p:cNvSpPr>
          <p:nvPr>
            <p:ph type="body" sz="quarter" idx="10"/>
          </p:nvPr>
        </p:nvSpPr>
        <p:spPr>
          <a:xfrm>
            <a:off x="514350" y="1074738"/>
            <a:ext cx="8002588" cy="5308600"/>
          </a:xfrm>
        </p:spPr>
        <p:txBody>
          <a:bodyPr>
            <a:normAutofit/>
          </a:bodyPr>
          <a:lstStyle/>
          <a:p>
            <a:r>
              <a:rPr lang="en-US" dirty="0"/>
              <a:t>Batch Upload Operation - New Project:</a:t>
            </a:r>
          </a:p>
          <a:p>
            <a:pPr marL="287337"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87337" lvl="1" indent="0">
              <a:buNone/>
            </a:pPr>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spTree>
    <p:extLst>
      <p:ext uri="{BB962C8B-B14F-4D97-AF65-F5344CB8AC3E}">
        <p14:creationId xmlns:p14="http://schemas.microsoft.com/office/powerpoint/2010/main" val="4040587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Network-LEVEL UPLOAD / DOWNLOAD</a:t>
            </a:r>
            <a:br>
              <a:rPr lang="en-US" dirty="0"/>
            </a:br>
            <a:br>
              <a:rPr lang="en-US" dirty="0"/>
            </a:br>
            <a:br>
              <a:rPr lang="en-US" dirty="0"/>
            </a:b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211</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
        <p:nvSpPr>
          <p:cNvPr id="14" name="Text Placeholder 2"/>
          <p:cNvSpPr>
            <a:spLocks noGrp="1"/>
          </p:cNvSpPr>
          <p:nvPr>
            <p:ph type="body" sz="quarter" idx="10"/>
          </p:nvPr>
        </p:nvSpPr>
        <p:spPr>
          <a:xfrm>
            <a:off x="514350" y="1074738"/>
            <a:ext cx="8002588" cy="5308600"/>
          </a:xfrm>
        </p:spPr>
        <p:txBody>
          <a:bodyPr>
            <a:normAutofit/>
          </a:bodyPr>
          <a:lstStyle/>
          <a:p>
            <a:r>
              <a:rPr lang="en-US" dirty="0"/>
              <a:t>Batch Upload Operation – In Progress:</a:t>
            </a:r>
          </a:p>
          <a:p>
            <a:pPr marL="287337"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87337" lvl="1" indent="0">
              <a:buNone/>
            </a:pPr>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pic>
        <p:nvPicPr>
          <p:cNvPr id="3" name="Picture 2"/>
          <p:cNvPicPr>
            <a:picLocks noChangeAspect="1"/>
          </p:cNvPicPr>
          <p:nvPr/>
        </p:nvPicPr>
        <p:blipFill>
          <a:blip/>
          <a:stretch>
            <a:fillRect/>
          </a:stretch>
        </p:blipFill>
        <p:spPr>
          <a:xfrm>
            <a:off x="514350" y="1568506"/>
            <a:ext cx="7244871" cy="4828032"/>
          </a:xfrm>
          <a:prstGeom prst="rect">
            <a:avLst/>
          </a:prstGeom>
          <a:ln>
            <a:noFill/>
          </a:ln>
          <a:effectLst>
            <a:outerShdw blurRad="292100" dist="139700" dir="2700000" algn="tl" rotWithShape="0">
              <a:srgbClr val="333333">
                <a:alpha val="65000"/>
              </a:srgbClr>
            </a:outerShdw>
          </a:effectLst>
        </p:spPr>
      </p:pic>
      <p:sp>
        <p:nvSpPr>
          <p:cNvPr id="9" name="Line Callout 1 8"/>
          <p:cNvSpPr>
            <a:spLocks/>
          </p:cNvSpPr>
          <p:nvPr/>
        </p:nvSpPr>
        <p:spPr bwMode="auto">
          <a:xfrm>
            <a:off x="6445932" y="2388239"/>
            <a:ext cx="2071006" cy="461665"/>
          </a:xfrm>
          <a:prstGeom prst="borderCallout1">
            <a:avLst>
              <a:gd name="adj1" fmla="val 50233"/>
              <a:gd name="adj2" fmla="val 31"/>
              <a:gd name="adj3" fmla="val 241309"/>
              <a:gd name="adj4" fmla="val -88291"/>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Upload in progress… Does 5 nodes simultaneously.</a:t>
            </a:r>
          </a:p>
        </p:txBody>
      </p:sp>
    </p:spTree>
    <p:extLst>
      <p:ext uri="{BB962C8B-B14F-4D97-AF65-F5344CB8AC3E}">
        <p14:creationId xmlns:p14="http://schemas.microsoft.com/office/powerpoint/2010/main" val="1628326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Network-LEVEL UPLOAD / DOWNLOAD</a:t>
            </a:r>
            <a:br>
              <a:rPr lang="en-US" dirty="0"/>
            </a:br>
            <a:br>
              <a:rPr lang="en-US" dirty="0"/>
            </a:br>
            <a:br>
              <a:rPr lang="en-US" dirty="0"/>
            </a:b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212</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
        <p:nvSpPr>
          <p:cNvPr id="14" name="Text Placeholder 2"/>
          <p:cNvSpPr>
            <a:spLocks noGrp="1"/>
          </p:cNvSpPr>
          <p:nvPr>
            <p:ph type="body" sz="quarter" idx="10"/>
          </p:nvPr>
        </p:nvSpPr>
        <p:spPr>
          <a:xfrm>
            <a:off x="514350" y="1074738"/>
            <a:ext cx="8002588" cy="5308600"/>
          </a:xfrm>
        </p:spPr>
        <p:txBody>
          <a:bodyPr>
            <a:normAutofit/>
          </a:bodyPr>
          <a:lstStyle/>
          <a:p>
            <a:r>
              <a:rPr lang="en-US" dirty="0"/>
              <a:t>Batch Upload Operation - Completed:</a:t>
            </a:r>
          </a:p>
          <a:p>
            <a:pPr marL="287337"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87337" lvl="1" indent="0">
              <a:buNone/>
            </a:pPr>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pic>
        <p:nvPicPr>
          <p:cNvPr id="6" name="Picture 5"/>
          <p:cNvPicPr>
            <a:picLocks noChangeAspect="1"/>
          </p:cNvPicPr>
          <p:nvPr/>
        </p:nvPicPr>
        <p:blipFill>
          <a:blip/>
          <a:stretch>
            <a:fillRect/>
          </a:stretch>
        </p:blipFill>
        <p:spPr>
          <a:xfrm>
            <a:off x="514350" y="1609646"/>
            <a:ext cx="7245583" cy="4828032"/>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3"/>
          <a:stretch>
            <a:fillRect/>
          </a:stretch>
        </p:blipFill>
        <p:spPr>
          <a:xfrm>
            <a:off x="514578" y="1609645"/>
            <a:ext cx="1538330" cy="2722210"/>
          </a:xfrm>
          <a:prstGeom prst="rect">
            <a:avLst/>
          </a:prstGeom>
        </p:spPr>
      </p:pic>
      <p:pic>
        <p:nvPicPr>
          <p:cNvPr id="8" name="Picture 7"/>
          <p:cNvPicPr>
            <a:picLocks noChangeAspect="1"/>
          </p:cNvPicPr>
          <p:nvPr/>
        </p:nvPicPr>
        <p:blipFill>
          <a:blip r:embed="rId4"/>
          <a:stretch>
            <a:fillRect/>
          </a:stretch>
        </p:blipFill>
        <p:spPr>
          <a:xfrm>
            <a:off x="2041166" y="1609645"/>
            <a:ext cx="5649704" cy="4828032"/>
          </a:xfrm>
          <a:prstGeom prst="rect">
            <a:avLst/>
          </a:prstGeom>
        </p:spPr>
      </p:pic>
      <p:sp>
        <p:nvSpPr>
          <p:cNvPr id="9" name="Line Callout 1 8"/>
          <p:cNvSpPr>
            <a:spLocks/>
          </p:cNvSpPr>
          <p:nvPr/>
        </p:nvSpPr>
        <p:spPr bwMode="auto">
          <a:xfrm>
            <a:off x="6663419" y="2157406"/>
            <a:ext cx="2071006" cy="830997"/>
          </a:xfrm>
          <a:prstGeom prst="borderCallout1">
            <a:avLst>
              <a:gd name="adj1" fmla="val 50233"/>
              <a:gd name="adj2" fmla="val 31"/>
              <a:gd name="adj3" fmla="val 153906"/>
              <a:gd name="adj4" fmla="val -84723"/>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After successful upload we give the user the option to make this new project the current edit session.</a:t>
            </a:r>
          </a:p>
        </p:txBody>
      </p:sp>
    </p:spTree>
    <p:extLst>
      <p:ext uri="{BB962C8B-B14F-4D97-AF65-F5344CB8AC3E}">
        <p14:creationId xmlns:p14="http://schemas.microsoft.com/office/powerpoint/2010/main" val="3561717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10" presetClass="exit" presetSubtype="0" fill="hold" grpId="1" nodeType="with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Network-LEVEL UPLOAD / DOWNLOAD</a:t>
            </a:r>
            <a:br>
              <a:rPr lang="en-US" dirty="0"/>
            </a:br>
            <a:br>
              <a:rPr lang="en-US" dirty="0"/>
            </a:br>
            <a:br>
              <a:rPr lang="en-US" dirty="0"/>
            </a:b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213</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
        <p:nvSpPr>
          <p:cNvPr id="14" name="Text Placeholder 2"/>
          <p:cNvSpPr>
            <a:spLocks noGrp="1"/>
          </p:cNvSpPr>
          <p:nvPr>
            <p:ph type="body" sz="quarter" idx="10"/>
          </p:nvPr>
        </p:nvSpPr>
        <p:spPr>
          <a:xfrm>
            <a:off x="514350" y="1074738"/>
            <a:ext cx="8002588" cy="5308600"/>
          </a:xfrm>
        </p:spPr>
        <p:txBody>
          <a:bodyPr>
            <a:normAutofit/>
          </a:bodyPr>
          <a:lstStyle/>
          <a:p>
            <a:r>
              <a:rPr lang="en-US" dirty="0"/>
              <a:t>Batch Download Operation – Kickoff :</a:t>
            </a:r>
          </a:p>
          <a:p>
            <a:pPr marL="287337"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87337" lvl="1" indent="0">
              <a:buNone/>
            </a:pPr>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sp>
        <p:nvSpPr>
          <p:cNvPr id="11" name="Line Callout 1 10"/>
          <p:cNvSpPr>
            <a:spLocks/>
          </p:cNvSpPr>
          <p:nvPr/>
        </p:nvSpPr>
        <p:spPr bwMode="auto">
          <a:xfrm>
            <a:off x="5859649" y="1181097"/>
            <a:ext cx="2071006" cy="830997"/>
          </a:xfrm>
          <a:prstGeom prst="borderCallout1">
            <a:avLst>
              <a:gd name="adj1" fmla="val 50233"/>
              <a:gd name="adj2" fmla="val 31"/>
              <a:gd name="adj3" fmla="val 147389"/>
              <a:gd name="adj4" fmla="val -116713"/>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Start the batch download process from the context menu in the current edit session.</a:t>
            </a:r>
          </a:p>
        </p:txBody>
      </p:sp>
      <p:pic>
        <p:nvPicPr>
          <p:cNvPr id="10" name="Picture 9"/>
          <p:cNvPicPr>
            <a:picLocks noChangeAspect="1"/>
          </p:cNvPicPr>
          <p:nvPr/>
        </p:nvPicPr>
        <p:blipFill>
          <a:blip/>
          <a:stretch>
            <a:fillRect/>
          </a:stretch>
        </p:blipFill>
        <p:spPr>
          <a:xfrm>
            <a:off x="514578" y="1641475"/>
            <a:ext cx="2847975" cy="4591050"/>
          </a:xfrm>
          <a:prstGeom prst="rect">
            <a:avLst/>
          </a:prstGeom>
          <a:ln>
            <a:noFill/>
          </a:ln>
          <a:effectLst>
            <a:outerShdw blurRad="292100" dist="139700" dir="2700000" algn="tl" rotWithShape="0">
              <a:srgbClr val="333333">
                <a:alpha val="65000"/>
              </a:srgbClr>
            </a:outerShdw>
          </a:effectLst>
        </p:spPr>
      </p:pic>
      <p:sp>
        <p:nvSpPr>
          <p:cNvPr id="12" name="Rounded Rectangle 11"/>
          <p:cNvSpPr/>
          <p:nvPr/>
        </p:nvSpPr>
        <p:spPr>
          <a:xfrm>
            <a:off x="1566517" y="2261778"/>
            <a:ext cx="1815025" cy="328602"/>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8354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6" presetClass="entr" presetSubtype="16"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ircle(in)">
                                      <p:cBhvr>
                                        <p:cTn id="1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Network-LEVEL UPLOAD / DOWNLOAD</a:t>
            </a:r>
            <a:br>
              <a:rPr lang="en-US" dirty="0"/>
            </a:br>
            <a:br>
              <a:rPr lang="en-US" dirty="0"/>
            </a:br>
            <a:br>
              <a:rPr lang="en-US" dirty="0"/>
            </a:b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214</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
        <p:nvSpPr>
          <p:cNvPr id="14" name="Text Placeholder 2"/>
          <p:cNvSpPr>
            <a:spLocks noGrp="1"/>
          </p:cNvSpPr>
          <p:nvPr>
            <p:ph type="body" sz="quarter" idx="10"/>
          </p:nvPr>
        </p:nvSpPr>
        <p:spPr>
          <a:xfrm>
            <a:off x="514350" y="1074738"/>
            <a:ext cx="8002588" cy="5308600"/>
          </a:xfrm>
        </p:spPr>
        <p:txBody>
          <a:bodyPr>
            <a:normAutofit/>
          </a:bodyPr>
          <a:lstStyle/>
          <a:p>
            <a:r>
              <a:rPr lang="en-US" dirty="0"/>
              <a:t>Batch Download Operation - Setup</a:t>
            </a:r>
            <a:r>
              <a:rPr lang="en-US" dirty="0">
                <a:solidFill>
                  <a:prstClr val="black"/>
                </a:solidFill>
              </a:rPr>
              <a:t>:</a:t>
            </a:r>
            <a:endParaRPr lang="en-US" dirty="0"/>
          </a:p>
          <a:p>
            <a:pPr marL="287337"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87337" lvl="1" indent="0">
              <a:buNone/>
            </a:pPr>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pic>
        <p:nvPicPr>
          <p:cNvPr id="7" name="Picture 6"/>
          <p:cNvPicPr>
            <a:picLocks noChangeAspect="1"/>
          </p:cNvPicPr>
          <p:nvPr/>
        </p:nvPicPr>
        <p:blipFill>
          <a:blip r:embed="rId3"/>
          <a:stretch>
            <a:fillRect/>
          </a:stretch>
        </p:blipFill>
        <p:spPr>
          <a:xfrm>
            <a:off x="569058" y="1555306"/>
            <a:ext cx="7267519" cy="4828032"/>
          </a:xfrm>
          <a:prstGeom prst="rect">
            <a:avLst/>
          </a:prstGeom>
          <a:noFill/>
          <a:ln>
            <a:noFill/>
          </a:ln>
        </p:spPr>
      </p:pic>
      <p:sp>
        <p:nvSpPr>
          <p:cNvPr id="11" name="Line Callout 1 10"/>
          <p:cNvSpPr>
            <a:spLocks/>
          </p:cNvSpPr>
          <p:nvPr/>
        </p:nvSpPr>
        <p:spPr bwMode="auto">
          <a:xfrm>
            <a:off x="6663418" y="956818"/>
            <a:ext cx="2329441" cy="1754326"/>
          </a:xfrm>
          <a:prstGeom prst="borderCallout1">
            <a:avLst>
              <a:gd name="adj1" fmla="val 50233"/>
              <a:gd name="adj2" fmla="val 31"/>
              <a:gd name="adj3" fmla="val 74071"/>
              <a:gd name="adj4" fmla="val -49572"/>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Provides the following options:</a:t>
            </a:r>
          </a:p>
          <a:p>
            <a:pPr marL="228600" indent="-228600">
              <a:buAutoNum type="arabicParenR"/>
              <a:defRPr/>
            </a:pPr>
            <a:r>
              <a:rPr lang="en-US" sz="1200" kern="0" dirty="0"/>
              <a:t>You can select all or subset of nodes depending on timestamp and edit session changes.</a:t>
            </a:r>
          </a:p>
          <a:p>
            <a:pPr marL="228600" indent="-228600">
              <a:buAutoNum type="arabicParenR"/>
              <a:defRPr/>
            </a:pPr>
            <a:r>
              <a:rPr lang="en-US" sz="1200" kern="0" dirty="0"/>
              <a:t>Skip over those that fail Program Validation.</a:t>
            </a:r>
          </a:p>
          <a:p>
            <a:pPr marL="228600" indent="-228600">
              <a:buAutoNum type="arabicParenR"/>
              <a:defRPr/>
            </a:pPr>
            <a:r>
              <a:rPr lang="en-US" sz="1200" kern="0" dirty="0"/>
              <a:t>Allow common passwords to save on data entry.</a:t>
            </a:r>
          </a:p>
        </p:txBody>
      </p:sp>
    </p:spTree>
    <p:extLst>
      <p:ext uri="{BB962C8B-B14F-4D97-AF65-F5344CB8AC3E}">
        <p14:creationId xmlns:p14="http://schemas.microsoft.com/office/powerpoint/2010/main" val="4136888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Network-LEVEL UPLOAD / DOWNLOAD</a:t>
            </a:r>
            <a:br>
              <a:rPr lang="en-US" dirty="0"/>
            </a:br>
            <a:br>
              <a:rPr lang="en-US" dirty="0"/>
            </a:br>
            <a:br>
              <a:rPr lang="en-US" dirty="0"/>
            </a:b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215</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
        <p:nvSpPr>
          <p:cNvPr id="14" name="Text Placeholder 2"/>
          <p:cNvSpPr>
            <a:spLocks noGrp="1"/>
          </p:cNvSpPr>
          <p:nvPr>
            <p:ph type="body" sz="quarter" idx="10"/>
          </p:nvPr>
        </p:nvSpPr>
        <p:spPr>
          <a:xfrm>
            <a:off x="514350" y="1074738"/>
            <a:ext cx="8002588" cy="5308600"/>
          </a:xfrm>
        </p:spPr>
        <p:txBody>
          <a:bodyPr>
            <a:normAutofit/>
          </a:bodyPr>
          <a:lstStyle/>
          <a:p>
            <a:r>
              <a:rPr lang="en-US" dirty="0"/>
              <a:t>Batch Download Operation - Authenticate</a:t>
            </a:r>
            <a:r>
              <a:rPr lang="en-US" dirty="0">
                <a:solidFill>
                  <a:prstClr val="black"/>
                </a:solidFill>
              </a:rPr>
              <a:t>:</a:t>
            </a:r>
            <a:endParaRPr lang="en-US" dirty="0"/>
          </a:p>
          <a:p>
            <a:pPr marL="287337"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87337" lvl="1" indent="0">
              <a:buNone/>
            </a:pPr>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pic>
        <p:nvPicPr>
          <p:cNvPr id="3" name="Picture 2"/>
          <p:cNvPicPr>
            <a:picLocks noChangeAspect="1"/>
          </p:cNvPicPr>
          <p:nvPr/>
        </p:nvPicPr>
        <p:blipFill>
          <a:blip r:embed="rId3"/>
          <a:stretch>
            <a:fillRect/>
          </a:stretch>
        </p:blipFill>
        <p:spPr>
          <a:xfrm>
            <a:off x="514578" y="1555306"/>
            <a:ext cx="7259008" cy="4828032"/>
          </a:xfrm>
          <a:prstGeom prst="rect">
            <a:avLst/>
          </a:prstGeom>
          <a:noFill/>
          <a:ln>
            <a:noFill/>
          </a:ln>
        </p:spPr>
      </p:pic>
      <p:sp>
        <p:nvSpPr>
          <p:cNvPr id="9" name="Rounded Rectangle 8"/>
          <p:cNvSpPr/>
          <p:nvPr/>
        </p:nvSpPr>
        <p:spPr>
          <a:xfrm>
            <a:off x="2046809" y="5661891"/>
            <a:ext cx="890356" cy="244344"/>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Line Callout 1 10"/>
          <p:cNvSpPr>
            <a:spLocks/>
          </p:cNvSpPr>
          <p:nvPr/>
        </p:nvSpPr>
        <p:spPr bwMode="auto">
          <a:xfrm>
            <a:off x="6697635" y="4300382"/>
            <a:ext cx="2329441" cy="646331"/>
          </a:xfrm>
          <a:prstGeom prst="borderCallout1">
            <a:avLst>
              <a:gd name="adj1" fmla="val 50233"/>
              <a:gd name="adj2" fmla="val 31"/>
              <a:gd name="adj3" fmla="val 211936"/>
              <a:gd name="adj4" fmla="val -166145"/>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Once the setup is complete the user will press “Authenticate” to login to all selected nodes.</a:t>
            </a:r>
          </a:p>
        </p:txBody>
      </p:sp>
    </p:spTree>
    <p:extLst>
      <p:ext uri="{BB962C8B-B14F-4D97-AF65-F5344CB8AC3E}">
        <p14:creationId xmlns:p14="http://schemas.microsoft.com/office/powerpoint/2010/main" val="59898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6"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514350" y="1555306"/>
            <a:ext cx="7222330" cy="4828032"/>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514578" y="482888"/>
            <a:ext cx="8793728" cy="373531"/>
          </a:xfrm>
        </p:spPr>
        <p:txBody>
          <a:bodyPr/>
          <a:lstStyle/>
          <a:p>
            <a:r>
              <a:rPr lang="en-US" dirty="0"/>
              <a:t>Network-LEVEL UPLOAD / DOWNLOAD</a:t>
            </a:r>
            <a:br>
              <a:rPr lang="en-US" dirty="0"/>
            </a:br>
            <a:br>
              <a:rPr lang="en-US" dirty="0"/>
            </a:br>
            <a:br>
              <a:rPr lang="en-US" dirty="0"/>
            </a:b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216</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
        <p:nvSpPr>
          <p:cNvPr id="14" name="Text Placeholder 2"/>
          <p:cNvSpPr>
            <a:spLocks noGrp="1"/>
          </p:cNvSpPr>
          <p:nvPr>
            <p:ph type="body" sz="quarter" idx="10"/>
          </p:nvPr>
        </p:nvSpPr>
        <p:spPr>
          <a:xfrm>
            <a:off x="514350" y="1074738"/>
            <a:ext cx="8002588" cy="5308600"/>
          </a:xfrm>
        </p:spPr>
        <p:txBody>
          <a:bodyPr>
            <a:normAutofit/>
          </a:bodyPr>
          <a:lstStyle/>
          <a:p>
            <a:r>
              <a:rPr lang="en-US" dirty="0"/>
              <a:t>Batch Download Operation – Start Download</a:t>
            </a:r>
            <a:r>
              <a:rPr lang="en-US" dirty="0">
                <a:solidFill>
                  <a:prstClr val="black"/>
                </a:solidFill>
              </a:rPr>
              <a:t>:</a:t>
            </a:r>
            <a:endParaRPr lang="en-US" dirty="0"/>
          </a:p>
          <a:p>
            <a:pPr marL="287337"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87337" lvl="1" indent="0">
              <a:buNone/>
            </a:pPr>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sp>
        <p:nvSpPr>
          <p:cNvPr id="9" name="Rounded Rectangle 8"/>
          <p:cNvSpPr/>
          <p:nvPr/>
        </p:nvSpPr>
        <p:spPr>
          <a:xfrm>
            <a:off x="2850372" y="5661891"/>
            <a:ext cx="890356" cy="244344"/>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Line Callout 1 10"/>
          <p:cNvSpPr>
            <a:spLocks/>
          </p:cNvSpPr>
          <p:nvPr/>
        </p:nvSpPr>
        <p:spPr bwMode="auto">
          <a:xfrm>
            <a:off x="4620019" y="4873037"/>
            <a:ext cx="2329441" cy="646331"/>
          </a:xfrm>
          <a:prstGeom prst="borderCallout1">
            <a:avLst>
              <a:gd name="adj1" fmla="val 50233"/>
              <a:gd name="adj2" fmla="val 31"/>
              <a:gd name="adj3" fmla="val 104758"/>
              <a:gd name="adj4" fmla="val -40056"/>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Once authentication passes user can proceed with batch download.</a:t>
            </a:r>
          </a:p>
        </p:txBody>
      </p:sp>
      <p:sp>
        <p:nvSpPr>
          <p:cNvPr id="10" name="Rounded Rectangle 9"/>
          <p:cNvSpPr/>
          <p:nvPr/>
        </p:nvSpPr>
        <p:spPr>
          <a:xfrm>
            <a:off x="6846324" y="3214256"/>
            <a:ext cx="607421" cy="1588654"/>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397171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6"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2000"/>
                                        <p:tgtEl>
                                          <p:spTgt spid="9"/>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0" grpId="0" animBg="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514578" y="1555306"/>
            <a:ext cx="7264662" cy="4828032"/>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514578" y="482888"/>
            <a:ext cx="8793728" cy="373531"/>
          </a:xfrm>
        </p:spPr>
        <p:txBody>
          <a:bodyPr/>
          <a:lstStyle/>
          <a:p>
            <a:r>
              <a:rPr lang="en-US" dirty="0"/>
              <a:t>Network-LEVEL UPLOAD / DOWNLOAD</a:t>
            </a:r>
            <a:br>
              <a:rPr lang="en-US" dirty="0"/>
            </a:br>
            <a:br>
              <a:rPr lang="en-US" dirty="0"/>
            </a:br>
            <a:br>
              <a:rPr lang="en-US" dirty="0"/>
            </a:b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217</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
        <p:nvSpPr>
          <p:cNvPr id="11" name="Line Callout 1 10"/>
          <p:cNvSpPr>
            <a:spLocks/>
          </p:cNvSpPr>
          <p:nvPr/>
        </p:nvSpPr>
        <p:spPr bwMode="auto">
          <a:xfrm>
            <a:off x="6658190" y="848776"/>
            <a:ext cx="2329441" cy="1200329"/>
          </a:xfrm>
          <a:prstGeom prst="borderCallout1">
            <a:avLst>
              <a:gd name="adj1" fmla="val 50233"/>
              <a:gd name="adj2" fmla="val 31"/>
              <a:gd name="adj3" fmla="val 187388"/>
              <a:gd name="adj4" fmla="val -42039"/>
            </a:avLst>
          </a:prstGeom>
          <a:solidFill>
            <a:schemeClr val="bg1">
              <a:lumMod val="95000"/>
            </a:schemeClr>
          </a:solidFill>
          <a:ln w="19050" cap="flat" algn="ctr">
            <a:solidFill>
              <a:srgbClr val="C00000"/>
            </a:solidFill>
            <a:round/>
            <a:headEnd type="none"/>
            <a:tailEnd type="arrow"/>
          </a:ln>
        </p:spPr>
        <p:txBody>
          <a:bodyPr wrap="square">
            <a:spAutoFit/>
          </a:bodyPr>
          <a:lstStyle/>
          <a:p>
            <a:pPr marL="171450" indent="-171450">
              <a:buFont typeface="Arial" panose="020B0604020202020204" pitchFamily="34" charset="0"/>
              <a:buChar char="•"/>
              <a:defRPr/>
            </a:pPr>
            <a:r>
              <a:rPr lang="en-US" sz="1200" kern="0" dirty="0"/>
              <a:t>As download is in progress it keeps a visually indication of the states of all nodes.</a:t>
            </a:r>
          </a:p>
          <a:p>
            <a:pPr marL="171450" indent="-171450">
              <a:buFont typeface="Arial" panose="020B0604020202020204" pitchFamily="34" charset="0"/>
              <a:buChar char="•"/>
              <a:defRPr/>
            </a:pPr>
            <a:r>
              <a:rPr lang="en-US" sz="1200" kern="0" dirty="0"/>
              <a:t>Alternating between node’s Program Validation and the actual download.</a:t>
            </a:r>
          </a:p>
        </p:txBody>
      </p:sp>
      <p:pic>
        <p:nvPicPr>
          <p:cNvPr id="6" name="Picture 5"/>
          <p:cNvPicPr>
            <a:picLocks noChangeAspect="1"/>
          </p:cNvPicPr>
          <p:nvPr/>
        </p:nvPicPr>
        <p:blipFill>
          <a:blip r:embed="rId4"/>
          <a:stretch>
            <a:fillRect/>
          </a:stretch>
        </p:blipFill>
        <p:spPr>
          <a:xfrm>
            <a:off x="3995666" y="3969322"/>
            <a:ext cx="3086677" cy="1261511"/>
          </a:xfrm>
          <a:prstGeom prst="rect">
            <a:avLst/>
          </a:prstGeom>
        </p:spPr>
      </p:pic>
      <p:cxnSp>
        <p:nvCxnSpPr>
          <p:cNvPr id="12" name="Straight Arrow Connector 11"/>
          <p:cNvCxnSpPr>
            <a:stCxn id="11" idx="1"/>
          </p:cNvCxnSpPr>
          <p:nvPr/>
        </p:nvCxnSpPr>
        <p:spPr>
          <a:xfrm flipH="1">
            <a:off x="6954983" y="2049105"/>
            <a:ext cx="867928" cy="1920217"/>
          </a:xfrm>
          <a:prstGeom prst="straightConnector1">
            <a:avLst/>
          </a:prstGeom>
          <a:ln w="19050" cmpd="sng">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19" name="Line Callout 1 18"/>
          <p:cNvSpPr>
            <a:spLocks/>
          </p:cNvSpPr>
          <p:nvPr/>
        </p:nvSpPr>
        <p:spPr bwMode="auto">
          <a:xfrm>
            <a:off x="6972843" y="4656177"/>
            <a:ext cx="1779442" cy="1015663"/>
          </a:xfrm>
          <a:prstGeom prst="borderCallout1">
            <a:avLst>
              <a:gd name="adj1" fmla="val 50233"/>
              <a:gd name="adj2" fmla="val 31"/>
              <a:gd name="adj3" fmla="val 93752"/>
              <a:gd name="adj4" fmla="val -130733"/>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At any time you can either abort a single node and proceed to the next or end the entire session.</a:t>
            </a:r>
          </a:p>
        </p:txBody>
      </p:sp>
      <p:sp>
        <p:nvSpPr>
          <p:cNvPr id="14" name="Text Placeholder 2"/>
          <p:cNvSpPr>
            <a:spLocks noGrp="1"/>
          </p:cNvSpPr>
          <p:nvPr>
            <p:ph type="body" sz="quarter" idx="10"/>
          </p:nvPr>
        </p:nvSpPr>
        <p:spPr>
          <a:xfrm>
            <a:off x="514350" y="1074738"/>
            <a:ext cx="8002588" cy="5308600"/>
          </a:xfrm>
        </p:spPr>
        <p:txBody>
          <a:bodyPr>
            <a:normAutofit/>
          </a:bodyPr>
          <a:lstStyle/>
          <a:p>
            <a:r>
              <a:rPr lang="en-US" dirty="0"/>
              <a:t>Batch Download Operation – In Progress</a:t>
            </a:r>
            <a:r>
              <a:rPr lang="en-US" dirty="0">
                <a:solidFill>
                  <a:prstClr val="black"/>
                </a:solidFill>
              </a:rPr>
              <a:t>:</a:t>
            </a:r>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87337" lvl="1" indent="0">
              <a:buNone/>
            </a:pPr>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spTree>
    <p:extLst>
      <p:ext uri="{BB962C8B-B14F-4D97-AF65-F5344CB8AC3E}">
        <p14:creationId xmlns:p14="http://schemas.microsoft.com/office/powerpoint/2010/main" val="152388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animBg="1"/>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Network-LEVEL UPLOAD / DOWNLOAD</a:t>
            </a:r>
            <a:br>
              <a:rPr lang="en-US" dirty="0"/>
            </a:br>
            <a:r>
              <a:rPr lang="en-US" dirty="0"/>
              <a:t>		</a:t>
            </a:r>
            <a:br>
              <a:rPr lang="en-US" dirty="0"/>
            </a:br>
            <a:br>
              <a:rPr lang="en-US" dirty="0"/>
            </a:b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218</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pic>
        <p:nvPicPr>
          <p:cNvPr id="3" name="Picture 2"/>
          <p:cNvPicPr>
            <a:picLocks noChangeAspect="1"/>
          </p:cNvPicPr>
          <p:nvPr/>
        </p:nvPicPr>
        <p:blipFill>
          <a:blip r:embed="rId3"/>
          <a:stretch>
            <a:fillRect/>
          </a:stretch>
        </p:blipFill>
        <p:spPr>
          <a:xfrm>
            <a:off x="514350" y="1555306"/>
            <a:ext cx="7018629" cy="4828032"/>
          </a:xfrm>
          <a:prstGeom prst="rect">
            <a:avLst/>
          </a:prstGeom>
          <a:ln>
            <a:noFill/>
          </a:ln>
          <a:effectLst>
            <a:outerShdw blurRad="292100" dist="139700" dir="2700000" algn="tl" rotWithShape="0">
              <a:srgbClr val="333333">
                <a:alpha val="65000"/>
              </a:srgbClr>
            </a:outerShdw>
          </a:effectLst>
        </p:spPr>
      </p:pic>
      <p:sp>
        <p:nvSpPr>
          <p:cNvPr id="19" name="Line Callout 1 18"/>
          <p:cNvSpPr>
            <a:spLocks/>
          </p:cNvSpPr>
          <p:nvPr/>
        </p:nvSpPr>
        <p:spPr bwMode="auto">
          <a:xfrm>
            <a:off x="6811400" y="1138993"/>
            <a:ext cx="1779442" cy="276999"/>
          </a:xfrm>
          <a:prstGeom prst="borderCallout1">
            <a:avLst>
              <a:gd name="adj1" fmla="val 50233"/>
              <a:gd name="adj2" fmla="val 31"/>
              <a:gd name="adj3" fmla="val 587304"/>
              <a:gd name="adj4" fmla="val -68305"/>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Download completed</a:t>
            </a:r>
          </a:p>
        </p:txBody>
      </p:sp>
      <p:pic>
        <p:nvPicPr>
          <p:cNvPr id="7" name="Picture 6"/>
          <p:cNvPicPr>
            <a:picLocks noChangeAspect="1"/>
          </p:cNvPicPr>
          <p:nvPr/>
        </p:nvPicPr>
        <p:blipFill>
          <a:blip r:embed="rId4"/>
          <a:stretch>
            <a:fillRect/>
          </a:stretch>
        </p:blipFill>
        <p:spPr>
          <a:xfrm>
            <a:off x="4513436" y="2783387"/>
            <a:ext cx="2981758" cy="2718127"/>
          </a:xfrm>
          <a:prstGeom prst="rect">
            <a:avLst/>
          </a:prstGeom>
        </p:spPr>
      </p:pic>
      <p:sp>
        <p:nvSpPr>
          <p:cNvPr id="13" name="Line Callout 1 12"/>
          <p:cNvSpPr>
            <a:spLocks/>
          </p:cNvSpPr>
          <p:nvPr/>
        </p:nvSpPr>
        <p:spPr bwMode="auto">
          <a:xfrm>
            <a:off x="6912593" y="5726532"/>
            <a:ext cx="1779442" cy="830997"/>
          </a:xfrm>
          <a:prstGeom prst="borderCallout1">
            <a:avLst>
              <a:gd name="adj1" fmla="val -1602"/>
              <a:gd name="adj2" fmla="val 52692"/>
              <a:gd name="adj3" fmla="val -123840"/>
              <a:gd name="adj4" fmla="val -8424"/>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Log can be view by clicking on slider control on the right frame boundary.</a:t>
            </a:r>
          </a:p>
        </p:txBody>
      </p:sp>
      <p:sp>
        <p:nvSpPr>
          <p:cNvPr id="14" name="Text Placeholder 2"/>
          <p:cNvSpPr>
            <a:spLocks noGrp="1"/>
          </p:cNvSpPr>
          <p:nvPr>
            <p:ph type="body" sz="quarter" idx="10"/>
          </p:nvPr>
        </p:nvSpPr>
        <p:spPr>
          <a:xfrm>
            <a:off x="514350" y="1074738"/>
            <a:ext cx="8002588" cy="5308600"/>
          </a:xfrm>
        </p:spPr>
        <p:txBody>
          <a:bodyPr>
            <a:normAutofit/>
          </a:bodyPr>
          <a:lstStyle/>
          <a:p>
            <a:r>
              <a:rPr lang="en-US" dirty="0"/>
              <a:t>Batch Download Operation – Completed</a:t>
            </a:r>
            <a:r>
              <a:rPr lang="en-US" dirty="0">
                <a:solidFill>
                  <a:prstClr val="black"/>
                </a:solidFill>
              </a:rPr>
              <a:t>:</a:t>
            </a:r>
            <a:endParaRPr lang="en-US" dirty="0"/>
          </a:p>
          <a:p>
            <a:pPr marL="287337"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87337" lvl="1" indent="0">
              <a:buNone/>
            </a:pPr>
            <a:endParaRPr lang="en-US" sz="1600" dirty="0"/>
          </a:p>
          <a:p>
            <a:pPr marL="287337" lvl="1" indent="0">
              <a:buNone/>
            </a:pPr>
            <a:endParaRPr lang="en-US" sz="1200" dirty="0"/>
          </a:p>
          <a:p>
            <a:pPr marL="287337" lvl="1" indent="0">
              <a:buNone/>
            </a:pPr>
            <a:endParaRPr lang="en-US" sz="1600" dirty="0"/>
          </a:p>
          <a:p>
            <a:pPr lvl="1"/>
            <a:endParaRPr lang="en-US" sz="1600" dirty="0"/>
          </a:p>
          <a:p>
            <a:endParaRPr lang="en-US" dirty="0"/>
          </a:p>
        </p:txBody>
      </p:sp>
    </p:spTree>
    <p:extLst>
      <p:ext uri="{BB962C8B-B14F-4D97-AF65-F5344CB8AC3E}">
        <p14:creationId xmlns:p14="http://schemas.microsoft.com/office/powerpoint/2010/main" val="698228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10" presetClass="exit" presetSubtype="0" fill="hold" grpId="1" nodeType="withEffect">
                                  <p:stCondLst>
                                    <p:cond delay="0"/>
                                  </p:stCondLst>
                                  <p:childTnLst>
                                    <p:animEffect transition="out" filter="fade">
                                      <p:cBhvr>
                                        <p:cTn id="20" dur="500"/>
                                        <p:tgtEl>
                                          <p:spTgt spid="19"/>
                                        </p:tgtEl>
                                      </p:cBhvr>
                                    </p:animEffect>
                                    <p:set>
                                      <p:cBhvr>
                                        <p:cTn id="21"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110" y="101247"/>
            <a:ext cx="8793728" cy="373531"/>
          </a:xfrm>
        </p:spPr>
        <p:txBody>
          <a:bodyPr/>
          <a:lstStyle/>
          <a:p>
            <a:r>
              <a:rPr lang="en-US" sz="1800" b="1" dirty="0">
                <a:latin typeface="+mj-lt"/>
                <a:ea typeface="Calibri" panose="020F0502020204030204" pitchFamily="34" charset="0"/>
              </a:rPr>
              <a:t>Known Issue: Issue is observed when detector </a:t>
            </a:r>
            <a:r>
              <a:rPr lang="en-US" sz="1800" b="1" dirty="0" err="1">
                <a:latin typeface="+mj-lt"/>
                <a:ea typeface="Calibri" panose="020F0502020204030204" pitchFamily="34" charset="0"/>
              </a:rPr>
              <a:t>typecode</a:t>
            </a:r>
            <a:r>
              <a:rPr lang="en-US" sz="1800" b="1" dirty="0">
                <a:latin typeface="+mj-lt"/>
                <a:ea typeface="Calibri" panose="020F0502020204030204" pitchFamily="34" charset="0"/>
              </a:rPr>
              <a:t> is changed IN BELOW SCENARIO </a:t>
            </a:r>
            <a:br>
              <a:rPr lang="en-US" sz="2400" b="1" dirty="0">
                <a:latin typeface="+mj-lt"/>
                <a:ea typeface="Calibri" panose="020F0502020204030204" pitchFamily="34" charset="0"/>
              </a:rPr>
            </a:b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21</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p>
        </p:txBody>
      </p:sp>
      <p:sp>
        <p:nvSpPr>
          <p:cNvPr id="7" name="TextBox 6">
            <a:extLst>
              <a:ext uri="{FF2B5EF4-FFF2-40B4-BE49-F238E27FC236}">
                <a16:creationId xmlns:a16="http://schemas.microsoft.com/office/drawing/2014/main" id="{9F4F1077-78D9-42D9-AEF8-6F0B79C55A52}"/>
              </a:ext>
            </a:extLst>
          </p:cNvPr>
          <p:cNvSpPr txBox="1"/>
          <p:nvPr/>
        </p:nvSpPr>
        <p:spPr>
          <a:xfrm>
            <a:off x="706172" y="863204"/>
            <a:ext cx="6808206" cy="1384995"/>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Applicable for N16 /XLS-4000 panel.</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If “Enable Remote output Zone” is checked and “Remote output zone” is assigned, then if detector type code is changed then the “Enable Remote output” is getting unchecked. </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Hence when a type code is changed please select again the “Enable Remote output zone” setting and save.</a:t>
            </a:r>
          </a:p>
        </p:txBody>
      </p:sp>
      <p:pic>
        <p:nvPicPr>
          <p:cNvPr id="13" name="Picture 12">
            <a:extLst>
              <a:ext uri="{FF2B5EF4-FFF2-40B4-BE49-F238E27FC236}">
                <a16:creationId xmlns:a16="http://schemas.microsoft.com/office/drawing/2014/main" id="{B1B484C1-221C-4B03-9F70-9FA46BC2D437}"/>
              </a:ext>
            </a:extLst>
          </p:cNvPr>
          <p:cNvPicPr>
            <a:picLocks noChangeAspect="1"/>
          </p:cNvPicPr>
          <p:nvPr/>
        </p:nvPicPr>
        <p:blipFill>
          <a:blip r:embed="rId3"/>
          <a:stretch>
            <a:fillRect/>
          </a:stretch>
        </p:blipFill>
        <p:spPr>
          <a:xfrm>
            <a:off x="627061" y="2614674"/>
            <a:ext cx="8352193" cy="1171096"/>
          </a:xfrm>
          <a:prstGeom prst="rect">
            <a:avLst/>
          </a:prstGeom>
        </p:spPr>
      </p:pic>
      <p:pic>
        <p:nvPicPr>
          <p:cNvPr id="15" name="Picture 14">
            <a:extLst>
              <a:ext uri="{FF2B5EF4-FFF2-40B4-BE49-F238E27FC236}">
                <a16:creationId xmlns:a16="http://schemas.microsoft.com/office/drawing/2014/main" id="{EDBB48D6-BBE0-44EE-83F5-7D35AC797194}"/>
              </a:ext>
            </a:extLst>
          </p:cNvPr>
          <p:cNvPicPr>
            <a:picLocks noChangeAspect="1"/>
          </p:cNvPicPr>
          <p:nvPr/>
        </p:nvPicPr>
        <p:blipFill>
          <a:blip r:embed="rId4"/>
          <a:stretch>
            <a:fillRect/>
          </a:stretch>
        </p:blipFill>
        <p:spPr>
          <a:xfrm>
            <a:off x="627062" y="4680789"/>
            <a:ext cx="8352193" cy="1323439"/>
          </a:xfrm>
          <a:prstGeom prst="rect">
            <a:avLst/>
          </a:prstGeom>
        </p:spPr>
      </p:pic>
      <p:sp>
        <p:nvSpPr>
          <p:cNvPr id="16" name="TextBox 15">
            <a:extLst>
              <a:ext uri="{FF2B5EF4-FFF2-40B4-BE49-F238E27FC236}">
                <a16:creationId xmlns:a16="http://schemas.microsoft.com/office/drawing/2014/main" id="{DD8C8355-322E-4AC7-AB74-94FB18242712}"/>
              </a:ext>
            </a:extLst>
          </p:cNvPr>
          <p:cNvSpPr txBox="1"/>
          <p:nvPr/>
        </p:nvSpPr>
        <p:spPr>
          <a:xfrm>
            <a:off x="706172" y="2181497"/>
            <a:ext cx="3865828" cy="369332"/>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Before Type code change:</a:t>
            </a:r>
          </a:p>
        </p:txBody>
      </p:sp>
      <p:sp>
        <p:nvSpPr>
          <p:cNvPr id="17" name="TextBox 16">
            <a:extLst>
              <a:ext uri="{FF2B5EF4-FFF2-40B4-BE49-F238E27FC236}">
                <a16:creationId xmlns:a16="http://schemas.microsoft.com/office/drawing/2014/main" id="{7A9EC0F0-097F-4E67-9420-3B15A5128F70}"/>
              </a:ext>
            </a:extLst>
          </p:cNvPr>
          <p:cNvSpPr txBox="1"/>
          <p:nvPr/>
        </p:nvSpPr>
        <p:spPr>
          <a:xfrm>
            <a:off x="514349" y="4181513"/>
            <a:ext cx="3865828" cy="369332"/>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After Type code change:</a:t>
            </a:r>
          </a:p>
        </p:txBody>
      </p:sp>
    </p:spTree>
    <p:extLst>
      <p:ext uri="{BB962C8B-B14F-4D97-AF65-F5344CB8AC3E}">
        <p14:creationId xmlns:p14="http://schemas.microsoft.com/office/powerpoint/2010/main" val="1043210652"/>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z="2400" dirty="0"/>
              <a:t>In this feature we will have the ability to upload the event history from the panel to VeriFire Tools locally, or over the network, and display visually in a versatile grid.</a:t>
            </a:r>
          </a:p>
        </p:txBody>
      </p:sp>
      <p:pic>
        <p:nvPicPr>
          <p:cNvPr id="7" name="Picture 6"/>
          <p:cNvPicPr>
            <a:picLocks noChangeAspect="1"/>
          </p:cNvPicPr>
          <p:nvPr/>
        </p:nvPicPr>
        <p:blipFill>
          <a:blip r:embed="rId3"/>
          <a:stretch>
            <a:fillRect/>
          </a:stretch>
        </p:blipFill>
        <p:spPr>
          <a:xfrm>
            <a:off x="514350" y="2281683"/>
            <a:ext cx="3564463" cy="2583304"/>
          </a:xfrm>
          <a:prstGeom prst="rect">
            <a:avLst/>
          </a:prstGeom>
          <a:ln>
            <a:noFill/>
          </a:ln>
          <a:effectLst>
            <a:outerShdw blurRad="292100" dist="139700" dir="2700000" algn="tl" rotWithShape="0">
              <a:srgbClr val="333333">
                <a:alpha val="65000"/>
              </a:srgbClr>
            </a:outerShdw>
          </a:effectLst>
        </p:spPr>
      </p:pic>
      <p:sp>
        <p:nvSpPr>
          <p:cNvPr id="5" name="Title 4"/>
          <p:cNvSpPr>
            <a:spLocks noGrp="1"/>
          </p:cNvSpPr>
          <p:nvPr>
            <p:ph type="title"/>
          </p:nvPr>
        </p:nvSpPr>
        <p:spPr>
          <a:xfrm>
            <a:off x="514350" y="482600"/>
            <a:ext cx="8002588" cy="373063"/>
          </a:xfrm>
        </p:spPr>
        <p:txBody>
          <a:bodyPr/>
          <a:lstStyle/>
          <a:p>
            <a:r>
              <a:rPr lang="en-US" dirty="0"/>
              <a:t>Panel History Upload</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219</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sp>
        <p:nvSpPr>
          <p:cNvPr id="11" name="Rounded Rectangle 10"/>
          <p:cNvSpPr/>
          <p:nvPr/>
        </p:nvSpPr>
        <p:spPr>
          <a:xfrm>
            <a:off x="1141439" y="2844276"/>
            <a:ext cx="2017035" cy="294723"/>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9" name="Down Arrow 18"/>
          <p:cNvSpPr>
            <a:spLocks noChangeArrowheads="1"/>
          </p:cNvSpPr>
          <p:nvPr/>
        </p:nvSpPr>
        <p:spPr bwMode="auto">
          <a:xfrm rot="16200000">
            <a:off x="4780661" y="2991886"/>
            <a:ext cx="532965" cy="1075028"/>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2487" y="2397319"/>
            <a:ext cx="2264162" cy="22641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898795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500"/>
                                        <p:tgtEl>
                                          <p:spTgt spid="11"/>
                                        </p:tgtEl>
                                      </p:cBhvr>
                                    </p:animEffect>
                                  </p:childTnLst>
                                </p:cTn>
                              </p:par>
                              <p:par>
                                <p:cTn id="8" presetID="53" presetClass="entr" presetSubtype="16" fill="hold" grpId="0" nodeType="withEffect">
                                  <p:stCondLst>
                                    <p:cond delay="110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animEffect transition="in" filter="fade">
                                      <p:cBhvr>
                                        <p:cTn id="12" dur="500"/>
                                        <p:tgtEl>
                                          <p:spTgt spid="19"/>
                                        </p:tgtEl>
                                      </p:cBhvr>
                                    </p:animEffect>
                                  </p:childTnLst>
                                </p:cTn>
                              </p:par>
                              <p:par>
                                <p:cTn id="13" presetID="2" presetClass="entr" presetSubtype="2" fill="hold" nodeType="withEffect">
                                  <p:stCondLst>
                                    <p:cond delay="17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animBg="1"/>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514350" y="3023162"/>
            <a:ext cx="7990558" cy="3479373"/>
          </a:xfrm>
          <a:prstGeom prst="rect">
            <a:avLst/>
          </a:prstGeom>
          <a:ln>
            <a:noFill/>
          </a:ln>
          <a:effectLst>
            <a:outerShdw blurRad="292100" dist="139700" dir="2700000" algn="tl" rotWithShape="0">
              <a:srgbClr val="333333">
                <a:alpha val="65000"/>
              </a:srgbClr>
            </a:outerShdw>
          </a:effectLst>
        </p:spPr>
      </p:pic>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z="2400" dirty="0"/>
              <a:t>In this example we are uploading the 3030-2 panel history, but you can do the NCA-2 as well in this release.</a:t>
            </a:r>
          </a:p>
          <a:p>
            <a:r>
              <a:rPr lang="en-US" sz="2400" dirty="0"/>
              <a:t>The Upload / Download service will provide an additional selection for panel history in the upload side of the service.</a:t>
            </a:r>
          </a:p>
          <a:p>
            <a:endParaRPr lang="en-US" sz="2400" dirty="0"/>
          </a:p>
        </p:txBody>
      </p:sp>
      <p:sp>
        <p:nvSpPr>
          <p:cNvPr id="5" name="Title 4"/>
          <p:cNvSpPr>
            <a:spLocks noGrp="1"/>
          </p:cNvSpPr>
          <p:nvPr>
            <p:ph type="title"/>
          </p:nvPr>
        </p:nvSpPr>
        <p:spPr>
          <a:xfrm>
            <a:off x="514350" y="482600"/>
            <a:ext cx="8002588" cy="373063"/>
          </a:xfrm>
        </p:spPr>
        <p:txBody>
          <a:bodyPr/>
          <a:lstStyle/>
          <a:p>
            <a:r>
              <a:rPr lang="en-US" dirty="0"/>
              <a:t>Panel History Upload</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220</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sp>
        <p:nvSpPr>
          <p:cNvPr id="18" name="Rounded Rectangle 17"/>
          <p:cNvSpPr/>
          <p:nvPr/>
        </p:nvSpPr>
        <p:spPr>
          <a:xfrm>
            <a:off x="545941" y="4504943"/>
            <a:ext cx="3439721" cy="376124"/>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6919054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 presetClass="entr" presetSubtype="16" fill="hold" grpId="0" nodeType="withEffect">
                                  <p:stCondLst>
                                    <p:cond delay="600"/>
                                  </p:stCondLst>
                                  <p:childTnLst>
                                    <p:set>
                                      <p:cBhvr>
                                        <p:cTn id="9" dur="1" fill="hold">
                                          <p:stCondLst>
                                            <p:cond delay="0"/>
                                          </p:stCondLst>
                                        </p:cTn>
                                        <p:tgtEl>
                                          <p:spTgt spid="18"/>
                                        </p:tgtEl>
                                        <p:attrNameLst>
                                          <p:attrName>style.visibility</p:attrName>
                                        </p:attrNameLst>
                                      </p:cBhvr>
                                      <p:to>
                                        <p:strVal val="visible"/>
                                      </p:to>
                                    </p:set>
                                    <p:animEffect transition="in" filter="circle(in)">
                                      <p:cBhvr>
                                        <p:cTn id="10" dur="29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r>
              <a:rPr lang="en-US" dirty="0"/>
              <a:t>Panel History Upload</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z="2400" dirty="0"/>
              <a:t>This is the resultant grid with the ability for sorting </a:t>
            </a:r>
            <a:r>
              <a:rPr lang="en-US" sz="2400"/>
              <a:t>and filtering of the data.</a:t>
            </a:r>
            <a:endParaRPr lang="en-US" sz="2400"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221</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535" y="1883181"/>
            <a:ext cx="8135890" cy="45764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20525102"/>
      </p:ext>
    </p:extLst>
  </p:cSld>
  <p:clrMapOvr>
    <a:masterClrMapping/>
  </p:clrMapOvr>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r>
              <a:rPr lang="en-US" dirty="0"/>
              <a:t>Pre-fill in Project and Version on import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Convenience that saves on data entry of name and version.</a:t>
            </a:r>
          </a:p>
          <a:p>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222</a:t>
            </a:fld>
            <a:endParaRPr lang="en-US" dirty="0"/>
          </a:p>
        </p:txBody>
      </p:sp>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pic>
        <p:nvPicPr>
          <p:cNvPr id="12" name="Picture 11"/>
          <p:cNvPicPr>
            <a:picLocks noChangeAspect="1"/>
          </p:cNvPicPr>
          <p:nvPr/>
        </p:nvPicPr>
        <p:blipFill>
          <a:blip r:embed="rId3"/>
          <a:stretch>
            <a:fillRect/>
          </a:stretch>
        </p:blipFill>
        <p:spPr>
          <a:xfrm>
            <a:off x="725417" y="1541127"/>
            <a:ext cx="6105525" cy="2333625"/>
          </a:xfrm>
          <a:prstGeom prst="rect">
            <a:avLst/>
          </a:prstGeom>
          <a:ln>
            <a:noFill/>
          </a:ln>
          <a:effectLst>
            <a:outerShdw blurRad="292100" dist="139700" dir="2700000" algn="tl" rotWithShape="0">
              <a:srgbClr val="333333">
                <a:alpha val="65000"/>
              </a:srgbClr>
            </a:outerShdw>
          </a:effectLst>
        </p:spPr>
      </p:pic>
      <p:sp>
        <p:nvSpPr>
          <p:cNvPr id="11" name="Rounded Rectangle 10"/>
          <p:cNvSpPr/>
          <p:nvPr/>
        </p:nvSpPr>
        <p:spPr>
          <a:xfrm>
            <a:off x="2574234" y="2773345"/>
            <a:ext cx="1213994" cy="318696"/>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4" name="Rounded Rectangle 13"/>
          <p:cNvSpPr/>
          <p:nvPr/>
        </p:nvSpPr>
        <p:spPr>
          <a:xfrm>
            <a:off x="2606055" y="3538333"/>
            <a:ext cx="840532" cy="275177"/>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0" name="Line Callout 1 9"/>
          <p:cNvSpPr>
            <a:spLocks/>
          </p:cNvSpPr>
          <p:nvPr/>
        </p:nvSpPr>
        <p:spPr bwMode="auto">
          <a:xfrm>
            <a:off x="4431790" y="4202641"/>
            <a:ext cx="2216763" cy="830997"/>
          </a:xfrm>
          <a:prstGeom prst="borderCallout1">
            <a:avLst>
              <a:gd name="adj1" fmla="val 50233"/>
              <a:gd name="adj2" fmla="val 31"/>
              <a:gd name="adj3" fmla="val -113836"/>
              <a:gd name="adj4" fmla="val -30893"/>
            </a:avLst>
          </a:prstGeom>
          <a:solidFill>
            <a:schemeClr val="bg1">
              <a:lumMod val="85000"/>
            </a:schemeClr>
          </a:solidFill>
          <a:ln w="19050" cap="flat" algn="ctr">
            <a:solidFill>
              <a:srgbClr val="C00000"/>
            </a:solidFill>
            <a:round/>
            <a:headEnd type="none"/>
            <a:tailEnd type="arrow"/>
          </a:ln>
        </p:spPr>
        <p:txBody>
          <a:bodyPr wrap="square">
            <a:spAutoFit/>
          </a:bodyPr>
          <a:lstStyle/>
          <a:p>
            <a:pPr>
              <a:defRPr/>
            </a:pPr>
            <a:r>
              <a:rPr lang="en-US" sz="1200" kern="0" dirty="0"/>
              <a:t>Project name and version are automatically prefilled. Checkbox option available to override.</a:t>
            </a:r>
          </a:p>
        </p:txBody>
      </p:sp>
      <p:cxnSp>
        <p:nvCxnSpPr>
          <p:cNvPr id="18" name="Straight Arrow Connector 17"/>
          <p:cNvCxnSpPr>
            <a:stCxn id="10" idx="2"/>
          </p:cNvCxnSpPr>
          <p:nvPr/>
        </p:nvCxnSpPr>
        <p:spPr>
          <a:xfrm flipH="1" flipV="1">
            <a:off x="3538937" y="3734382"/>
            <a:ext cx="892853" cy="883758"/>
          </a:xfrm>
          <a:prstGeom prst="straightConnector1">
            <a:avLst/>
          </a:prstGeom>
          <a:ln w="19050" cmpd="sng">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752601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6"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ircle(in)">
                                      <p:cBhvr>
                                        <p:cTn id="11" dur="1000"/>
                                        <p:tgtEl>
                                          <p:spTgt spid="11"/>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ircle(in)">
                                      <p:cBhvr>
                                        <p:cTn id="14" dur="1000"/>
                                        <p:tgtEl>
                                          <p:spTgt spid="14"/>
                                        </p:tgtEl>
                                      </p:cBhvr>
                                    </p:animEffect>
                                  </p:childTnLst>
                                </p:cTn>
                              </p:par>
                              <p:par>
                                <p:cTn id="15" presetID="2" presetClass="entr" presetSubtype="4"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0" grpId="0" animBg="1"/>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14349" y="1074738"/>
            <a:ext cx="3570727" cy="3308091"/>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a:blip r:embed="rId4"/>
          <a:stretch>
            <a:fillRect/>
          </a:stretch>
        </p:blipFill>
        <p:spPr>
          <a:xfrm>
            <a:off x="512150" y="1074738"/>
            <a:ext cx="3572926" cy="3310128"/>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a:blip r:embed="rId5"/>
          <a:stretch>
            <a:fillRect/>
          </a:stretch>
        </p:blipFill>
        <p:spPr>
          <a:xfrm>
            <a:off x="578144" y="1895297"/>
            <a:ext cx="3106975" cy="540067"/>
          </a:xfrm>
          <a:prstGeom prst="rect">
            <a:avLst/>
          </a:prstGeom>
          <a:ln>
            <a:noFill/>
          </a:ln>
          <a:effectLst>
            <a:outerShdw blurRad="292100" dist="139700" dir="2700000" algn="tl" rotWithShape="0">
              <a:srgbClr val="333333">
                <a:alpha val="65000"/>
              </a:srgbClr>
            </a:outerShdw>
          </a:effectLst>
        </p:spPr>
      </p:pic>
      <p:sp>
        <p:nvSpPr>
          <p:cNvPr id="5" name="Title 4"/>
          <p:cNvSpPr>
            <a:spLocks noGrp="1"/>
          </p:cNvSpPr>
          <p:nvPr>
            <p:ph type="title"/>
          </p:nvPr>
        </p:nvSpPr>
        <p:spPr>
          <a:xfrm>
            <a:off x="514349" y="482600"/>
            <a:ext cx="8143875" cy="373063"/>
          </a:xfrm>
        </p:spPr>
        <p:txBody>
          <a:bodyPr/>
          <a:lstStyle/>
          <a:p>
            <a:r>
              <a:rPr lang="en-US" dirty="0"/>
              <a:t>Project Import/Export with Audio Files</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223</a:t>
            </a:fld>
            <a:endParaRPr lang="en-US" dirty="0"/>
          </a:p>
        </p:txBody>
      </p:sp>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pic>
        <p:nvPicPr>
          <p:cNvPr id="4" name="Picture 3"/>
          <p:cNvPicPr>
            <a:picLocks noChangeAspect="1"/>
          </p:cNvPicPr>
          <p:nvPr/>
        </p:nvPicPr>
        <p:blipFill>
          <a:blip r:embed="rId6"/>
          <a:stretch>
            <a:fillRect/>
          </a:stretch>
        </p:blipFill>
        <p:spPr>
          <a:xfrm>
            <a:off x="5170646" y="1738572"/>
            <a:ext cx="3810859" cy="925253"/>
          </a:xfrm>
          <a:prstGeom prst="rect">
            <a:avLst/>
          </a:prstGeom>
          <a:ln>
            <a:noFill/>
          </a:ln>
          <a:effectLst>
            <a:outerShdw blurRad="292100" dist="139700" dir="2700000" algn="tl" rotWithShape="0">
              <a:srgbClr val="333333">
                <a:alpha val="65000"/>
              </a:srgbClr>
            </a:outerShdw>
          </a:effectLst>
        </p:spPr>
      </p:pic>
      <p:sp>
        <p:nvSpPr>
          <p:cNvPr id="10" name="Down Arrow 9"/>
          <p:cNvSpPr>
            <a:spLocks noChangeArrowheads="1"/>
          </p:cNvSpPr>
          <p:nvPr/>
        </p:nvSpPr>
        <p:spPr bwMode="auto">
          <a:xfrm rot="16200000">
            <a:off x="4621851" y="2046685"/>
            <a:ext cx="269586" cy="414002"/>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pic>
        <p:nvPicPr>
          <p:cNvPr id="8" name="Picture 7"/>
          <p:cNvPicPr>
            <a:picLocks noChangeAspect="1"/>
          </p:cNvPicPr>
          <p:nvPr/>
        </p:nvPicPr>
        <p:blipFill>
          <a:blip r:embed="rId7"/>
          <a:stretch>
            <a:fillRect/>
          </a:stretch>
        </p:blipFill>
        <p:spPr>
          <a:xfrm>
            <a:off x="578144" y="3244524"/>
            <a:ext cx="5431340" cy="1138305"/>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8"/>
          <a:stretch>
            <a:fillRect/>
          </a:stretch>
        </p:blipFill>
        <p:spPr>
          <a:xfrm>
            <a:off x="6442776" y="2282987"/>
            <a:ext cx="1971675" cy="533400"/>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9"/>
          <a:stretch>
            <a:fillRect/>
          </a:stretch>
        </p:blipFill>
        <p:spPr>
          <a:xfrm>
            <a:off x="578144" y="1950792"/>
            <a:ext cx="4289584" cy="387446"/>
          </a:xfrm>
          <a:prstGeom prst="rect">
            <a:avLst/>
          </a:prstGeom>
          <a:ln>
            <a:noFill/>
          </a:ln>
          <a:effectLst>
            <a:outerShdw blurRad="292100" dist="139700" dir="2700000" algn="tl" rotWithShape="0">
              <a:srgbClr val="333333">
                <a:alpha val="65000"/>
              </a:srgbClr>
            </a:outerShdw>
          </a:effectLst>
        </p:spPr>
      </p:pic>
      <p:pic>
        <p:nvPicPr>
          <p:cNvPr id="18" name="Picture 17"/>
          <p:cNvPicPr>
            <a:picLocks noChangeAspect="1"/>
          </p:cNvPicPr>
          <p:nvPr/>
        </p:nvPicPr>
        <p:blipFill>
          <a:blip r:embed="rId10"/>
          <a:stretch>
            <a:fillRect/>
          </a:stretch>
        </p:blipFill>
        <p:spPr>
          <a:xfrm>
            <a:off x="578144" y="3241866"/>
            <a:ext cx="5677890" cy="1143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715208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8"/>
                                        </p:tgtEl>
                                      </p:cBhvr>
                                    </p:animEffect>
                                    <p:set>
                                      <p:cBhvr>
                                        <p:cTn id="26" dur="1" fill="hold">
                                          <p:stCondLst>
                                            <p:cond delay="499"/>
                                          </p:stCondLst>
                                        </p:cTn>
                                        <p:tgtEl>
                                          <p:spTgt spid="8"/>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par>
                                <p:cTn id="33" presetID="8" presetClass="emph" presetSubtype="0" fill="hold" grpId="0" nodeType="withEffect">
                                  <p:stCondLst>
                                    <p:cond delay="0"/>
                                  </p:stCondLst>
                                  <p:childTnLst>
                                    <p:animRot by="10800000">
                                      <p:cBhvr>
                                        <p:cTn id="34" dur="600" fill="hold"/>
                                        <p:tgtEl>
                                          <p:spTgt spid="10"/>
                                        </p:tgtEl>
                                        <p:attrNameLst>
                                          <p:attrName>r</p:attrName>
                                        </p:attrNameLst>
                                      </p:cBhvr>
                                    </p:animRot>
                                  </p:childTnLst>
                                </p:cTn>
                              </p:par>
                              <p:par>
                                <p:cTn id="35" presetID="2" presetClass="entr" presetSubtype="8"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par>
                                <p:cTn id="46" presetID="53" presetClass="entr" presetSubtype="16" fill="hold"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Project Batch import form change</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Old form:</a:t>
            </a:r>
          </a:p>
          <a:p>
            <a:endParaRPr lang="en-US" dirty="0"/>
          </a:p>
          <a:p>
            <a:endParaRPr lang="en-US" dirty="0"/>
          </a:p>
          <a:p>
            <a:endParaRPr lang="en-US" dirty="0"/>
          </a:p>
          <a:p>
            <a:endParaRPr lang="en-US" dirty="0"/>
          </a:p>
          <a:p>
            <a:endParaRPr lang="en-US" dirty="0"/>
          </a:p>
          <a:p>
            <a:r>
              <a:rPr lang="en-US" dirty="0"/>
              <a:t>New form:</a:t>
            </a:r>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224</a:t>
            </a:fld>
            <a:endParaRPr lang="en-US" dirty="0"/>
          </a:p>
        </p:txBody>
      </p:sp>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pic>
        <p:nvPicPr>
          <p:cNvPr id="7" name="Picture 2" descr="image015"/>
          <p:cNvPicPr>
            <a:picLocks noChangeAspect="1" noChangeArrowheads="1"/>
          </p:cNvPicPr>
          <p:nvPr/>
        </p:nvPicPr>
        <p:blipFill>
          <a:blip r:embed="rId3" cstate="print"/>
          <a:srcRect/>
          <a:stretch>
            <a:fillRect/>
          </a:stretch>
        </p:blipFill>
        <p:spPr bwMode="auto">
          <a:xfrm>
            <a:off x="1943530" y="1163782"/>
            <a:ext cx="2572114" cy="1727948"/>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a:stretch>
            <a:fillRect/>
          </a:stretch>
        </p:blipFill>
        <p:spPr>
          <a:xfrm>
            <a:off x="2023905" y="3254653"/>
            <a:ext cx="4836691" cy="3204966"/>
          </a:xfrm>
          <a:prstGeom prst="rect">
            <a:avLst/>
          </a:prstGeom>
          <a:ln>
            <a:noFill/>
          </a:ln>
          <a:effectLst>
            <a:outerShdw blurRad="292100" dist="139700" dir="2700000" algn="tl" rotWithShape="0">
              <a:srgbClr val="333333">
                <a:alpha val="65000"/>
              </a:srgbClr>
            </a:outerShdw>
          </a:effectLst>
        </p:spPr>
      </p:pic>
      <p:sp>
        <p:nvSpPr>
          <p:cNvPr id="9" name="Rounded Rectangle 8"/>
          <p:cNvSpPr/>
          <p:nvPr/>
        </p:nvSpPr>
        <p:spPr>
          <a:xfrm>
            <a:off x="2163732" y="4300381"/>
            <a:ext cx="4577133" cy="649469"/>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0" name="Line Callout 1 9"/>
          <p:cNvSpPr>
            <a:spLocks/>
          </p:cNvSpPr>
          <p:nvPr/>
        </p:nvSpPr>
        <p:spPr bwMode="auto">
          <a:xfrm>
            <a:off x="5944824" y="2454790"/>
            <a:ext cx="2216763" cy="1015663"/>
          </a:xfrm>
          <a:prstGeom prst="borderCallout1">
            <a:avLst>
              <a:gd name="adj1" fmla="val 50233"/>
              <a:gd name="adj2" fmla="val 31"/>
              <a:gd name="adj3" fmla="val 170554"/>
              <a:gd name="adj4" fmla="val -58253"/>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First new added feature is to include carryover of audio files to new projects – either local to project directory or at Global directory.</a:t>
            </a:r>
          </a:p>
        </p:txBody>
      </p:sp>
      <p:sp>
        <p:nvSpPr>
          <p:cNvPr id="11" name="Rounded Rectangle 10"/>
          <p:cNvSpPr/>
          <p:nvPr/>
        </p:nvSpPr>
        <p:spPr>
          <a:xfrm>
            <a:off x="2081864" y="5026131"/>
            <a:ext cx="4577133" cy="838120"/>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Line Callout 1 12"/>
          <p:cNvSpPr>
            <a:spLocks/>
          </p:cNvSpPr>
          <p:nvPr/>
        </p:nvSpPr>
        <p:spPr bwMode="auto">
          <a:xfrm>
            <a:off x="6411232" y="3546734"/>
            <a:ext cx="2216763" cy="830997"/>
          </a:xfrm>
          <a:prstGeom prst="borderCallout1">
            <a:avLst>
              <a:gd name="adj1" fmla="val 50233"/>
              <a:gd name="adj2" fmla="val 31"/>
              <a:gd name="adj3" fmla="val 165759"/>
              <a:gd name="adj4" fmla="val -42913"/>
            </a:avLst>
          </a:prstGeom>
          <a:solidFill>
            <a:schemeClr val="bg1">
              <a:lumMod val="95000"/>
            </a:schemeClr>
          </a:solidFill>
          <a:ln w="19050" cap="flat" algn="ctr">
            <a:solidFill>
              <a:srgbClr val="C00000"/>
            </a:solidFill>
            <a:round/>
            <a:headEnd type="none"/>
            <a:tailEnd type="arrow"/>
          </a:ln>
        </p:spPr>
        <p:txBody>
          <a:bodyPr wrap="square">
            <a:spAutoFit/>
          </a:bodyPr>
          <a:lstStyle/>
          <a:p>
            <a:pPr>
              <a:defRPr/>
            </a:pPr>
            <a:r>
              <a:rPr lang="en-US" sz="1200" kern="0" dirty="0"/>
              <a:t>Second new added feature is to include carryover of NFPA Report templates construction in previous versions.</a:t>
            </a:r>
          </a:p>
        </p:txBody>
      </p:sp>
    </p:spTree>
    <p:extLst>
      <p:ext uri="{BB962C8B-B14F-4D97-AF65-F5344CB8AC3E}">
        <p14:creationId xmlns:p14="http://schemas.microsoft.com/office/powerpoint/2010/main" val="11098857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6"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20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par>
                                <p:cTn id="20" presetID="6"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par>
                                <p:cTn id="23" presetID="2" presetClass="entr" presetSubtype="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3" grpId="0" animBg="1"/>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Before:</a:t>
            </a:r>
          </a:p>
          <a:p>
            <a:endParaRPr lang="en-US" dirty="0"/>
          </a:p>
          <a:p>
            <a:endParaRPr lang="en-US" dirty="0"/>
          </a:p>
          <a:p>
            <a:endParaRPr lang="en-US" dirty="0"/>
          </a:p>
          <a:p>
            <a:endParaRPr lang="en-US" dirty="0"/>
          </a:p>
          <a:p>
            <a:endParaRPr lang="en-US" dirty="0"/>
          </a:p>
          <a:p>
            <a:endParaRPr lang="en-US" dirty="0"/>
          </a:p>
          <a:p>
            <a:r>
              <a:rPr lang="en-US" dirty="0"/>
              <a:t>After:</a:t>
            </a:r>
          </a:p>
          <a:p>
            <a:endParaRPr lang="en-US" dirty="0"/>
          </a:p>
          <a:p>
            <a:endParaRPr lang="en-US" dirty="0"/>
          </a:p>
          <a:p>
            <a:endParaRPr lang="en-US" dirty="0"/>
          </a:p>
          <a:p>
            <a:endParaRPr lang="en-US" dirty="0"/>
          </a:p>
          <a:p>
            <a:pPr marL="0" indent="0">
              <a:buNone/>
            </a:pPr>
            <a:endParaRPr lang="en-US" dirty="0"/>
          </a:p>
          <a:p>
            <a:endParaRPr lang="en-US" dirty="0"/>
          </a:p>
        </p:txBody>
      </p:sp>
      <p:sp>
        <p:nvSpPr>
          <p:cNvPr id="5" name="Title 4"/>
          <p:cNvSpPr>
            <a:spLocks noGrp="1"/>
          </p:cNvSpPr>
          <p:nvPr>
            <p:ph type="title"/>
          </p:nvPr>
        </p:nvSpPr>
        <p:spPr>
          <a:xfrm>
            <a:off x="514349" y="482600"/>
            <a:ext cx="8143875" cy="373063"/>
          </a:xfrm>
        </p:spPr>
        <p:txBody>
          <a:bodyPr/>
          <a:lstStyle/>
          <a:p>
            <a:r>
              <a:rPr lang="en-US" dirty="0"/>
              <a:t>Improvement in “My Clipboard” Manager</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225</a:t>
            </a:fld>
            <a:endParaRPr lang="en-US" dirty="0"/>
          </a:p>
        </p:txBody>
      </p:sp>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pic>
        <p:nvPicPr>
          <p:cNvPr id="13" name="Picture 12"/>
          <p:cNvPicPr>
            <a:picLocks noChangeAspect="1"/>
          </p:cNvPicPr>
          <p:nvPr/>
        </p:nvPicPr>
        <p:blipFill>
          <a:blip r:embed="rId3"/>
          <a:stretch>
            <a:fillRect/>
          </a:stretch>
        </p:blipFill>
        <p:spPr>
          <a:xfrm>
            <a:off x="597309" y="4036383"/>
            <a:ext cx="8417181" cy="2235035"/>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a:blip r:embed="rId4"/>
          <a:stretch>
            <a:fillRect/>
          </a:stretch>
        </p:blipFill>
        <p:spPr>
          <a:xfrm>
            <a:off x="138070" y="4944243"/>
            <a:ext cx="752560" cy="445264"/>
          </a:xfrm>
          <a:prstGeom prst="rect">
            <a:avLst/>
          </a:prstGeom>
        </p:spPr>
      </p:pic>
      <p:pic>
        <p:nvPicPr>
          <p:cNvPr id="21" name="Picture 20"/>
          <p:cNvPicPr>
            <a:picLocks noChangeAspect="1" noChangeArrowheads="1"/>
          </p:cNvPicPr>
          <p:nvPr/>
        </p:nvPicPr>
        <p:blipFill>
          <a:blip r:embed="rId5" cstate="print"/>
          <a:srcRect/>
          <a:stretch>
            <a:fillRect/>
          </a:stretch>
        </p:blipFill>
        <p:spPr bwMode="auto">
          <a:xfrm>
            <a:off x="705465" y="1547136"/>
            <a:ext cx="1951037" cy="1927225"/>
          </a:xfrm>
          <a:prstGeom prst="rect">
            <a:avLst/>
          </a:prstGeom>
          <a:ln>
            <a:noFill/>
          </a:ln>
          <a:effectLst>
            <a:outerShdw blurRad="292100" dist="139700" dir="2700000" algn="tl" rotWithShape="0">
              <a:srgbClr val="333333">
                <a:alpha val="65000"/>
              </a:srgbClr>
            </a:outerShdw>
          </a:effectLst>
        </p:spPr>
      </p:pic>
      <p:pic>
        <p:nvPicPr>
          <p:cNvPr id="22" name="Picture 12"/>
          <p:cNvPicPr>
            <a:picLocks noChangeAspect="1" noChangeArrowheads="1"/>
          </p:cNvPicPr>
          <p:nvPr/>
        </p:nvPicPr>
        <p:blipFill>
          <a:blip r:embed="rId6" cstate="print"/>
          <a:srcRect/>
          <a:stretch>
            <a:fillRect/>
          </a:stretch>
        </p:blipFill>
        <p:spPr bwMode="auto">
          <a:xfrm>
            <a:off x="1143615" y="2610761"/>
            <a:ext cx="3000375" cy="276225"/>
          </a:xfrm>
          <a:prstGeom prst="rect">
            <a:avLst/>
          </a:prstGeom>
          <a:ln>
            <a:noFill/>
          </a:ln>
          <a:effectLst>
            <a:outerShdw blurRad="292100" dist="139700" dir="2700000" algn="tl" rotWithShape="0">
              <a:srgbClr val="333333">
                <a:alpha val="65000"/>
              </a:srgbClr>
            </a:outerShdw>
          </a:effectLst>
        </p:spPr>
      </p:pic>
      <p:cxnSp>
        <p:nvCxnSpPr>
          <p:cNvPr id="23" name="Straight Arrow Connector 18"/>
          <p:cNvCxnSpPr>
            <a:cxnSpLocks noChangeShapeType="1"/>
          </p:cNvCxnSpPr>
          <p:nvPr/>
        </p:nvCxnSpPr>
        <p:spPr bwMode="auto">
          <a:xfrm flipH="1" flipV="1">
            <a:off x="902315" y="2145624"/>
            <a:ext cx="241300" cy="603250"/>
          </a:xfrm>
          <a:prstGeom prst="straightConnector1">
            <a:avLst/>
          </a:prstGeom>
          <a:noFill/>
          <a:ln w="19050" algn="ctr">
            <a:solidFill>
              <a:srgbClr val="C00000"/>
            </a:solidFill>
            <a:round/>
            <a:headEnd/>
            <a:tailEnd type="arrow" w="med" len="med"/>
          </a:ln>
        </p:spPr>
      </p:cxnSp>
      <p:sp>
        <p:nvSpPr>
          <p:cNvPr id="24" name="Line Callout 1 23"/>
          <p:cNvSpPr>
            <a:spLocks/>
          </p:cNvSpPr>
          <p:nvPr/>
        </p:nvSpPr>
        <p:spPr bwMode="auto">
          <a:xfrm>
            <a:off x="4586285" y="1129224"/>
            <a:ext cx="3687559" cy="830997"/>
          </a:xfrm>
          <a:prstGeom prst="borderCallout1">
            <a:avLst>
              <a:gd name="adj1" fmla="val 48602"/>
              <a:gd name="adj2" fmla="val -736"/>
              <a:gd name="adj3" fmla="val 170751"/>
              <a:gd name="adj4" fmla="val -40190"/>
            </a:avLst>
          </a:prstGeom>
          <a:solidFill>
            <a:schemeClr val="bg1">
              <a:lumMod val="95000"/>
            </a:schemeClr>
          </a:solidFill>
          <a:ln w="19050" algn="ctr">
            <a:solidFill>
              <a:srgbClr val="C00000"/>
            </a:solidFill>
            <a:round/>
            <a:headEnd type="none"/>
            <a:tailEnd type="arrow"/>
          </a:ln>
        </p:spPr>
        <p:txBody>
          <a:bodyPr wrap="square">
            <a:spAutoFit/>
          </a:bodyPr>
          <a:lstStyle/>
          <a:p>
            <a:pPr>
              <a:defRPr/>
            </a:pPr>
            <a:r>
              <a:rPr lang="en-US" sz="1200" kern="0" dirty="0"/>
              <a:t>Mouse-over on the 4</a:t>
            </a:r>
            <a:r>
              <a:rPr lang="en-US" sz="1200" kern="0" baseline="30000" dirty="0"/>
              <a:t>th</a:t>
            </a:r>
            <a:r>
              <a:rPr lang="en-US" sz="1200" kern="0" dirty="0"/>
              <a:t> copy item in the Clipboard Manager popup and it shows it copied a partial row spanning 3 columns. These columns are the CBE positions #1 through #3.</a:t>
            </a:r>
            <a:endParaRPr lang="en-US" sz="1200" dirty="0"/>
          </a:p>
        </p:txBody>
      </p:sp>
      <p:sp>
        <p:nvSpPr>
          <p:cNvPr id="25" name="Line Callout 1 24"/>
          <p:cNvSpPr>
            <a:spLocks/>
          </p:cNvSpPr>
          <p:nvPr/>
        </p:nvSpPr>
        <p:spPr bwMode="auto">
          <a:xfrm>
            <a:off x="5172073" y="2544735"/>
            <a:ext cx="3687559" cy="1200329"/>
          </a:xfrm>
          <a:prstGeom prst="borderCallout1">
            <a:avLst>
              <a:gd name="adj1" fmla="val 48602"/>
              <a:gd name="adj2" fmla="val -736"/>
              <a:gd name="adj3" fmla="val 222669"/>
              <a:gd name="adj4" fmla="val -42010"/>
            </a:avLst>
          </a:prstGeom>
          <a:solidFill>
            <a:schemeClr val="bg1">
              <a:lumMod val="95000"/>
            </a:schemeClr>
          </a:solidFill>
          <a:ln w="19050" algn="ctr">
            <a:solidFill>
              <a:srgbClr val="C00000"/>
            </a:solidFill>
            <a:round/>
            <a:headEnd type="none"/>
            <a:tailEnd type="arrow"/>
          </a:ln>
        </p:spPr>
        <p:txBody>
          <a:bodyPr wrap="square">
            <a:spAutoFit/>
          </a:bodyPr>
          <a:lstStyle/>
          <a:p>
            <a:pPr marL="171450" indent="-171450">
              <a:buFont typeface="Arial" panose="020B0604020202020204" pitchFamily="34" charset="0"/>
              <a:buChar char="•"/>
              <a:defRPr/>
            </a:pPr>
            <a:r>
              <a:rPr lang="en-US" sz="1200" kern="0" dirty="0"/>
              <a:t>This approach disseminates the data in a more readable layout. </a:t>
            </a:r>
          </a:p>
          <a:p>
            <a:pPr marL="171450" indent="-171450">
              <a:buFont typeface="Arial" panose="020B0604020202020204" pitchFamily="34" charset="0"/>
              <a:buChar char="•"/>
              <a:defRPr/>
            </a:pPr>
            <a:r>
              <a:rPr lang="en-US" sz="1200" kern="0" dirty="0"/>
              <a:t>Also provides the data dimensions and the originating service.</a:t>
            </a:r>
          </a:p>
          <a:p>
            <a:pPr marL="171450" indent="-171450">
              <a:buFont typeface="Arial" panose="020B0604020202020204" pitchFamily="34" charset="0"/>
              <a:buChar char="•"/>
              <a:defRPr/>
            </a:pPr>
            <a:r>
              <a:rPr lang="en-US" sz="1200" kern="0" dirty="0"/>
              <a:t>Can be docked alongside programming services</a:t>
            </a:r>
          </a:p>
          <a:p>
            <a:pPr marL="171450" indent="-171450">
              <a:buFont typeface="Arial" panose="020B0604020202020204" pitchFamily="34" charset="0"/>
              <a:buChar char="•"/>
              <a:defRPr/>
            </a:pPr>
            <a:r>
              <a:rPr lang="en-US" sz="1200" kern="0" dirty="0"/>
              <a:t>Holds 10 operations.</a:t>
            </a:r>
            <a:endParaRPr lang="en-US" sz="1200" dirty="0"/>
          </a:p>
        </p:txBody>
      </p:sp>
    </p:spTree>
    <p:extLst>
      <p:ext uri="{BB962C8B-B14F-4D97-AF65-F5344CB8AC3E}">
        <p14:creationId xmlns:p14="http://schemas.microsoft.com/office/powerpoint/2010/main" val="10686306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1+#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Placeholder 5"/>
          <p:cNvSpPr>
            <a:spLocks noGrp="1"/>
          </p:cNvSpPr>
          <p:nvPr>
            <p:ph type="body" sz="quarter" idx="10"/>
          </p:nvPr>
        </p:nvSpPr>
        <p:spPr bwMode="auto">
          <a:xfrm>
            <a:off x="514349" y="1447800"/>
            <a:ext cx="8002588" cy="4935538"/>
          </a:xfrm>
          <a:noFill/>
          <a:ln>
            <a:miter lim="800000"/>
            <a:headEnd/>
            <a:tailEnd/>
          </a:ln>
        </p:spPr>
        <p:txBody>
          <a:bodyPr vert="horz" wrap="square" lIns="91440" tIns="45720" rIns="91440" bIns="45720" numCol="1" anchor="t" anchorCtr="0" compatLnSpc="1">
            <a:prstTxWarp prst="textNoShape">
              <a:avLst/>
            </a:prstTxWarp>
            <a:normAutofit/>
          </a:bodyPr>
          <a:lstStyle/>
          <a:p>
            <a:endParaRPr lang="en-US" dirty="0"/>
          </a:p>
          <a:p>
            <a:endParaRPr lang="en-US" dirty="0"/>
          </a:p>
          <a:p>
            <a:endParaRPr lang="en-US" dirty="0"/>
          </a:p>
          <a:p>
            <a:endParaRPr lang="en-US" dirty="0"/>
          </a:p>
          <a:p>
            <a:pPr marL="0" indent="0">
              <a:buNone/>
            </a:pPr>
            <a:endParaRPr lang="en-US" dirty="0"/>
          </a:p>
          <a:p>
            <a:endParaRPr lang="en-US" dirty="0"/>
          </a:p>
        </p:txBody>
      </p:sp>
      <p:sp>
        <p:nvSpPr>
          <p:cNvPr id="5" name="Title 4"/>
          <p:cNvSpPr>
            <a:spLocks noGrp="1"/>
          </p:cNvSpPr>
          <p:nvPr>
            <p:ph type="title"/>
          </p:nvPr>
        </p:nvSpPr>
        <p:spPr>
          <a:xfrm>
            <a:off x="514349" y="482600"/>
            <a:ext cx="8143875" cy="373063"/>
          </a:xfrm>
        </p:spPr>
        <p:txBody>
          <a:bodyPr/>
          <a:lstStyle/>
          <a:p>
            <a:r>
              <a:rPr lang="en-US" dirty="0"/>
              <a:t>COPY Logic/Trouble Equations and Comments from Excel</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226</a:t>
            </a:fld>
            <a:endParaRPr lang="en-US" dirty="0"/>
          </a:p>
        </p:txBody>
      </p:sp>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pic>
        <p:nvPicPr>
          <p:cNvPr id="3" name="Picture 2"/>
          <p:cNvPicPr>
            <a:picLocks noChangeAspect="1"/>
          </p:cNvPicPr>
          <p:nvPr/>
        </p:nvPicPr>
        <p:blipFill>
          <a:blip r:embed="rId3"/>
          <a:stretch>
            <a:fillRect/>
          </a:stretch>
        </p:blipFill>
        <p:spPr>
          <a:xfrm>
            <a:off x="514349" y="1447800"/>
            <a:ext cx="4284909" cy="2228417"/>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4"/>
          <a:stretch>
            <a:fillRect/>
          </a:stretch>
        </p:blipFill>
        <p:spPr>
          <a:xfrm>
            <a:off x="3581262" y="1788999"/>
            <a:ext cx="1376484" cy="840449"/>
          </a:xfrm>
          <a:prstGeom prst="rect">
            <a:avLst/>
          </a:prstGeom>
          <a:ln>
            <a:noFill/>
          </a:ln>
          <a:effectLst>
            <a:outerShdw blurRad="292100" dist="139700" dir="2700000" algn="tl" rotWithShape="0">
              <a:srgbClr val="333333">
                <a:alpha val="65000"/>
              </a:srgbClr>
            </a:outerShdw>
          </a:effectLst>
        </p:spPr>
      </p:pic>
      <p:sp>
        <p:nvSpPr>
          <p:cNvPr id="8" name="Rounded Rectangle 7"/>
          <p:cNvSpPr/>
          <p:nvPr/>
        </p:nvSpPr>
        <p:spPr>
          <a:xfrm>
            <a:off x="3529664" y="1963621"/>
            <a:ext cx="1428082" cy="163735"/>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9" name="Curved Right Arrow 8"/>
          <p:cNvSpPr/>
          <p:nvPr/>
        </p:nvSpPr>
        <p:spPr>
          <a:xfrm flipH="1">
            <a:off x="5701145" y="3305969"/>
            <a:ext cx="457200" cy="1219200"/>
          </a:xfrm>
          <a:prstGeom prst="curvedRightArrow">
            <a:avLst/>
          </a:prstGeom>
          <a:solidFill>
            <a:srgbClr val="C00000">
              <a:alpha val="65000"/>
            </a:srgbClr>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Picture 10"/>
          <p:cNvPicPr>
            <a:picLocks noChangeAspect="1"/>
          </p:cNvPicPr>
          <p:nvPr/>
        </p:nvPicPr>
        <p:blipFill>
          <a:blip r:embed="rId5"/>
          <a:stretch>
            <a:fillRect/>
          </a:stretch>
        </p:blipFill>
        <p:spPr>
          <a:xfrm>
            <a:off x="525205" y="4051935"/>
            <a:ext cx="4440839" cy="1965960"/>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6"/>
          <a:stretch>
            <a:fillRect/>
          </a:stretch>
        </p:blipFill>
        <p:spPr>
          <a:xfrm>
            <a:off x="3567834" y="5152269"/>
            <a:ext cx="1699622" cy="673724"/>
          </a:xfrm>
          <a:prstGeom prst="rect">
            <a:avLst/>
          </a:prstGeom>
        </p:spPr>
      </p:pic>
      <p:pic>
        <p:nvPicPr>
          <p:cNvPr id="7" name="Picture 6"/>
          <p:cNvPicPr>
            <a:picLocks noChangeAspect="1"/>
          </p:cNvPicPr>
          <p:nvPr/>
        </p:nvPicPr>
        <p:blipFill>
          <a:blip r:embed="rId7"/>
          <a:stretch>
            <a:fillRect/>
          </a:stretch>
        </p:blipFill>
        <p:spPr>
          <a:xfrm>
            <a:off x="525205" y="3997282"/>
            <a:ext cx="4432541" cy="2020613"/>
          </a:xfrm>
          <a:prstGeom prst="rect">
            <a:avLst/>
          </a:prstGeom>
          <a:ln>
            <a:noFill/>
          </a:ln>
          <a:effectLst>
            <a:outerShdw blurRad="292100" dist="139700" dir="2700000" algn="tl" rotWithShape="0">
              <a:srgbClr val="333333">
                <a:alpha val="65000"/>
              </a:srgbClr>
            </a:outerShdw>
          </a:effectLst>
        </p:spPr>
      </p:pic>
      <p:sp>
        <p:nvSpPr>
          <p:cNvPr id="14" name="Line Callout 1 13"/>
          <p:cNvSpPr>
            <a:spLocks/>
          </p:cNvSpPr>
          <p:nvPr/>
        </p:nvSpPr>
        <p:spPr bwMode="auto">
          <a:xfrm>
            <a:off x="6451395" y="5502827"/>
            <a:ext cx="1763092" cy="830997"/>
          </a:xfrm>
          <a:prstGeom prst="borderCallout1">
            <a:avLst>
              <a:gd name="adj1" fmla="val 48602"/>
              <a:gd name="adj2" fmla="val -736"/>
              <a:gd name="adj3" fmla="val -71277"/>
              <a:gd name="adj4" fmla="val -95483"/>
            </a:avLst>
          </a:prstGeom>
          <a:solidFill>
            <a:schemeClr val="bg1">
              <a:lumMod val="85000"/>
            </a:schemeClr>
          </a:solidFill>
          <a:ln w="19050" algn="ctr">
            <a:solidFill>
              <a:srgbClr val="C00000"/>
            </a:solidFill>
            <a:round/>
            <a:headEnd type="none"/>
            <a:tailEnd type="arrow"/>
          </a:ln>
        </p:spPr>
        <p:txBody>
          <a:bodyPr wrap="square">
            <a:spAutoFit/>
          </a:bodyPr>
          <a:lstStyle/>
          <a:p>
            <a:pPr>
              <a:defRPr/>
            </a:pPr>
            <a:r>
              <a:rPr lang="en-US" sz="1200" kern="0" dirty="0"/>
              <a:t>Equations syntax and comment length are validated automatically upon entry.</a:t>
            </a:r>
            <a:endParaRPr lang="en-US" sz="1200" dirty="0"/>
          </a:p>
        </p:txBody>
      </p:sp>
      <p:sp>
        <p:nvSpPr>
          <p:cNvPr id="15" name="Rounded Rectangle 14"/>
          <p:cNvSpPr/>
          <p:nvPr/>
        </p:nvSpPr>
        <p:spPr>
          <a:xfrm>
            <a:off x="3831817" y="5474846"/>
            <a:ext cx="1428082" cy="163735"/>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4063809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1000"/>
                                        <p:tgtEl>
                                          <p:spTgt spid="8"/>
                                        </p:tgtEl>
                                      </p:cBhvr>
                                    </p:animEffect>
                                  </p:childTnLst>
                                </p:cTn>
                              </p:par>
                              <p:par>
                                <p:cTn id="8" presetID="1"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par>
                                <p:cTn id="16" presetID="6"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circle(in)">
                                      <p:cBhvr>
                                        <p:cTn id="18" dur="1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2" presetClass="entr" presetSubtype="2"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10" presetClass="exit" presetSubtype="0" fill="hold" nodeType="withEffect">
                                  <p:stCondLst>
                                    <p:cond delay="0"/>
                                  </p:stCondLst>
                                  <p:childTnLst>
                                    <p:animEffect transition="out" filter="fade">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5" grpId="0" animBg="1"/>
      <p:bldP spid="15" grpId="1" animBg="1"/>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56678" y="4194757"/>
            <a:ext cx="5501667" cy="2161847"/>
          </a:xfrm>
          <a:prstGeom prst="rect">
            <a:avLst/>
          </a:prstGeom>
          <a:ln>
            <a:noFill/>
          </a:ln>
          <a:effectLst>
            <a:outerShdw blurRad="292100" dist="139700" dir="2700000" algn="tl" rotWithShape="0">
              <a:srgbClr val="333333">
                <a:alpha val="65000"/>
              </a:srgbClr>
            </a:outerShdw>
          </a:effectLst>
        </p:spPr>
      </p:pic>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endParaRPr lang="en-US" dirty="0"/>
          </a:p>
          <a:p>
            <a:endParaRPr lang="en-US" dirty="0"/>
          </a:p>
          <a:p>
            <a:endParaRPr lang="en-US" dirty="0"/>
          </a:p>
          <a:p>
            <a:pPr marL="0" indent="0">
              <a:buNone/>
            </a:pPr>
            <a:endParaRPr lang="en-US" dirty="0"/>
          </a:p>
          <a:p>
            <a:endParaRPr lang="en-US" dirty="0"/>
          </a:p>
        </p:txBody>
      </p:sp>
      <p:sp>
        <p:nvSpPr>
          <p:cNvPr id="5" name="Title 4"/>
          <p:cNvSpPr>
            <a:spLocks noGrp="1"/>
          </p:cNvSpPr>
          <p:nvPr>
            <p:ph type="title"/>
          </p:nvPr>
        </p:nvSpPr>
        <p:spPr>
          <a:xfrm>
            <a:off x="514349" y="482600"/>
            <a:ext cx="8143875" cy="373063"/>
          </a:xfrm>
        </p:spPr>
        <p:txBody>
          <a:bodyPr/>
          <a:lstStyle/>
          <a:p>
            <a:r>
              <a:rPr lang="en-US" dirty="0"/>
              <a:t>Copy CBE</a:t>
            </a:r>
            <a:r>
              <a:rPr lang="en-US" sz="1600" dirty="0"/>
              <a:t>s</a:t>
            </a:r>
            <a:r>
              <a:rPr lang="en-US" dirty="0"/>
              <a:t> from Excel</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227</a:t>
            </a:fld>
            <a:endParaRPr lang="en-US" dirty="0"/>
          </a:p>
        </p:txBody>
      </p:sp>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pic>
        <p:nvPicPr>
          <p:cNvPr id="3" name="Picture 2"/>
          <p:cNvPicPr>
            <a:picLocks noChangeAspect="1"/>
          </p:cNvPicPr>
          <p:nvPr/>
        </p:nvPicPr>
        <p:blipFill>
          <a:blip r:embed="rId4"/>
          <a:stretch>
            <a:fillRect/>
          </a:stretch>
        </p:blipFill>
        <p:spPr>
          <a:xfrm>
            <a:off x="691641" y="1074738"/>
            <a:ext cx="3689439" cy="2231136"/>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a:blip r:embed="rId5"/>
          <a:stretch>
            <a:fillRect/>
          </a:stretch>
        </p:blipFill>
        <p:spPr>
          <a:xfrm>
            <a:off x="3581262" y="1788999"/>
            <a:ext cx="1376484" cy="840449"/>
          </a:xfrm>
          <a:prstGeom prst="rect">
            <a:avLst/>
          </a:prstGeom>
          <a:ln>
            <a:noFill/>
          </a:ln>
          <a:effectLst>
            <a:outerShdw blurRad="292100" dist="139700" dir="2700000" algn="tl" rotWithShape="0">
              <a:srgbClr val="333333">
                <a:alpha val="65000"/>
              </a:srgbClr>
            </a:outerShdw>
          </a:effectLst>
        </p:spPr>
      </p:pic>
      <p:sp>
        <p:nvSpPr>
          <p:cNvPr id="15" name="Rounded Rectangle 14"/>
          <p:cNvSpPr/>
          <p:nvPr/>
        </p:nvSpPr>
        <p:spPr>
          <a:xfrm>
            <a:off x="3529664" y="1963621"/>
            <a:ext cx="1428082" cy="163735"/>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7" name="Curved Right Arrow 16"/>
          <p:cNvSpPr/>
          <p:nvPr/>
        </p:nvSpPr>
        <p:spPr>
          <a:xfrm flipH="1">
            <a:off x="6430818" y="2896475"/>
            <a:ext cx="457200" cy="1219200"/>
          </a:xfrm>
          <a:prstGeom prst="curvedRightArrow">
            <a:avLst/>
          </a:prstGeom>
          <a:solidFill>
            <a:srgbClr val="C00000">
              <a:alpha val="65000"/>
            </a:srgbClr>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8" name="Picture 17"/>
          <p:cNvPicPr>
            <a:picLocks noChangeAspect="1"/>
          </p:cNvPicPr>
          <p:nvPr/>
        </p:nvPicPr>
        <p:blipFill>
          <a:blip r:embed="rId6"/>
          <a:stretch>
            <a:fillRect/>
          </a:stretch>
        </p:blipFill>
        <p:spPr>
          <a:xfrm>
            <a:off x="5308534" y="4670211"/>
            <a:ext cx="1699622" cy="673724"/>
          </a:xfrm>
          <a:prstGeom prst="rect">
            <a:avLst/>
          </a:prstGeom>
        </p:spPr>
      </p:pic>
      <p:sp>
        <p:nvSpPr>
          <p:cNvPr id="19" name="Rounded Rectangle 18"/>
          <p:cNvSpPr/>
          <p:nvPr/>
        </p:nvSpPr>
        <p:spPr>
          <a:xfrm>
            <a:off x="5572517" y="4992788"/>
            <a:ext cx="1428082" cy="163735"/>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6" name="Picture 5"/>
          <p:cNvPicPr>
            <a:picLocks noChangeAspect="1"/>
          </p:cNvPicPr>
          <p:nvPr/>
        </p:nvPicPr>
        <p:blipFill>
          <a:blip r:embed="rId7"/>
          <a:stretch>
            <a:fillRect/>
          </a:stretch>
        </p:blipFill>
        <p:spPr>
          <a:xfrm>
            <a:off x="628598" y="4194757"/>
            <a:ext cx="5557826" cy="21579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627758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1000"/>
                                        <p:tgtEl>
                                          <p:spTgt spid="15"/>
                                        </p:tgtEl>
                                      </p:cBhvr>
                                    </p:animEffect>
                                  </p:childTnLst>
                                </p:cTn>
                              </p:par>
                              <p:par>
                                <p:cTn id="8" presetID="1"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childTnLst>
                                </p:cTn>
                              </p:par>
                              <p:par>
                                <p:cTn id="16" presetID="6" presetClass="entr" presetSubtype="16"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circle(in)">
                                      <p:cBhvr>
                                        <p:cTn id="18" dur="10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xit" presetSubtype="0" fill="hold" nodeType="withEffect">
                                  <p:stCondLst>
                                    <p:cond delay="0"/>
                                  </p:stCondLst>
                                  <p:childTnLst>
                                    <p:animEffect transition="out" filter="fade">
                                      <p:cBhvr>
                                        <p:cTn id="25" dur="500"/>
                                        <p:tgtEl>
                                          <p:spTgt spid="18"/>
                                        </p:tgtEl>
                                      </p:cBhvr>
                                    </p:animEffect>
                                    <p:set>
                                      <p:cBhvr>
                                        <p:cTn id="26" dur="1" fill="hold">
                                          <p:stCondLst>
                                            <p:cond delay="499"/>
                                          </p:stCondLst>
                                        </p:cTn>
                                        <p:tgtEl>
                                          <p:spTgt spid="18"/>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9" grpId="0" animBg="1"/>
      <p:bldP spid="19" grpId="1" animBg="1"/>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Ability to Clear Revision Tracking </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Switching out bad hardware in the field can be problematic since the serial number of the panel is </a:t>
            </a:r>
            <a:r>
              <a:rPr lang="en-US" b="1" dirty="0"/>
              <a:t>linked</a:t>
            </a:r>
            <a:r>
              <a:rPr lang="en-US" dirty="0"/>
              <a:t> to the database as an integrity check.</a:t>
            </a:r>
          </a:p>
          <a:p>
            <a:endParaRPr lang="en-US" dirty="0"/>
          </a:p>
          <a:p>
            <a:r>
              <a:rPr lang="en-US" dirty="0"/>
              <a:t>Therefore a feature was introduced to ease this transition so as to reset the serial number/tracking info. and at the same time recover the database.</a:t>
            </a:r>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228</a:t>
            </a:fld>
            <a:endParaRPr lang="en-US" dirty="0"/>
          </a:p>
        </p:txBody>
      </p:sp>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pic>
        <p:nvPicPr>
          <p:cNvPr id="3" name="Picture 2"/>
          <p:cNvPicPr>
            <a:picLocks noChangeAspect="1"/>
          </p:cNvPicPr>
          <p:nvPr/>
        </p:nvPicPr>
        <p:blipFill>
          <a:blip r:embed="rId3"/>
          <a:stretch>
            <a:fillRect/>
          </a:stretch>
        </p:blipFill>
        <p:spPr>
          <a:xfrm>
            <a:off x="514350" y="3633315"/>
            <a:ext cx="2895600" cy="2447925"/>
          </a:xfrm>
          <a:prstGeom prst="rect">
            <a:avLst/>
          </a:prstGeom>
          <a:ln>
            <a:noFill/>
          </a:ln>
          <a:effectLst>
            <a:outerShdw blurRad="292100" dist="139700" dir="2700000" algn="tl" rotWithShape="0">
              <a:srgbClr val="333333">
                <a:alpha val="65000"/>
              </a:srgbClr>
            </a:outerShdw>
          </a:effectLst>
        </p:spPr>
      </p:pic>
      <p:sp>
        <p:nvSpPr>
          <p:cNvPr id="7" name="Rounded Rectangle 6"/>
          <p:cNvSpPr/>
          <p:nvPr/>
        </p:nvSpPr>
        <p:spPr>
          <a:xfrm>
            <a:off x="1430700" y="5078321"/>
            <a:ext cx="2017035" cy="294723"/>
          </a:xfrm>
          <a:prstGeom prst="roundRect">
            <a:avLst/>
          </a:prstGeom>
          <a:noFill/>
          <a:l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4" name="Picture 3"/>
          <p:cNvPicPr>
            <a:picLocks noChangeAspect="1"/>
          </p:cNvPicPr>
          <p:nvPr/>
        </p:nvPicPr>
        <p:blipFill>
          <a:blip r:embed="rId4"/>
          <a:stretch>
            <a:fillRect/>
          </a:stretch>
        </p:blipFill>
        <p:spPr>
          <a:xfrm>
            <a:off x="4242179" y="4784403"/>
            <a:ext cx="3079495" cy="1111158"/>
          </a:xfrm>
          <a:prstGeom prst="rect">
            <a:avLst/>
          </a:prstGeom>
          <a:ln>
            <a:noFill/>
          </a:ln>
          <a:effectLst>
            <a:outerShdw blurRad="292100" dist="139700" dir="2700000" algn="tl" rotWithShape="0">
              <a:srgbClr val="333333">
                <a:alpha val="65000"/>
              </a:srgbClr>
            </a:outerShdw>
          </a:effectLst>
        </p:spPr>
      </p:pic>
      <p:sp>
        <p:nvSpPr>
          <p:cNvPr id="9" name="Left-Right Arrow 8"/>
          <p:cNvSpPr/>
          <p:nvPr/>
        </p:nvSpPr>
        <p:spPr>
          <a:xfrm>
            <a:off x="3719152" y="5111382"/>
            <a:ext cx="381000" cy="228600"/>
          </a:xfrm>
          <a:prstGeom prst="leftRightArrow">
            <a:avLst/>
          </a:prstGeom>
          <a:solidFill>
            <a:srgbClr val="C00000">
              <a:alpha val="65000"/>
            </a:srgbClr>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5"/>
          <a:stretch>
            <a:fillRect/>
          </a:stretch>
        </p:blipFill>
        <p:spPr>
          <a:xfrm>
            <a:off x="4242179" y="3604873"/>
            <a:ext cx="779497" cy="634800"/>
          </a:xfrm>
          <a:prstGeom prst="rect">
            <a:avLst/>
          </a:prstGeom>
        </p:spPr>
      </p:pic>
      <p:pic>
        <p:nvPicPr>
          <p:cNvPr id="11" name="Picture 10"/>
          <p:cNvPicPr>
            <a:picLocks noChangeAspect="1"/>
          </p:cNvPicPr>
          <p:nvPr/>
        </p:nvPicPr>
        <p:blipFill>
          <a:blip r:embed="rId5"/>
          <a:stretch>
            <a:fillRect/>
          </a:stretch>
        </p:blipFill>
        <p:spPr>
          <a:xfrm>
            <a:off x="5989809" y="3586904"/>
            <a:ext cx="779497" cy="634800"/>
          </a:xfrm>
          <a:prstGeom prst="rect">
            <a:avLst/>
          </a:prstGeom>
        </p:spPr>
      </p:pic>
      <p:pic>
        <p:nvPicPr>
          <p:cNvPr id="8" name="Picture 7"/>
          <p:cNvPicPr>
            <a:picLocks noChangeAspect="1"/>
          </p:cNvPicPr>
          <p:nvPr/>
        </p:nvPicPr>
        <p:blipFill>
          <a:blip r:embed="rId6"/>
          <a:stretch>
            <a:fillRect/>
          </a:stretch>
        </p:blipFill>
        <p:spPr>
          <a:xfrm>
            <a:off x="4473844" y="3281352"/>
            <a:ext cx="316165" cy="305552"/>
          </a:xfrm>
          <a:prstGeom prst="rect">
            <a:avLst/>
          </a:prstGeom>
        </p:spPr>
      </p:pic>
      <p:pic>
        <p:nvPicPr>
          <p:cNvPr id="10" name="Picture 9"/>
          <p:cNvPicPr>
            <a:picLocks noChangeAspect="1"/>
          </p:cNvPicPr>
          <p:nvPr/>
        </p:nvPicPr>
        <p:blipFill>
          <a:blip r:embed="rId7"/>
          <a:stretch>
            <a:fillRect/>
          </a:stretch>
        </p:blipFill>
        <p:spPr>
          <a:xfrm>
            <a:off x="6200072" y="3247400"/>
            <a:ext cx="358969" cy="339503"/>
          </a:xfrm>
          <a:prstGeom prst="rect">
            <a:avLst/>
          </a:prstGeom>
        </p:spPr>
      </p:pic>
      <p:sp>
        <p:nvSpPr>
          <p:cNvPr id="14" name="Down Arrow 13"/>
          <p:cNvSpPr>
            <a:spLocks noChangeArrowheads="1"/>
          </p:cNvSpPr>
          <p:nvPr/>
        </p:nvSpPr>
        <p:spPr bwMode="auto">
          <a:xfrm rot="5400000">
            <a:off x="5358223" y="3715272"/>
            <a:ext cx="269586" cy="414002"/>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spTree>
    <p:extLst>
      <p:ext uri="{BB962C8B-B14F-4D97-AF65-F5344CB8AC3E}">
        <p14:creationId xmlns:p14="http://schemas.microsoft.com/office/powerpoint/2010/main" val="17550700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10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Autofit/>
          </a:bodyPr>
          <a:lstStyle/>
          <a:p>
            <a:r>
              <a:rPr lang="en-US" sz="1000" dirty="0"/>
              <a:t>VeriFire Tools 12.45 will be officially released in 01/2024</a:t>
            </a:r>
          </a:p>
          <a:p>
            <a:pPr lvl="1"/>
            <a:r>
              <a:rPr lang="en-US" sz="1000" dirty="0"/>
              <a:t>Support for version 32 of 3030-2,NCA-2, 640-2, 320</a:t>
            </a:r>
          </a:p>
          <a:p>
            <a:pPr lvl="1"/>
            <a:r>
              <a:rPr lang="en-US" sz="1000" dirty="0"/>
              <a:t>Support Self-test detectors in version 32</a:t>
            </a:r>
          </a:p>
          <a:p>
            <a:endParaRPr lang="en-US" sz="1000" dirty="0"/>
          </a:p>
          <a:p>
            <a:r>
              <a:rPr lang="en-US" sz="1000" dirty="0"/>
              <a:t>VeriFire Tools 12.30 will be officially released in 09/2023</a:t>
            </a:r>
          </a:p>
          <a:p>
            <a:pPr lvl="1"/>
            <a:r>
              <a:rPr lang="en-US" sz="1000" dirty="0"/>
              <a:t>Support for version 32 of 3030-2,NCA-2, 640-2, 320</a:t>
            </a:r>
          </a:p>
          <a:p>
            <a:pPr lvl="1"/>
            <a:r>
              <a:rPr lang="en-US" sz="1000" dirty="0"/>
              <a:t>Support Self-test detectors in version 32</a:t>
            </a:r>
          </a:p>
          <a:p>
            <a:pPr lvl="1"/>
            <a:endParaRPr lang="en-US" sz="900" dirty="0"/>
          </a:p>
          <a:p>
            <a:r>
              <a:rPr lang="en-US" sz="1000" dirty="0"/>
              <a:t>VeriFire Tools 12.10 will be officially released in 11/22</a:t>
            </a:r>
          </a:p>
          <a:p>
            <a:pPr lvl="1"/>
            <a:r>
              <a:rPr lang="en-US" sz="1000" dirty="0"/>
              <a:t>Changes in View Permissions screen </a:t>
            </a:r>
          </a:p>
          <a:p>
            <a:pPr lvl="1"/>
            <a:r>
              <a:rPr lang="en-US" sz="1000" dirty="0"/>
              <a:t>Support for version 31 of 3030-2 and NCA-2</a:t>
            </a:r>
          </a:p>
          <a:p>
            <a:pPr lvl="1"/>
            <a:r>
              <a:rPr lang="en-US" sz="1000" dirty="0"/>
              <a:t>FSAE panel level settings and type codes are supported</a:t>
            </a:r>
          </a:p>
          <a:p>
            <a:pPr lvl="1"/>
            <a:r>
              <a:rPr lang="en-US" sz="1000" dirty="0"/>
              <a:t>Added new setting “Broadcast system reset” in NCA-2</a:t>
            </a:r>
          </a:p>
          <a:p>
            <a:pPr lvl="1"/>
            <a:r>
              <a:rPr lang="en-US" sz="1000" dirty="0"/>
              <a:t>Updates in existing CLSS services:</a:t>
            </a:r>
          </a:p>
          <a:p>
            <a:pPr lvl="2"/>
            <a:r>
              <a:rPr lang="en-US" sz="1000" dirty="0"/>
              <a:t>Site level Upload is supported</a:t>
            </a:r>
          </a:p>
          <a:p>
            <a:pPr lvl="2"/>
            <a:r>
              <a:rPr lang="en-US" sz="1000" dirty="0"/>
              <a:t>Added option to switch branch for CLSS services like</a:t>
            </a:r>
          </a:p>
          <a:p>
            <a:pPr marL="627063" lvl="2" indent="0">
              <a:buNone/>
            </a:pPr>
            <a:r>
              <a:rPr lang="en-US" sz="1000" dirty="0"/>
              <a:t>       Project Sync , CSR report generation and Remote Programming via CLSS</a:t>
            </a:r>
          </a:p>
          <a:p>
            <a:pPr lvl="2"/>
            <a:r>
              <a:rPr lang="en-US" sz="1000" dirty="0"/>
              <a:t>Added option to add user comments while doing manual project sync</a:t>
            </a:r>
          </a:p>
          <a:p>
            <a:endParaRPr lang="en-US" sz="900" dirty="0"/>
          </a:p>
          <a:p>
            <a:pPr marL="287337" lvl="1" indent="0">
              <a:buNone/>
            </a:pPr>
            <a:endParaRPr lang="en-US" sz="900" dirty="0"/>
          </a:p>
          <a:p>
            <a:pPr lvl="1">
              <a:buFontTx/>
              <a:buChar char="-"/>
            </a:pPr>
            <a:endParaRPr lang="en-US" sz="900" dirty="0"/>
          </a:p>
          <a:p>
            <a:endParaRPr lang="en-US" sz="800" dirty="0"/>
          </a:p>
          <a:p>
            <a:pPr marL="287337" lvl="1" indent="0">
              <a:buNone/>
            </a:pPr>
            <a:r>
              <a:rPr lang="en-US" sz="800" dirty="0"/>
              <a:t>   </a:t>
            </a:r>
          </a:p>
          <a:p>
            <a:pPr marL="287337" lvl="1" indent="0">
              <a:buNone/>
            </a:pPr>
            <a:endParaRPr lang="en-US" sz="800" dirty="0"/>
          </a:p>
          <a:p>
            <a:endParaRPr lang="en-US" sz="800" dirty="0"/>
          </a:p>
          <a:p>
            <a:endParaRPr lang="en-US" sz="800" dirty="0"/>
          </a:p>
          <a:p>
            <a:endParaRPr lang="en-US" sz="800" dirty="0"/>
          </a:p>
          <a:p>
            <a:endParaRPr lang="en-US" sz="800"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22</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960399279"/>
      </p:ext>
    </p:extLst>
  </p:cSld>
  <p:clrMapOvr>
    <a:masterClrMapping/>
  </p:clrMapOvr>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r>
              <a:rPr lang="en-US" dirty="0"/>
              <a:t>Enhanced Diagnostic Utilities</a:t>
            </a:r>
            <a:br>
              <a:rPr lang="en-US" dirty="0"/>
            </a:b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altLang="en-US" sz="1800" dirty="0">
                <a:solidFill>
                  <a:prstClr val="black"/>
                </a:solidFill>
              </a:rPr>
              <a:t>A two-stage set of applications, the Logger and Viewer, for monitoring/parsing NFN network data traffic between VeriFire Tools and the ONYX class of panels. </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229</a:t>
            </a:fld>
            <a:endParaRPr lang="en-US" dirty="0"/>
          </a:p>
        </p:txBody>
      </p:sp>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pic>
        <p:nvPicPr>
          <p:cNvPr id="11" name="Picture 10"/>
          <p:cNvPicPr>
            <a:picLocks noChangeAspect="1"/>
          </p:cNvPicPr>
          <p:nvPr/>
        </p:nvPicPr>
        <p:blipFill>
          <a:blip r:embed="rId3"/>
          <a:stretch>
            <a:fillRect/>
          </a:stretch>
        </p:blipFill>
        <p:spPr>
          <a:xfrm>
            <a:off x="514350" y="2390688"/>
            <a:ext cx="7212832" cy="4087877"/>
          </a:xfrm>
          <a:prstGeom prst="rect">
            <a:avLst/>
          </a:prstGeom>
          <a:ln>
            <a:noFill/>
          </a:ln>
          <a:effectLst>
            <a:outerShdw blurRad="292100" dist="139700" dir="2700000" algn="tl" rotWithShape="0">
              <a:srgbClr val="333333">
                <a:alpha val="65000"/>
              </a:srgbClr>
            </a:outerShdw>
          </a:effectLst>
        </p:spPr>
      </p:pic>
      <p:pic>
        <p:nvPicPr>
          <p:cNvPr id="19" name="Picture 18"/>
          <p:cNvPicPr>
            <a:picLocks noChangeAspect="1"/>
          </p:cNvPicPr>
          <p:nvPr/>
        </p:nvPicPr>
        <p:blipFill>
          <a:blip r:embed="rId4"/>
          <a:stretch>
            <a:fillRect/>
          </a:stretch>
        </p:blipFill>
        <p:spPr>
          <a:xfrm>
            <a:off x="3840914" y="2487553"/>
            <a:ext cx="4676775" cy="609600"/>
          </a:xfrm>
          <a:prstGeom prst="rect">
            <a:avLst/>
          </a:prstGeom>
          <a:ln>
            <a:noFill/>
          </a:ln>
          <a:effectLst>
            <a:outerShdw blurRad="292100" dist="139700" dir="2700000" algn="tl" rotWithShape="0">
              <a:srgbClr val="333333">
                <a:alpha val="65000"/>
              </a:srgbClr>
            </a:outerShdw>
          </a:effectLst>
        </p:spPr>
      </p:pic>
      <p:pic>
        <p:nvPicPr>
          <p:cNvPr id="21" name="Picture 20"/>
          <p:cNvPicPr>
            <a:picLocks noChangeAspect="1"/>
          </p:cNvPicPr>
          <p:nvPr/>
        </p:nvPicPr>
        <p:blipFill>
          <a:blip r:embed="rId5"/>
          <a:stretch>
            <a:fillRect/>
          </a:stretch>
        </p:blipFill>
        <p:spPr>
          <a:xfrm>
            <a:off x="897153" y="2487553"/>
            <a:ext cx="1374810" cy="1740912"/>
          </a:xfrm>
          <a:prstGeom prst="rect">
            <a:avLst/>
          </a:prstGeom>
          <a:ln>
            <a:noFill/>
          </a:ln>
          <a:effectLst>
            <a:outerShdw blurRad="292100" dist="139700" dir="2700000" algn="tl" rotWithShape="0">
              <a:srgbClr val="333333">
                <a:alpha val="65000"/>
              </a:srgbClr>
            </a:outerShdw>
          </a:effectLst>
        </p:spPr>
      </p:pic>
      <p:sp>
        <p:nvSpPr>
          <p:cNvPr id="4" name="Oval 3"/>
          <p:cNvSpPr/>
          <p:nvPr/>
        </p:nvSpPr>
        <p:spPr>
          <a:xfrm>
            <a:off x="1245993" y="3448398"/>
            <a:ext cx="341644" cy="320448"/>
          </a:xfrm>
          <a:prstGeom prst="ellipse">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2" name="Line Callout 1 21"/>
          <p:cNvSpPr>
            <a:spLocks/>
          </p:cNvSpPr>
          <p:nvPr/>
        </p:nvSpPr>
        <p:spPr bwMode="auto">
          <a:xfrm>
            <a:off x="2959368" y="3943983"/>
            <a:ext cx="1763092" cy="861774"/>
          </a:xfrm>
          <a:prstGeom prst="borderCallout1">
            <a:avLst>
              <a:gd name="adj1" fmla="val 52231"/>
              <a:gd name="adj2" fmla="val -736"/>
              <a:gd name="adj3" fmla="val -30164"/>
              <a:gd name="adj4" fmla="val -72116"/>
            </a:avLst>
          </a:prstGeom>
          <a:solidFill>
            <a:schemeClr val="bg1">
              <a:lumMod val="85000"/>
            </a:schemeClr>
          </a:solidFill>
          <a:ln w="19050" algn="ctr">
            <a:solidFill>
              <a:srgbClr val="C00000"/>
            </a:solidFill>
            <a:round/>
            <a:headEnd type="none"/>
            <a:tailEnd type="arrow"/>
          </a:ln>
        </p:spPr>
        <p:txBody>
          <a:bodyPr wrap="square">
            <a:spAutoFit/>
          </a:bodyPr>
          <a:lstStyle/>
          <a:p>
            <a:pPr>
              <a:defRPr/>
            </a:pPr>
            <a:r>
              <a:rPr lang="en-US" altLang="en-US" sz="1200" dirty="0"/>
              <a:t>The </a:t>
            </a:r>
            <a:r>
              <a:rPr lang="en-US" altLang="en-US" sz="1400" b="1" dirty="0"/>
              <a:t>Logger</a:t>
            </a:r>
            <a:r>
              <a:rPr lang="en-US" altLang="en-US" sz="1400" dirty="0"/>
              <a:t> </a:t>
            </a:r>
            <a:r>
              <a:rPr lang="en-US" altLang="en-US" sz="1200" dirty="0"/>
              <a:t>has an icon in the Windows’ Taskbar Notification Area.</a:t>
            </a:r>
            <a:endParaRPr lang="en-US" sz="1200" dirty="0"/>
          </a:p>
        </p:txBody>
      </p:sp>
      <p:sp>
        <p:nvSpPr>
          <p:cNvPr id="23" name="Line Callout 1 22"/>
          <p:cNvSpPr>
            <a:spLocks/>
          </p:cNvSpPr>
          <p:nvPr/>
        </p:nvSpPr>
        <p:spPr bwMode="auto">
          <a:xfrm>
            <a:off x="5738153" y="3942947"/>
            <a:ext cx="1763092" cy="861774"/>
          </a:xfrm>
          <a:prstGeom prst="borderCallout1">
            <a:avLst>
              <a:gd name="adj1" fmla="val -974"/>
              <a:gd name="adj2" fmla="val 52267"/>
              <a:gd name="adj3" fmla="val -79740"/>
              <a:gd name="adj4" fmla="val 22492"/>
            </a:avLst>
          </a:prstGeom>
          <a:solidFill>
            <a:schemeClr val="bg1">
              <a:lumMod val="85000"/>
            </a:schemeClr>
          </a:solidFill>
          <a:ln w="19050" algn="ctr">
            <a:solidFill>
              <a:srgbClr val="C00000"/>
            </a:solidFill>
            <a:round/>
            <a:headEnd type="none"/>
            <a:tailEnd type="arrow"/>
          </a:ln>
        </p:spPr>
        <p:txBody>
          <a:bodyPr wrap="square">
            <a:spAutoFit/>
          </a:bodyPr>
          <a:lstStyle/>
          <a:p>
            <a:pPr>
              <a:defRPr/>
            </a:pPr>
            <a:r>
              <a:rPr lang="en-US" altLang="en-US" sz="1200" dirty="0"/>
              <a:t>The </a:t>
            </a:r>
            <a:r>
              <a:rPr lang="en-US" altLang="en-US" sz="1400" b="1" dirty="0"/>
              <a:t>Logger</a:t>
            </a:r>
            <a:r>
              <a:rPr lang="en-US" altLang="en-US" sz="1400" dirty="0"/>
              <a:t> </a:t>
            </a:r>
            <a:r>
              <a:rPr lang="en-US" altLang="en-US" sz="1200" dirty="0"/>
              <a:t>icon animates every time it captures a protocol data packet.</a:t>
            </a:r>
            <a:endParaRPr lang="en-US" sz="1200" dirty="0"/>
          </a:p>
        </p:txBody>
      </p:sp>
      <p:sp>
        <p:nvSpPr>
          <p:cNvPr id="24" name="Line Callout 1 23"/>
          <p:cNvSpPr>
            <a:spLocks/>
          </p:cNvSpPr>
          <p:nvPr/>
        </p:nvSpPr>
        <p:spPr bwMode="auto">
          <a:xfrm>
            <a:off x="5578298" y="5197024"/>
            <a:ext cx="2706030" cy="861774"/>
          </a:xfrm>
          <a:prstGeom prst="borderCallout1">
            <a:avLst>
              <a:gd name="adj1" fmla="val 52231"/>
              <a:gd name="adj2" fmla="val -736"/>
              <a:gd name="adj3" fmla="val -172417"/>
              <a:gd name="adj4" fmla="val -62461"/>
            </a:avLst>
          </a:prstGeom>
          <a:solidFill>
            <a:schemeClr val="bg1">
              <a:lumMod val="85000"/>
            </a:schemeClr>
          </a:solidFill>
          <a:ln w="19050" algn="ctr">
            <a:solidFill>
              <a:srgbClr val="C00000"/>
            </a:solidFill>
            <a:round/>
            <a:headEnd type="none"/>
            <a:tailEnd type="arrow"/>
          </a:ln>
        </p:spPr>
        <p:txBody>
          <a:bodyPr wrap="square">
            <a:spAutoFit/>
          </a:bodyPr>
          <a:lstStyle/>
          <a:p>
            <a:pPr>
              <a:defRPr/>
            </a:pPr>
            <a:r>
              <a:rPr lang="en-US" altLang="en-US" sz="1200" dirty="0"/>
              <a:t>The </a:t>
            </a:r>
            <a:r>
              <a:rPr lang="en-US" altLang="en-US" sz="1400" b="1" dirty="0"/>
              <a:t>Viewer</a:t>
            </a:r>
            <a:r>
              <a:rPr lang="en-US" altLang="en-US" sz="1400" dirty="0"/>
              <a:t> </a:t>
            </a:r>
            <a:r>
              <a:rPr lang="en-US" altLang="en-US" sz="1200" dirty="0"/>
              <a:t>renders the diagnostic file created from the logger. Aids in analyzing network traffic and a host of other diagnostic data.</a:t>
            </a:r>
            <a:endParaRPr lang="en-US" sz="1200" dirty="0"/>
          </a:p>
        </p:txBody>
      </p:sp>
    </p:spTree>
    <p:extLst>
      <p:ext uri="{BB962C8B-B14F-4D97-AF65-F5344CB8AC3E}">
        <p14:creationId xmlns:p14="http://schemas.microsoft.com/office/powerpoint/2010/main" val="25484450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par>
                                <p:cTn id="35" presetID="10" presetClass="exit" presetSubtype="0" fill="hold" grpId="1" nodeType="withEffect">
                                  <p:stCondLst>
                                    <p:cond delay="0"/>
                                  </p:stCondLst>
                                  <p:childTnLst>
                                    <p:animEffect transition="out" filter="fade">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3"/>
                                        </p:tgtEl>
                                      </p:cBhvr>
                                    </p:animEffect>
                                    <p:set>
                                      <p:cBhvr>
                                        <p:cTn id="40" dur="1" fill="hold">
                                          <p:stCondLst>
                                            <p:cond delay="499"/>
                                          </p:stCondLst>
                                        </p:cTn>
                                        <p:tgtEl>
                                          <p:spTgt spid="23"/>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21"/>
                                        </p:tgtEl>
                                      </p:cBhvr>
                                    </p:animEffect>
                                    <p:set>
                                      <p:cBhvr>
                                        <p:cTn id="43" dur="1" fill="hold">
                                          <p:stCondLst>
                                            <p:cond delay="499"/>
                                          </p:stCondLst>
                                        </p:cTn>
                                        <p:tgtEl>
                                          <p:spTgt spid="21"/>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4"/>
                                        </p:tgtEl>
                                      </p:cBhvr>
                                    </p:animEffect>
                                    <p:set>
                                      <p:cBhvr>
                                        <p:cTn id="46" dur="1" fill="hold">
                                          <p:stCondLst>
                                            <p:cond delay="499"/>
                                          </p:stCondLst>
                                        </p:cTn>
                                        <p:tgtEl>
                                          <p:spTgt spid="4"/>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9"/>
                                        </p:tgtEl>
                                      </p:cBhvr>
                                    </p:animEffect>
                                    <p:set>
                                      <p:cBhvr>
                                        <p:cTn id="49"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2" grpId="0" animBg="1"/>
      <p:bldP spid="22" grpId="1" animBg="1"/>
      <p:bldP spid="23" grpId="0" animBg="1"/>
      <p:bldP spid="23" grpId="1" animBg="1"/>
      <p:bldP spid="24" grpId="0" animBg="1"/>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474848" y="1787035"/>
            <a:ext cx="7476135" cy="4672584"/>
          </a:xfrm>
          <a:prstGeom prst="rect">
            <a:avLst/>
          </a:prstGeom>
          <a:ln>
            <a:noFill/>
          </a:ln>
          <a:effectLst>
            <a:outerShdw blurRad="292100" dist="139700" dir="2700000" algn="tl" rotWithShape="0">
              <a:srgbClr val="333333">
                <a:alpha val="65000"/>
              </a:srgbClr>
            </a:outerShdw>
          </a:effectLst>
        </p:spPr>
      </p:pic>
      <p:sp>
        <p:nvSpPr>
          <p:cNvPr id="5" name="Title 4"/>
          <p:cNvSpPr>
            <a:spLocks noGrp="1"/>
          </p:cNvSpPr>
          <p:nvPr>
            <p:ph type="title"/>
          </p:nvPr>
        </p:nvSpPr>
        <p:spPr>
          <a:xfrm>
            <a:off x="514349" y="482600"/>
            <a:ext cx="8143875" cy="373063"/>
          </a:xfrm>
        </p:spPr>
        <p:txBody>
          <a:bodyPr/>
          <a:lstStyle/>
          <a:p>
            <a:r>
              <a:rPr lang="en-US" dirty="0"/>
              <a:t>Detectors and Modules Combined Report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This feature allows all SLC devices be shown in one report for a particular node.</a:t>
            </a:r>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230</a:t>
            </a:fld>
            <a:endParaRPr lang="en-US" dirty="0"/>
          </a:p>
        </p:txBody>
      </p:sp>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pic>
        <p:nvPicPr>
          <p:cNvPr id="8" name="Picture 7"/>
          <p:cNvPicPr>
            <a:picLocks noChangeAspect="1"/>
          </p:cNvPicPr>
          <p:nvPr/>
        </p:nvPicPr>
        <p:blipFill>
          <a:blip r:embed="rId4"/>
          <a:stretch>
            <a:fillRect/>
          </a:stretch>
        </p:blipFill>
        <p:spPr>
          <a:xfrm>
            <a:off x="474848" y="1787035"/>
            <a:ext cx="571580" cy="609685"/>
          </a:xfrm>
          <a:prstGeom prst="rect">
            <a:avLst/>
          </a:prstGeom>
        </p:spPr>
      </p:pic>
      <p:pic>
        <p:nvPicPr>
          <p:cNvPr id="10" name="Picture 9"/>
          <p:cNvPicPr>
            <a:picLocks noChangeAspect="1"/>
          </p:cNvPicPr>
          <p:nvPr/>
        </p:nvPicPr>
        <p:blipFill>
          <a:blip r:embed="rId5"/>
          <a:stretch>
            <a:fillRect/>
          </a:stretch>
        </p:blipFill>
        <p:spPr>
          <a:xfrm>
            <a:off x="1559172" y="2251744"/>
            <a:ext cx="5096586" cy="314369"/>
          </a:xfrm>
          <a:prstGeom prst="rect">
            <a:avLst/>
          </a:prstGeom>
        </p:spPr>
      </p:pic>
      <p:pic>
        <p:nvPicPr>
          <p:cNvPr id="13" name="Picture 12"/>
          <p:cNvPicPr>
            <a:picLocks noChangeAspect="1"/>
          </p:cNvPicPr>
          <p:nvPr/>
        </p:nvPicPr>
        <p:blipFill>
          <a:blip r:embed="rId6"/>
          <a:stretch>
            <a:fillRect/>
          </a:stretch>
        </p:blipFill>
        <p:spPr>
          <a:xfrm>
            <a:off x="1583434" y="2566113"/>
            <a:ext cx="3115110" cy="2467319"/>
          </a:xfrm>
          <a:prstGeom prst="rect">
            <a:avLst/>
          </a:prstGeom>
        </p:spPr>
      </p:pic>
      <p:pic>
        <p:nvPicPr>
          <p:cNvPr id="14" name="Picture 13"/>
          <p:cNvPicPr>
            <a:picLocks noChangeAspect="1"/>
          </p:cNvPicPr>
          <p:nvPr/>
        </p:nvPicPr>
        <p:blipFill>
          <a:blip r:embed="rId7"/>
          <a:stretch>
            <a:fillRect/>
          </a:stretch>
        </p:blipFill>
        <p:spPr>
          <a:xfrm>
            <a:off x="1607696" y="5231779"/>
            <a:ext cx="3066585" cy="2159212"/>
          </a:xfrm>
          <a:prstGeom prst="rect">
            <a:avLst/>
          </a:prstGeom>
        </p:spPr>
      </p:pic>
    </p:spTree>
    <p:extLst>
      <p:ext uri="{BB962C8B-B14F-4D97-AF65-F5344CB8AC3E}">
        <p14:creationId xmlns:p14="http://schemas.microsoft.com/office/powerpoint/2010/main" val="4683634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400" fill="hold"/>
                                        <p:tgtEl>
                                          <p:spTgt spid="8"/>
                                        </p:tgtEl>
                                        <p:attrNameLst>
                                          <p:attrName>ppt_w</p:attrName>
                                        </p:attrNameLst>
                                      </p:cBhvr>
                                      <p:tavLst>
                                        <p:tav tm="0">
                                          <p:val>
                                            <p:fltVal val="0"/>
                                          </p:val>
                                        </p:tav>
                                        <p:tav tm="100000">
                                          <p:val>
                                            <p:strVal val="#ppt_w"/>
                                          </p:val>
                                        </p:tav>
                                      </p:tavLst>
                                    </p:anim>
                                    <p:anim calcmode="lin" valueType="num">
                                      <p:cBhvr>
                                        <p:cTn id="8" dur="1400" fill="hold"/>
                                        <p:tgtEl>
                                          <p:spTgt spid="8"/>
                                        </p:tgtEl>
                                        <p:attrNameLst>
                                          <p:attrName>ppt_h</p:attrName>
                                        </p:attrNameLst>
                                      </p:cBhvr>
                                      <p:tavLst>
                                        <p:tav tm="0">
                                          <p:val>
                                            <p:fltVal val="0"/>
                                          </p:val>
                                        </p:tav>
                                        <p:tav tm="100000">
                                          <p:val>
                                            <p:strVal val="#ppt_h"/>
                                          </p:val>
                                        </p:tav>
                                      </p:tavLst>
                                    </p:anim>
                                    <p:animEffect transition="in" filter="fade">
                                      <p:cBhvr>
                                        <p:cTn id="9" dur="14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400" fill="hold"/>
                                        <p:tgtEl>
                                          <p:spTgt spid="10"/>
                                        </p:tgtEl>
                                        <p:attrNameLst>
                                          <p:attrName>ppt_w</p:attrName>
                                        </p:attrNameLst>
                                      </p:cBhvr>
                                      <p:tavLst>
                                        <p:tav tm="0">
                                          <p:val>
                                            <p:fltVal val="0"/>
                                          </p:val>
                                        </p:tav>
                                        <p:tav tm="100000">
                                          <p:val>
                                            <p:strVal val="#ppt_w"/>
                                          </p:val>
                                        </p:tav>
                                      </p:tavLst>
                                    </p:anim>
                                    <p:anim calcmode="lin" valueType="num">
                                      <p:cBhvr>
                                        <p:cTn id="15" dur="1400" fill="hold"/>
                                        <p:tgtEl>
                                          <p:spTgt spid="10"/>
                                        </p:tgtEl>
                                        <p:attrNameLst>
                                          <p:attrName>ppt_h</p:attrName>
                                        </p:attrNameLst>
                                      </p:cBhvr>
                                      <p:tavLst>
                                        <p:tav tm="0">
                                          <p:val>
                                            <p:fltVal val="0"/>
                                          </p:val>
                                        </p:tav>
                                        <p:tav tm="100000">
                                          <p:val>
                                            <p:strVal val="#ppt_h"/>
                                          </p:val>
                                        </p:tav>
                                      </p:tavLst>
                                    </p:anim>
                                    <p:animEffect transition="in" filter="fade">
                                      <p:cBhvr>
                                        <p:cTn id="16" dur="1400"/>
                                        <p:tgtEl>
                                          <p:spTgt spid="10"/>
                                        </p:tgtEl>
                                      </p:cBhvr>
                                    </p:animEffect>
                                  </p:childTnLst>
                                </p:cTn>
                              </p:par>
                              <p:par>
                                <p:cTn id="17" presetID="10" presetClass="exit" presetSubtype="0" fill="hold" nodeType="withEffect">
                                  <p:stCondLst>
                                    <p:cond delay="0"/>
                                  </p:stCondLst>
                                  <p:childTnLst>
                                    <p:animEffect transition="out" filter="fade">
                                      <p:cBhvr>
                                        <p:cTn id="18" dur="1000"/>
                                        <p:tgtEl>
                                          <p:spTgt spid="8"/>
                                        </p:tgtEl>
                                      </p:cBhvr>
                                    </p:animEffect>
                                    <p:set>
                                      <p:cBhvr>
                                        <p:cTn id="19" dur="1" fill="hold">
                                          <p:stCondLst>
                                            <p:cond delay="999"/>
                                          </p:stCondLst>
                                        </p:cTn>
                                        <p:tgtEl>
                                          <p:spTgt spid="8"/>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400" fill="hold"/>
                                        <p:tgtEl>
                                          <p:spTgt spid="13"/>
                                        </p:tgtEl>
                                        <p:attrNameLst>
                                          <p:attrName>ppt_w</p:attrName>
                                        </p:attrNameLst>
                                      </p:cBhvr>
                                      <p:tavLst>
                                        <p:tav tm="0">
                                          <p:val>
                                            <p:fltVal val="0"/>
                                          </p:val>
                                        </p:tav>
                                        <p:tav tm="100000">
                                          <p:val>
                                            <p:strVal val="#ppt_w"/>
                                          </p:val>
                                        </p:tav>
                                      </p:tavLst>
                                    </p:anim>
                                    <p:anim calcmode="lin" valueType="num">
                                      <p:cBhvr>
                                        <p:cTn id="25" dur="1400" fill="hold"/>
                                        <p:tgtEl>
                                          <p:spTgt spid="13"/>
                                        </p:tgtEl>
                                        <p:attrNameLst>
                                          <p:attrName>ppt_h</p:attrName>
                                        </p:attrNameLst>
                                      </p:cBhvr>
                                      <p:tavLst>
                                        <p:tav tm="0">
                                          <p:val>
                                            <p:fltVal val="0"/>
                                          </p:val>
                                        </p:tav>
                                        <p:tav tm="100000">
                                          <p:val>
                                            <p:strVal val="#ppt_h"/>
                                          </p:val>
                                        </p:tav>
                                      </p:tavLst>
                                    </p:anim>
                                    <p:animEffect transition="in" filter="fade">
                                      <p:cBhvr>
                                        <p:cTn id="26" dur="1400"/>
                                        <p:tgtEl>
                                          <p:spTgt spid="13"/>
                                        </p:tgtEl>
                                      </p:cBhvr>
                                    </p:animEffect>
                                  </p:childTnLst>
                                </p:cTn>
                              </p:par>
                              <p:par>
                                <p:cTn id="27" presetID="10" presetClass="exit" presetSubtype="0" fill="hold" nodeType="withEffect">
                                  <p:stCondLst>
                                    <p:cond delay="0"/>
                                  </p:stCondLst>
                                  <p:childTnLst>
                                    <p:animEffect transition="out" filter="fade">
                                      <p:cBhvr>
                                        <p:cTn id="28" dur="1000"/>
                                        <p:tgtEl>
                                          <p:spTgt spid="10"/>
                                        </p:tgtEl>
                                      </p:cBhvr>
                                    </p:animEffect>
                                    <p:set>
                                      <p:cBhvr>
                                        <p:cTn id="29" dur="1" fill="hold">
                                          <p:stCondLst>
                                            <p:cond delay="999"/>
                                          </p:stCondLst>
                                        </p:cTn>
                                        <p:tgtEl>
                                          <p:spTgt spid="10"/>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1400" fill="hold"/>
                                        <p:tgtEl>
                                          <p:spTgt spid="14"/>
                                        </p:tgtEl>
                                        <p:attrNameLst>
                                          <p:attrName>ppt_w</p:attrName>
                                        </p:attrNameLst>
                                      </p:cBhvr>
                                      <p:tavLst>
                                        <p:tav tm="0">
                                          <p:val>
                                            <p:fltVal val="0"/>
                                          </p:val>
                                        </p:tav>
                                        <p:tav tm="100000">
                                          <p:val>
                                            <p:strVal val="#ppt_w"/>
                                          </p:val>
                                        </p:tav>
                                      </p:tavLst>
                                    </p:anim>
                                    <p:anim calcmode="lin" valueType="num">
                                      <p:cBhvr>
                                        <p:cTn id="35" dur="1400" fill="hold"/>
                                        <p:tgtEl>
                                          <p:spTgt spid="14"/>
                                        </p:tgtEl>
                                        <p:attrNameLst>
                                          <p:attrName>ppt_h</p:attrName>
                                        </p:attrNameLst>
                                      </p:cBhvr>
                                      <p:tavLst>
                                        <p:tav tm="0">
                                          <p:val>
                                            <p:fltVal val="0"/>
                                          </p:val>
                                        </p:tav>
                                        <p:tav tm="100000">
                                          <p:val>
                                            <p:strVal val="#ppt_h"/>
                                          </p:val>
                                        </p:tav>
                                      </p:tavLst>
                                    </p:anim>
                                    <p:animEffect transition="in" filter="fade">
                                      <p:cBhvr>
                                        <p:cTn id="36" dur="1400"/>
                                        <p:tgtEl>
                                          <p:spTgt spid="14"/>
                                        </p:tgtEl>
                                      </p:cBhvr>
                                    </p:animEffect>
                                  </p:childTnLst>
                                </p:cTn>
                              </p:par>
                              <p:par>
                                <p:cTn id="37" presetID="10" presetClass="exit" presetSubtype="0" fill="hold" nodeType="withEffect">
                                  <p:stCondLst>
                                    <p:cond delay="0"/>
                                  </p:stCondLst>
                                  <p:childTnLst>
                                    <p:animEffect transition="out" filter="fade">
                                      <p:cBhvr>
                                        <p:cTn id="38" dur="1100"/>
                                        <p:tgtEl>
                                          <p:spTgt spid="13"/>
                                        </p:tgtEl>
                                      </p:cBhvr>
                                    </p:animEffect>
                                    <p:set>
                                      <p:cBhvr>
                                        <p:cTn id="39" dur="1" fill="hold">
                                          <p:stCondLst>
                                            <p:cond delay="1099"/>
                                          </p:stCondLst>
                                        </p:cTn>
                                        <p:tgtEl>
                                          <p:spTgt spid="13"/>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14"/>
                                        </p:tgtEl>
                                      </p:cBhvr>
                                    </p:animEffect>
                                    <p:set>
                                      <p:cBhvr>
                                        <p:cTn id="44"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r>
              <a:rPr lang="en-US" dirty="0"/>
              <a:t>Preserving Logic Equation comments</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VeriFire Tools now has a merge feature that persists the logic equation comments during the download/upload of a panel’s database.</a:t>
            </a:r>
          </a:p>
          <a:p>
            <a:r>
              <a:rPr lang="en-US" dirty="0"/>
              <a:t>This is providing that the same project is used on the upload as was used originally to download. </a:t>
            </a:r>
          </a:p>
          <a:p>
            <a:r>
              <a:rPr lang="en-US" dirty="0"/>
              <a:t>We use the digital signature of the panel (Address keys, panel type, brand, version, and serial number) to match to the project’s node content.</a:t>
            </a:r>
          </a:p>
          <a:p>
            <a:r>
              <a:rPr lang="en-US" dirty="0"/>
              <a:t>In the past, an upload would erase all comment data that was in the originally downloaded project database.</a:t>
            </a:r>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231</a:t>
            </a:fld>
            <a:endParaRPr lang="en-US" dirty="0"/>
          </a:p>
        </p:txBody>
      </p:sp>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sp>
        <p:nvSpPr>
          <p:cNvPr id="11" name="Down Arrow 10"/>
          <p:cNvSpPr>
            <a:spLocks noChangeArrowheads="1"/>
          </p:cNvSpPr>
          <p:nvPr/>
        </p:nvSpPr>
        <p:spPr bwMode="auto">
          <a:xfrm rot="16200000">
            <a:off x="3676177" y="3531502"/>
            <a:ext cx="335990" cy="2328493"/>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vert="vert" lIns="0" tIns="0" rIns="0" bIns="0" anchor="ctr" anchorCtr="0">
            <a:noAutofit/>
          </a:bodyPr>
          <a:lstStyle/>
          <a:p>
            <a:pPr algn="ctr"/>
            <a:r>
              <a:rPr lang="en-US" sz="1200" dirty="0">
                <a:solidFill>
                  <a:schemeClr val="bg1"/>
                </a:solidFill>
              </a:rPr>
              <a:t>1</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519" y="4701894"/>
            <a:ext cx="1420422" cy="1420422"/>
          </a:xfrm>
          <a:prstGeom prst="rect">
            <a:avLst/>
          </a:prstGeom>
          <a:ln>
            <a:noFill/>
          </a:ln>
          <a:effectLst>
            <a:outerShdw blurRad="292100" dist="139700" dir="2700000" algn="tl" rotWithShape="0">
              <a:srgbClr val="333333">
                <a:alpha val="65000"/>
              </a:srgbClr>
            </a:outerShdw>
          </a:effectLst>
        </p:spPr>
      </p:pic>
      <p:pic>
        <p:nvPicPr>
          <p:cNvPr id="17" name="Picture 16"/>
          <p:cNvPicPr>
            <a:picLocks noChangeAspect="1"/>
          </p:cNvPicPr>
          <p:nvPr/>
        </p:nvPicPr>
        <p:blipFill>
          <a:blip r:embed="rId4"/>
          <a:stretch>
            <a:fillRect/>
          </a:stretch>
        </p:blipFill>
        <p:spPr>
          <a:xfrm>
            <a:off x="5730723" y="5094705"/>
            <a:ext cx="779497" cy="634800"/>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5"/>
          <a:stretch>
            <a:fillRect/>
          </a:stretch>
        </p:blipFill>
        <p:spPr>
          <a:xfrm>
            <a:off x="2679925" y="4956742"/>
            <a:ext cx="2221057" cy="910726"/>
          </a:xfrm>
          <a:prstGeom prst="rect">
            <a:avLst/>
          </a:prstGeom>
          <a:ln>
            <a:noFill/>
          </a:ln>
          <a:effectLst>
            <a:outerShdw blurRad="292100" dist="139700" dir="2700000" algn="tl" rotWithShape="0">
              <a:srgbClr val="333333">
                <a:alpha val="65000"/>
              </a:srgbClr>
            </a:outerShdw>
          </a:effectLst>
        </p:spPr>
      </p:pic>
      <p:sp>
        <p:nvSpPr>
          <p:cNvPr id="19" name="Rounded Rectangle 18"/>
          <p:cNvSpPr/>
          <p:nvPr/>
        </p:nvSpPr>
        <p:spPr>
          <a:xfrm>
            <a:off x="4275076" y="5195456"/>
            <a:ext cx="733342" cy="731966"/>
          </a:xfrm>
          <a:prstGeom prst="roundRect">
            <a:avLst/>
          </a:prstGeom>
          <a:noFill/>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1" name="Line Callout 1 20"/>
          <p:cNvSpPr>
            <a:spLocks/>
          </p:cNvSpPr>
          <p:nvPr/>
        </p:nvSpPr>
        <p:spPr bwMode="auto">
          <a:xfrm>
            <a:off x="5881132" y="4217414"/>
            <a:ext cx="1763092" cy="646331"/>
          </a:xfrm>
          <a:prstGeom prst="borderCallout1">
            <a:avLst>
              <a:gd name="adj1" fmla="val 52231"/>
              <a:gd name="adj2" fmla="val -736"/>
              <a:gd name="adj3" fmla="val 157633"/>
              <a:gd name="adj4" fmla="val -50081"/>
            </a:avLst>
          </a:prstGeom>
          <a:solidFill>
            <a:schemeClr val="bg1">
              <a:lumMod val="85000"/>
            </a:schemeClr>
          </a:solidFill>
          <a:ln w="19050" algn="ctr">
            <a:solidFill>
              <a:srgbClr val="C00000"/>
            </a:solidFill>
            <a:round/>
            <a:headEnd type="none"/>
            <a:tailEnd type="arrow"/>
          </a:ln>
        </p:spPr>
        <p:txBody>
          <a:bodyPr wrap="square">
            <a:spAutoFit/>
          </a:bodyPr>
          <a:lstStyle/>
          <a:p>
            <a:pPr>
              <a:defRPr/>
            </a:pPr>
            <a:r>
              <a:rPr lang="en-US" sz="1200" dirty="0"/>
              <a:t>Logic Equation comments preserved in  download/upload cycle.</a:t>
            </a:r>
          </a:p>
        </p:txBody>
      </p:sp>
      <p:sp>
        <p:nvSpPr>
          <p:cNvPr id="22" name="Down Arrow 21"/>
          <p:cNvSpPr>
            <a:spLocks noChangeArrowheads="1"/>
          </p:cNvSpPr>
          <p:nvPr/>
        </p:nvSpPr>
        <p:spPr bwMode="auto">
          <a:xfrm rot="5400000">
            <a:off x="3622457" y="4991134"/>
            <a:ext cx="335990" cy="2328493"/>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vert="vert270" lIns="0" tIns="0" rIns="0" bIns="0" anchor="ctr" anchorCtr="0">
            <a:noAutofit/>
          </a:bodyPr>
          <a:lstStyle/>
          <a:p>
            <a:pPr algn="ctr"/>
            <a:r>
              <a:rPr lang="en-US" sz="1200" dirty="0">
                <a:solidFill>
                  <a:schemeClr val="bg1"/>
                </a:solidFill>
              </a:rPr>
              <a:t>2</a:t>
            </a:r>
          </a:p>
        </p:txBody>
      </p:sp>
    </p:spTree>
    <p:extLst>
      <p:ext uri="{BB962C8B-B14F-4D97-AF65-F5344CB8AC3E}">
        <p14:creationId xmlns:p14="http://schemas.microsoft.com/office/powerpoint/2010/main" val="2460885088"/>
      </p:ext>
    </p:extLst>
  </p:cSld>
  <p:clrMapOvr>
    <a:masterClrMapping/>
  </p:clrMapOvr>
  <p:transition/>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Special Notes</a:t>
            </a:r>
            <a:br>
              <a:rPr lang="en-US" dirty="0"/>
            </a:br>
            <a:endParaRPr lang="en-US" dirty="0"/>
          </a:p>
        </p:txBody>
      </p:sp>
      <p:sp>
        <p:nvSpPr>
          <p:cNvPr id="3" name="Text Placeholder 2"/>
          <p:cNvSpPr>
            <a:spLocks noGrp="1"/>
          </p:cNvSpPr>
          <p:nvPr>
            <p:ph type="body" sz="quarter" idx="10"/>
          </p:nvPr>
        </p:nvSpPr>
        <p:spPr/>
        <p:txBody>
          <a:bodyPr>
            <a:normAutofit/>
          </a:bodyPr>
          <a:lstStyle/>
          <a:p>
            <a:endParaRPr lang="en-US" dirty="0"/>
          </a:p>
          <a:p>
            <a:r>
              <a:rPr lang="en-US" i="1" dirty="0"/>
              <a:t>When upgrading the Windows® Operating System (OS) of computers with software programs such as VeriFire Tools installed Microsoft and NOTIFIER recommends uninstalling the programs prior to upgrading the OS, and  then reinstall the programs after the upgrade has been successfully performed. This practice will help ensure the correct USB driver files are installed and available for use with applicable hardware.</a:t>
            </a:r>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232</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598215200"/>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INSTALL ISSUES &amp; Critical Updates</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r>
              <a:rPr lang="en-US" dirty="0"/>
              <a:t>Windows 8 / 8.1 x86/x64-based Systems Operating Systems:</a:t>
            </a:r>
          </a:p>
          <a:p>
            <a:pPr lvl="1"/>
            <a:r>
              <a:rPr lang="en-US" dirty="0"/>
              <a:t>VeriFire Tools installation on the above OSs requires the critical update: KB2919355 in order to insure a successful installation.</a:t>
            </a:r>
          </a:p>
          <a:p>
            <a:pPr lvl="1"/>
            <a:r>
              <a:rPr lang="en-US" dirty="0"/>
              <a:t>The installation detects if this KB is not present on the platform where VeriFire Tools is being installed.</a:t>
            </a:r>
          </a:p>
          <a:p>
            <a:pPr lvl="1"/>
            <a:r>
              <a:rPr lang="en-US" dirty="0"/>
              <a:t>If it is not, you will see an additional installation screen that will display the message:</a:t>
            </a:r>
          </a:p>
          <a:p>
            <a:pPr lvl="1"/>
            <a:endParaRPr lang="en-US" dirty="0"/>
          </a:p>
          <a:p>
            <a:pPr lvl="1"/>
            <a:endParaRPr lang="en-US" dirty="0">
              <a:solidFill>
                <a:prstClr val="black"/>
              </a:solidFill>
            </a:endParaRPr>
          </a:p>
          <a:p>
            <a:pPr lvl="1"/>
            <a:endParaRPr lang="en-US" dirty="0"/>
          </a:p>
          <a:p>
            <a:pPr lvl="1"/>
            <a:endParaRPr lang="en-US" dirty="0"/>
          </a:p>
          <a:p>
            <a:pPr lvl="1"/>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233</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
        <p:nvSpPr>
          <p:cNvPr id="9" name="TextBox 8"/>
          <p:cNvSpPr txBox="1"/>
          <p:nvPr/>
        </p:nvSpPr>
        <p:spPr>
          <a:xfrm>
            <a:off x="1076632" y="3495368"/>
            <a:ext cx="7226709" cy="2308324"/>
          </a:xfrm>
          <a:prstGeom prst="rect">
            <a:avLst/>
          </a:prstGeom>
          <a:noFill/>
          <a:ln>
            <a:solidFill>
              <a:schemeClr val="accent1"/>
            </a:solidFill>
          </a:ln>
        </p:spPr>
        <p:txBody>
          <a:bodyPr wrap="square" rtlCol="0">
            <a:spAutoFit/>
          </a:bodyPr>
          <a:lstStyle/>
          <a:p>
            <a:pPr marL="0" marR="0">
              <a:spcBef>
                <a:spcPts val="0"/>
              </a:spcBef>
              <a:spcAft>
                <a:spcPts val="0"/>
              </a:spcAft>
            </a:pP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VeriFire Tools installation on Windows 8 / 8.1 requires a critical Microsoft Operating System update: </a:t>
            </a:r>
            <a:r>
              <a:rPr lang="en-US" sz="1200" b="1"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Windows 8.1 Update for </a:t>
            </a:r>
            <a:r>
              <a:rPr lang="en-US" sz="1200" b="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{x64 | x86} </a:t>
            </a:r>
            <a:r>
              <a:rPr lang="en-US" sz="1200" b="1"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 based systems {KB2919355}</a:t>
            </a: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 Until that update is in place this installation cannot continue.</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To properly install this update you need to do the following:</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mj-lt"/>
              <a:buAutoNum type="arabicParenR"/>
            </a:pP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Go to the  </a:t>
            </a:r>
            <a:r>
              <a:rPr lang="en-US" sz="1200" b="1"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Change Settings</a:t>
            </a: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 section of the </a:t>
            </a:r>
            <a:r>
              <a:rPr lang="en-US" sz="1200" b="1"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Control Panel\All Control Panel Items\Windows Update </a:t>
            </a: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area.</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mj-lt"/>
              <a:buAutoNum type="arabicParenR"/>
            </a:pP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Select the “</a:t>
            </a:r>
            <a:r>
              <a:rPr lang="en-US" sz="1200" b="1"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Install updates automatically (recommended</a:t>
            </a: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 option</a:t>
            </a:r>
            <a:r>
              <a:rPr lang="en-US" sz="1200" b="1"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 </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mj-lt"/>
              <a:buAutoNum type="arabicParenR"/>
            </a:pP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Keep selecting the “</a:t>
            </a:r>
            <a:r>
              <a:rPr lang="en-US" sz="1200" b="1"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Check for updates</a:t>
            </a: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 button under the </a:t>
            </a:r>
            <a:r>
              <a:rPr lang="en-US" sz="1200" b="1"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Windows Update </a:t>
            </a: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area</a:t>
            </a:r>
            <a:r>
              <a:rPr lang="en-US" sz="1200" b="1"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 </a:t>
            </a: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until the {KB2919355} has been installed successfully.</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914400" marR="0">
              <a:spcBef>
                <a:spcPts val="0"/>
              </a:spcBef>
              <a:spcAft>
                <a:spcPts val="0"/>
              </a:spcAft>
            </a:pP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NOTE: This can be checked after each update by going to the “</a:t>
            </a:r>
            <a:r>
              <a:rPr lang="en-US" sz="1200" b="1"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Installed Updates</a:t>
            </a: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 section of the </a:t>
            </a:r>
            <a:r>
              <a:rPr lang="en-US" sz="1200" b="1"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Windows Update </a:t>
            </a: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area. </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228600" marR="0" lvl="0" indent="-228600">
              <a:spcBef>
                <a:spcPts val="0"/>
              </a:spcBef>
              <a:spcAft>
                <a:spcPts val="0"/>
              </a:spcAft>
              <a:buFont typeface="+mj-lt"/>
              <a:buAutoNum type="arabicParenR" startAt="4"/>
            </a:pPr>
            <a:r>
              <a:rPr lang="en-US" sz="1200" i="1"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Please check the VeriFire Tools download site or “What’s new in this Release” document to explain these steps in further detail.</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3087779"/>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INSTALL ISSUES &amp; Critical Updates</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r>
              <a:rPr lang="en-US" dirty="0"/>
              <a:t>Windows 8 / 8.1 x86/x64-based Systems Operating Systems:</a:t>
            </a:r>
          </a:p>
          <a:p>
            <a:pPr lvl="1"/>
            <a:r>
              <a:rPr lang="en-US" dirty="0"/>
              <a:t>This is the area to setup the automatic updates mentioned in Step #2:</a:t>
            </a:r>
          </a:p>
          <a:p>
            <a:pPr lvl="1"/>
            <a:endParaRPr lang="en-US" dirty="0">
              <a:solidFill>
                <a:prstClr val="black"/>
              </a:solidFill>
            </a:endParaRPr>
          </a:p>
          <a:p>
            <a:pPr lvl="1"/>
            <a:endParaRPr lang="en-US" dirty="0">
              <a:solidFill>
                <a:prstClr val="black"/>
              </a:solidFill>
            </a:endParaRPr>
          </a:p>
          <a:p>
            <a:pPr lvl="1"/>
            <a:endParaRPr lang="en-US" dirty="0">
              <a:solidFill>
                <a:prstClr val="black"/>
              </a:solidFill>
            </a:endParaRPr>
          </a:p>
          <a:p>
            <a:pPr lvl="1"/>
            <a:endParaRPr lang="en-US" dirty="0">
              <a:solidFill>
                <a:prstClr val="black"/>
              </a:solidFill>
            </a:endParaRPr>
          </a:p>
          <a:p>
            <a:pPr lvl="1"/>
            <a:endParaRPr lang="en-US" dirty="0">
              <a:solidFill>
                <a:prstClr val="black"/>
              </a:solidFill>
            </a:endParaRPr>
          </a:p>
          <a:p>
            <a:pPr lvl="1"/>
            <a:endParaRPr lang="en-US" dirty="0">
              <a:solidFill>
                <a:prstClr val="black"/>
              </a:solidFill>
            </a:endParaRPr>
          </a:p>
          <a:p>
            <a:pPr lvl="1"/>
            <a:r>
              <a:rPr lang="en-US" dirty="0">
                <a:solidFill>
                  <a:prstClr val="black"/>
                </a:solidFill>
              </a:rPr>
              <a:t>Here is where to check for the Installed Updates </a:t>
            </a:r>
            <a:r>
              <a:rPr lang="en-US" sz="1100" dirty="0">
                <a:solidFill>
                  <a:prstClr val="black"/>
                </a:solidFill>
              </a:rPr>
              <a:t>(</a:t>
            </a:r>
            <a:r>
              <a:rPr lang="en-US" sz="1100" i="1" dirty="0">
                <a:solidFill>
                  <a:prstClr val="black"/>
                </a:solidFill>
              </a:rPr>
              <a:t>The proper update is circled</a:t>
            </a:r>
            <a:r>
              <a:rPr lang="en-US" sz="1100" dirty="0">
                <a:solidFill>
                  <a:prstClr val="black"/>
                </a:solidFill>
              </a:rPr>
              <a:t>):</a:t>
            </a:r>
          </a:p>
          <a:p>
            <a:pPr lvl="1"/>
            <a:endParaRPr lang="en-US" dirty="0"/>
          </a:p>
          <a:p>
            <a:pPr lvl="1"/>
            <a:endParaRPr lang="en-US" dirty="0"/>
          </a:p>
          <a:p>
            <a:pPr lvl="1"/>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234</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pic>
        <p:nvPicPr>
          <p:cNvPr id="7" name="Picture 6"/>
          <p:cNvPicPr>
            <a:picLocks noChangeAspect="1"/>
          </p:cNvPicPr>
          <p:nvPr/>
        </p:nvPicPr>
        <p:blipFill>
          <a:blip r:embed="rId3"/>
          <a:stretch>
            <a:fillRect/>
          </a:stretch>
        </p:blipFill>
        <p:spPr>
          <a:xfrm>
            <a:off x="1108050" y="1793819"/>
            <a:ext cx="4287666" cy="1894551"/>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4"/>
          <a:stretch>
            <a:fillRect/>
          </a:stretch>
        </p:blipFill>
        <p:spPr>
          <a:xfrm>
            <a:off x="1108050" y="4148837"/>
            <a:ext cx="4745964" cy="2070593"/>
          </a:xfrm>
          <a:prstGeom prst="rect">
            <a:avLst/>
          </a:prstGeom>
          <a:ln>
            <a:noFill/>
          </a:ln>
          <a:effectLst>
            <a:outerShdw blurRad="292100" dist="139700" dir="2700000" algn="tl" rotWithShape="0">
              <a:srgbClr val="333333">
                <a:alpha val="65000"/>
              </a:srgbClr>
            </a:outerShdw>
          </a:effectLst>
        </p:spPr>
      </p:pic>
      <p:sp>
        <p:nvSpPr>
          <p:cNvPr id="10" name="Rounded Rectangle 9"/>
          <p:cNvSpPr/>
          <p:nvPr/>
        </p:nvSpPr>
        <p:spPr>
          <a:xfrm>
            <a:off x="2359742" y="5715000"/>
            <a:ext cx="1917290" cy="117987"/>
          </a:xfrm>
          <a:prstGeom prst="roundRect">
            <a:avLst/>
          </a:prstGeom>
          <a:noFill/>
          <a:ln w="19050" cmpd="sng">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1885335" y="2434807"/>
            <a:ext cx="2716162" cy="330516"/>
          </a:xfrm>
          <a:prstGeom prst="roundRect">
            <a:avLst/>
          </a:prstGeom>
          <a:noFill/>
          <a:ln w="19050" cmpd="sng">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5540294"/>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INSTALL ISSUES &amp; Critical Updates</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lvl="0"/>
            <a:r>
              <a:rPr lang="en-US" dirty="0">
                <a:solidFill>
                  <a:prstClr val="black"/>
                </a:solidFill>
                <a:latin typeface="+mn-lt"/>
              </a:rPr>
              <a:t>Windows 7 </a:t>
            </a:r>
            <a:r>
              <a:rPr lang="en-US" dirty="0">
                <a:latin typeface="+mn-lt"/>
              </a:rPr>
              <a:t>x86/x64-based </a:t>
            </a:r>
            <a:r>
              <a:rPr lang="en-US" dirty="0">
                <a:solidFill>
                  <a:prstClr val="black"/>
                </a:solidFill>
                <a:latin typeface="+mn-lt"/>
              </a:rPr>
              <a:t>Systems Operating Systems:</a:t>
            </a:r>
          </a:p>
          <a:p>
            <a:pPr lvl="1"/>
            <a:r>
              <a:rPr lang="en-US" dirty="0">
                <a:latin typeface="+mn-lt"/>
              </a:rPr>
              <a:t>VeriFire Tools installation on the above O/S requires Service Pack 1  (KB976932).</a:t>
            </a:r>
          </a:p>
          <a:p>
            <a:pPr lvl="1"/>
            <a:r>
              <a:rPr lang="en-US" dirty="0">
                <a:latin typeface="+mn-lt"/>
              </a:rPr>
              <a:t>The KB976932 Installation can be done in 2 ways:</a:t>
            </a:r>
          </a:p>
          <a:p>
            <a:pPr lvl="2"/>
            <a:r>
              <a:rPr lang="en-US" dirty="0">
                <a:latin typeface="+mn-lt"/>
              </a:rPr>
              <a:t>From the following website with instructions: </a:t>
            </a:r>
            <a:r>
              <a:rPr lang="en-US" dirty="0">
                <a:latin typeface="+mn-lt"/>
                <a:hlinkClick r:id="rId3"/>
              </a:rPr>
              <a:t>https://www.microsoft.com/en-US/download/details.aspx?id=5842</a:t>
            </a:r>
            <a:endParaRPr lang="en-US" dirty="0">
              <a:latin typeface="+mn-lt"/>
            </a:endParaRPr>
          </a:p>
          <a:p>
            <a:pPr lvl="2"/>
            <a:r>
              <a:rPr lang="en-US" dirty="0">
                <a:latin typeface="+mn-lt"/>
              </a:rPr>
              <a:t>Installing Service Pack 1 for Windows 7 through Windows Updates:</a:t>
            </a:r>
          </a:p>
          <a:p>
            <a:pPr marL="1366838" lvl="3" indent="-342900">
              <a:buFont typeface="+mj-lt"/>
              <a:buAutoNum type="arabicPeriod"/>
            </a:pPr>
            <a:r>
              <a:rPr lang="en-US" dirty="0">
                <a:latin typeface="+mn-lt"/>
              </a:rPr>
              <a:t>Select the Start button &gt; All programs &gt; Windows Update. </a:t>
            </a:r>
          </a:p>
          <a:p>
            <a:pPr marL="1366838" lvl="3" indent="-342900">
              <a:buFont typeface="+mj-lt"/>
              <a:buAutoNum type="arabicPeriod"/>
            </a:pPr>
            <a:r>
              <a:rPr lang="en-US" dirty="0">
                <a:latin typeface="+mn-lt"/>
              </a:rPr>
              <a:t>In the left pane, select Check for updates. </a:t>
            </a:r>
          </a:p>
          <a:p>
            <a:pPr marL="1366838" lvl="3" indent="-342900">
              <a:buFont typeface="+mj-lt"/>
              <a:buAutoNum type="arabicPeriod"/>
            </a:pPr>
            <a:r>
              <a:rPr lang="en-US" dirty="0">
                <a:latin typeface="+mn-lt"/>
              </a:rPr>
              <a:t>If any important updates are found, select the link to view available updates.</a:t>
            </a:r>
          </a:p>
          <a:p>
            <a:pPr marL="1366838" lvl="3" indent="-342900">
              <a:buFont typeface="+mj-lt"/>
              <a:buAutoNum type="arabicPeriod"/>
            </a:pPr>
            <a:r>
              <a:rPr lang="en-US" dirty="0">
                <a:latin typeface="+mn-lt"/>
              </a:rPr>
              <a:t>In the list of updates, select Service Pack for Microsoft Windows (KB976932) and then select OK. </a:t>
            </a:r>
            <a:r>
              <a:rPr lang="en-US" i="1" u="sng" dirty="0">
                <a:latin typeface="+mn-lt"/>
              </a:rPr>
              <a:t>Note: If SP1 isn’t listed, you might need to install some other updates before installing SP1. Install any important updates and then follow these steps again to check for SP1.</a:t>
            </a:r>
          </a:p>
          <a:p>
            <a:pPr marL="1366838" lvl="3" indent="-342900">
              <a:buFont typeface="+mj-lt"/>
              <a:buAutoNum type="arabicPeriod"/>
            </a:pPr>
            <a:r>
              <a:rPr lang="en-US" dirty="0">
                <a:latin typeface="+mn-lt"/>
              </a:rPr>
              <a:t>Select Install updates. </a:t>
            </a:r>
          </a:p>
          <a:p>
            <a:pPr marL="1366838" lvl="3" indent="-342900">
              <a:buFont typeface="+mj-lt"/>
              <a:buAutoNum type="arabicPeriod"/>
            </a:pPr>
            <a:r>
              <a:rPr lang="en-US" dirty="0">
                <a:latin typeface="+mn-lt"/>
              </a:rPr>
              <a:t>You might be asked for an admin password or to confirm your choice. Follow the instructions to install SP1.</a:t>
            </a:r>
          </a:p>
          <a:p>
            <a:pPr marL="1366838" lvl="3" indent="-342900">
              <a:buFont typeface="+mj-lt"/>
              <a:buAutoNum type="arabicPeriod"/>
            </a:pPr>
            <a:r>
              <a:rPr lang="en-US" dirty="0">
                <a:latin typeface="+mn-lt"/>
              </a:rPr>
              <a:t>After SP1 is installed, sign in to your PC. You might see a notification indicating whether the update was successful. If you disabled your antivirus software before the installation, make sure you turn it back on.</a:t>
            </a:r>
          </a:p>
          <a:p>
            <a:pPr lvl="2"/>
            <a:endParaRPr lang="en-US" dirty="0"/>
          </a:p>
          <a:p>
            <a:pPr lvl="2"/>
            <a:endParaRPr lang="en-US" dirty="0"/>
          </a:p>
          <a:p>
            <a:pPr lvl="1"/>
            <a:endParaRPr lang="en-US" dirty="0">
              <a:solidFill>
                <a:prstClr val="black"/>
              </a:solidFill>
            </a:endParaRPr>
          </a:p>
          <a:p>
            <a:pPr lvl="1"/>
            <a:endParaRPr lang="en-US" dirty="0"/>
          </a:p>
          <a:p>
            <a:pPr lvl="1"/>
            <a:endParaRPr lang="en-US" dirty="0"/>
          </a:p>
          <a:p>
            <a:pPr lvl="1"/>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235</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4089381811"/>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Problem issues addressed</a:t>
            </a:r>
            <a:br>
              <a:rPr lang="en-US" dirty="0"/>
            </a:br>
            <a:br>
              <a:rPr lang="en-US" dirty="0"/>
            </a:br>
            <a:endParaRPr lang="en-US" dirty="0"/>
          </a:p>
        </p:txBody>
      </p:sp>
      <p:sp>
        <p:nvSpPr>
          <p:cNvPr id="3" name="Text Placeholder 2"/>
          <p:cNvSpPr>
            <a:spLocks noGrp="1"/>
          </p:cNvSpPr>
          <p:nvPr>
            <p:ph type="body" sz="quarter" idx="10"/>
          </p:nvPr>
        </p:nvSpPr>
        <p:spPr/>
        <p:txBody>
          <a:bodyPr>
            <a:normAutofit fontScale="92500" lnSpcReduction="10000"/>
          </a:bodyPr>
          <a:lstStyle/>
          <a:p>
            <a:pPr marL="169863" lvl="1">
              <a:buClr>
                <a:srgbClr val="C00000"/>
              </a:buClr>
              <a:buFont typeface="Arial" pitchFamily="34" charset="0"/>
              <a:buChar char="•"/>
            </a:pPr>
            <a:r>
              <a:rPr lang="en-US" sz="2200" dirty="0"/>
              <a:t>Issues corrected in 9.40 that were present in previous releases:</a:t>
            </a:r>
          </a:p>
          <a:p>
            <a:pPr marL="169863" lvl="1">
              <a:buClr>
                <a:srgbClr val="C00000"/>
              </a:buClr>
              <a:buFont typeface="Arial" pitchFamily="34" charset="0"/>
              <a:buChar char="•"/>
            </a:pPr>
            <a:endParaRPr lang="en-US" sz="2200" dirty="0"/>
          </a:p>
          <a:p>
            <a:pPr marL="839787" lvl="1" indent="-273050">
              <a:spcBef>
                <a:spcPts val="0"/>
              </a:spcBef>
              <a:buSzPct val="95000"/>
            </a:pPr>
            <a:r>
              <a:rPr lang="en-US" sz="1400" u="sng" dirty="0"/>
              <a:t>Unable to download a DVC database when nodes are added to “All Call Mapping”</a:t>
            </a:r>
            <a:r>
              <a:rPr lang="en-US" sz="1400" dirty="0"/>
              <a:t>: This issue in only present with version 1.0 of the DVC panel. When one adds another node to the “All Call Mapping” the user will be prevented from downloading the database because of a critical error in Program Validation. The error states “</a:t>
            </a:r>
            <a:r>
              <a:rPr lang="en-US" sz="1400" i="1" dirty="0"/>
              <a:t>The NFN Audio Paging checkbox needs to be checked if nodes are mapped to All Call</a:t>
            </a:r>
            <a:r>
              <a:rPr lang="en-US" sz="1400" dirty="0"/>
              <a:t>”.  However this checkbox is only available in DVC versions 2.0 and up. </a:t>
            </a:r>
            <a:r>
              <a:rPr lang="en-US" sz="1100" i="1" dirty="0"/>
              <a:t>Reference SPR 333033</a:t>
            </a:r>
          </a:p>
          <a:p>
            <a:pPr marL="839787" lvl="1" indent="-273050">
              <a:spcBef>
                <a:spcPts val="0"/>
              </a:spcBef>
              <a:buSzPct val="95000"/>
            </a:pPr>
            <a:endParaRPr lang="en-US" sz="1250" i="1" dirty="0"/>
          </a:p>
          <a:p>
            <a:pPr marL="839787" lvl="1" indent="-273050">
              <a:spcBef>
                <a:spcPts val="0"/>
              </a:spcBef>
              <a:buSzPct val="95000"/>
            </a:pPr>
            <a:r>
              <a:rPr lang="en-US" sz="1400" u="sng" dirty="0"/>
              <a:t>Issue when a customer does a conversion with </a:t>
            </a:r>
            <a:r>
              <a:rPr lang="en-US" sz="1400" u="sng" dirty="0" err="1"/>
              <a:t>Convertifire</a:t>
            </a:r>
            <a:r>
              <a:rPr lang="en-US" sz="1400" u="sng" dirty="0"/>
              <a:t> from the Classic panel AFP-400 to the 320/640-2 panel types.</a:t>
            </a:r>
            <a:r>
              <a:rPr lang="en-US" sz="1400" dirty="0"/>
              <a:t> When database file output of </a:t>
            </a:r>
            <a:r>
              <a:rPr lang="en-US" sz="1400" dirty="0" err="1"/>
              <a:t>Convertifire</a:t>
            </a:r>
            <a:r>
              <a:rPr lang="en-US" sz="1400" dirty="0"/>
              <a:t> is imported into VeriFire Tools and user tries to edit/save any of the General Settings an error popup message occurs</a:t>
            </a:r>
            <a:r>
              <a:rPr lang="en-US" sz="1400" dirty="0">
                <a:solidFill>
                  <a:prstClr val="black"/>
                </a:solidFill>
              </a:rPr>
              <a:t>. The error states: “</a:t>
            </a:r>
            <a:r>
              <a:rPr lang="en-US" sz="1400" i="1" dirty="0">
                <a:solidFill>
                  <a:prstClr val="black"/>
                </a:solidFill>
              </a:rPr>
              <a:t>Failed to save the System Programming configuration changes</a:t>
            </a:r>
            <a:r>
              <a:rPr lang="en-US" sz="1400" dirty="0">
                <a:solidFill>
                  <a:prstClr val="black"/>
                </a:solidFill>
              </a:rPr>
              <a:t>”. The reason was that the database timestamp field was incorrectly erased. This issue has been present since version 8.00 of VeriFire Tools. </a:t>
            </a:r>
            <a:r>
              <a:rPr lang="en-US" sz="1100" i="1" dirty="0">
                <a:solidFill>
                  <a:prstClr val="black"/>
                </a:solidFill>
              </a:rPr>
              <a:t>Reference SPR </a:t>
            </a:r>
            <a:r>
              <a:rPr lang="en-US" sz="1100" i="1" dirty="0"/>
              <a:t>336670 </a:t>
            </a:r>
          </a:p>
          <a:p>
            <a:pPr marL="839787" lvl="1" indent="-273050">
              <a:spcBef>
                <a:spcPts val="0"/>
              </a:spcBef>
              <a:buSzPct val="95000"/>
            </a:pPr>
            <a:endParaRPr lang="en-US" sz="1100" i="1" dirty="0">
              <a:solidFill>
                <a:prstClr val="black"/>
              </a:solidFill>
            </a:endParaRPr>
          </a:p>
          <a:p>
            <a:pPr marL="839787" lvl="1" indent="-273050">
              <a:spcBef>
                <a:spcPts val="0"/>
              </a:spcBef>
              <a:buSzPct val="95000"/>
            </a:pPr>
            <a:r>
              <a:rPr lang="en-US" sz="1400" u="sng" dirty="0"/>
              <a:t>VeriFire Tools has corrected the issue of no longer allowing the upload of panel databases that are a newer version than this version of the application supports</a:t>
            </a:r>
            <a:r>
              <a:rPr lang="en-US" sz="1400" dirty="0"/>
              <a:t>. </a:t>
            </a:r>
            <a:r>
              <a:rPr lang="en-US" sz="1100" i="1" dirty="0"/>
              <a:t>Reference Work Items 332966 &amp;  376865.</a:t>
            </a:r>
          </a:p>
          <a:p>
            <a:pPr marL="839787" lvl="1" indent="-273050">
              <a:spcBef>
                <a:spcPts val="0"/>
              </a:spcBef>
              <a:buSzPct val="95000"/>
            </a:pPr>
            <a:endParaRPr lang="en-US" sz="1100" i="1" dirty="0">
              <a:solidFill>
                <a:prstClr val="black"/>
              </a:solidFill>
            </a:endParaRPr>
          </a:p>
          <a:p>
            <a:pPr marL="839787" lvl="1" indent="-273050">
              <a:spcBef>
                <a:spcPts val="0"/>
              </a:spcBef>
              <a:buSzPct val="95000"/>
            </a:pPr>
            <a:r>
              <a:rPr lang="en-US" sz="1400" u="sng" dirty="0"/>
              <a:t>3030-2 Hybrid Network Mapping is not handling correctly certain verification/validation messages.</a:t>
            </a:r>
            <a:r>
              <a:rPr lang="en-US" sz="1400" dirty="0"/>
              <a:t> When using the 3030-2 in Hybrid mode and one incorrectly programs network mapping for several fire panels, the user does not receive the verification error message of “</a:t>
            </a:r>
            <a:r>
              <a:rPr lang="en-US" sz="1400" i="1" dirty="0"/>
              <a:t>A maximum of only four DVCs and one fire panel is allowed to be mapped for event monitoring</a:t>
            </a:r>
            <a:r>
              <a:rPr lang="en-US" sz="1400" dirty="0"/>
              <a:t>.”</a:t>
            </a:r>
            <a:r>
              <a:rPr lang="en-US" sz="1400" dirty="0">
                <a:solidFill>
                  <a:prstClr val="black"/>
                </a:solidFill>
              </a:rPr>
              <a:t> This is because we don’t know the exact population and type of nodes at this point in the programming so it was decided to push this check off to the Program Validation service right before the download. The only verification message you will get in the programming service is a warning upon a 6</a:t>
            </a:r>
            <a:r>
              <a:rPr lang="en-US" sz="1400" baseline="30000" dirty="0">
                <a:solidFill>
                  <a:prstClr val="black"/>
                </a:solidFill>
              </a:rPr>
              <a:t>th</a:t>
            </a:r>
            <a:r>
              <a:rPr lang="en-US" sz="1400" dirty="0">
                <a:solidFill>
                  <a:prstClr val="black"/>
                </a:solidFill>
              </a:rPr>
              <a:t> node being selected</a:t>
            </a:r>
            <a:r>
              <a:rPr lang="en-US" sz="1400" dirty="0"/>
              <a:t>.</a:t>
            </a:r>
            <a:r>
              <a:rPr lang="en-US" sz="1400" dirty="0">
                <a:solidFill>
                  <a:srgbClr val="FF0000"/>
                </a:solidFill>
              </a:rPr>
              <a:t> </a:t>
            </a:r>
            <a:r>
              <a:rPr lang="en-US" sz="1100" i="1" dirty="0">
                <a:solidFill>
                  <a:prstClr val="black"/>
                </a:solidFill>
              </a:rPr>
              <a:t>Reference SPR </a:t>
            </a:r>
            <a:r>
              <a:rPr lang="en-US" sz="1100" i="1" dirty="0"/>
              <a:t>375809 </a:t>
            </a:r>
            <a:endParaRPr lang="en-US" sz="1400" i="1" u="sng" dirty="0">
              <a:solidFill>
                <a:prstClr val="black"/>
              </a:solidFill>
            </a:endParaRPr>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236</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spTree>
    <p:extLst>
      <p:ext uri="{BB962C8B-B14F-4D97-AF65-F5344CB8AC3E}">
        <p14:creationId xmlns:p14="http://schemas.microsoft.com/office/powerpoint/2010/main" val="3779240186"/>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Problem issues addressed</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169863" lvl="1">
              <a:buClr>
                <a:srgbClr val="C00000"/>
              </a:buClr>
              <a:buFont typeface="Arial" pitchFamily="34" charset="0"/>
              <a:buChar char="•"/>
            </a:pPr>
            <a:r>
              <a:rPr lang="en-US" sz="2000" dirty="0"/>
              <a:t>Issues corrected in 9.40 that were present in previous releases:</a:t>
            </a:r>
          </a:p>
          <a:p>
            <a:pPr marL="169863" lvl="1">
              <a:buClr>
                <a:srgbClr val="C00000"/>
              </a:buClr>
              <a:buFont typeface="Arial" pitchFamily="34" charset="0"/>
              <a:buChar char="•"/>
            </a:pPr>
            <a:endParaRPr lang="en-US" sz="2000" dirty="0"/>
          </a:p>
          <a:p>
            <a:pPr marL="839787" lvl="1" indent="-273050">
              <a:spcBef>
                <a:spcPts val="0"/>
              </a:spcBef>
              <a:buSzPct val="95000"/>
            </a:pPr>
            <a:r>
              <a:rPr lang="en-US" sz="1300" u="sng" dirty="0"/>
              <a:t>Input points should not pass validation if associated CBE is only assigned to an ACS Address function and not an output.</a:t>
            </a:r>
            <a:r>
              <a:rPr lang="en-US" sz="1300" dirty="0"/>
              <a:t> The user can unintentionally squelch the Program Validation error of: "</a:t>
            </a:r>
            <a:r>
              <a:rPr lang="en-US" sz="1300" i="1" dirty="0"/>
              <a:t>The module </a:t>
            </a:r>
            <a:r>
              <a:rPr lang="en-US" sz="1300" i="1" dirty="0" err="1"/>
              <a:t>LxMy</a:t>
            </a:r>
            <a:r>
              <a:rPr lang="en-US" sz="1300" i="1" dirty="0"/>
              <a:t> does not turn on an output through general zone </a:t>
            </a:r>
            <a:r>
              <a:rPr lang="en-US" sz="1300" i="1" dirty="0" err="1"/>
              <a:t>Zz</a:t>
            </a:r>
            <a:r>
              <a:rPr lang="en-US" sz="1300" i="1" dirty="0"/>
              <a:t>.</a:t>
            </a:r>
            <a:r>
              <a:rPr lang="en-US" sz="1300" dirty="0"/>
              <a:t>" by simply mapping an input point's CBE zone (any zone type) to an ACS Point. This applies to Monitor, Control, and Disable ACS Functions. This should not be the case as this zone is still not turning on an output through the activation of </a:t>
            </a:r>
            <a:r>
              <a:rPr lang="en-US" sz="1300" dirty="0" err="1"/>
              <a:t>LxMy</a:t>
            </a:r>
            <a:r>
              <a:rPr lang="en-US" sz="1300" dirty="0"/>
              <a:t> directly. This is especially pertinent for Monitor ACS Function as no activation of the CBE Zone is possible. Also, even though the Control ACS Function can activate the CBE Zone that is associated with </a:t>
            </a:r>
            <a:r>
              <a:rPr lang="en-US" sz="1300" dirty="0" err="1"/>
              <a:t>LxMy</a:t>
            </a:r>
            <a:r>
              <a:rPr lang="en-US" sz="1300" dirty="0"/>
              <a:t>, it is independent of the activation of </a:t>
            </a:r>
            <a:r>
              <a:rPr lang="en-US" sz="1300" dirty="0" err="1"/>
              <a:t>LxMy</a:t>
            </a:r>
            <a:r>
              <a:rPr lang="en-US" sz="1300" dirty="0"/>
              <a:t>, and therefore the Program Validation Error should still not be squelched. This applies also to Detectors. </a:t>
            </a:r>
            <a:r>
              <a:rPr lang="en-US" sz="1000" i="1" dirty="0">
                <a:solidFill>
                  <a:prstClr val="black"/>
                </a:solidFill>
              </a:rPr>
              <a:t>Reference SPR </a:t>
            </a:r>
            <a:r>
              <a:rPr lang="en-US" sz="1000" i="1" dirty="0"/>
              <a:t>396211 </a:t>
            </a:r>
            <a:endParaRPr lang="en-US" sz="1000" i="1" dirty="0">
              <a:solidFill>
                <a:prstClr val="black"/>
              </a:solidFill>
            </a:endParaRPr>
          </a:p>
          <a:p>
            <a:pPr marL="839787" lvl="1" indent="-273050">
              <a:spcBef>
                <a:spcPts val="0"/>
              </a:spcBef>
              <a:buSzPct val="95000"/>
            </a:pPr>
            <a:endParaRPr lang="en-US" sz="1400" u="sng" dirty="0"/>
          </a:p>
          <a:p>
            <a:pPr marL="839787" lvl="1" indent="-273050">
              <a:spcBef>
                <a:spcPts val="0"/>
              </a:spcBef>
              <a:buSzPct val="95000"/>
            </a:pPr>
            <a:r>
              <a:rPr lang="en-US" sz="1300" u="sng" dirty="0"/>
              <a:t>Pre-Signal Delay Time is transmitted incorrectly to panel from VeriFire Tools.</a:t>
            </a:r>
            <a:r>
              <a:rPr lang="en-US" sz="1300" dirty="0"/>
              <a:t> ZF0 programmed devices were activating immediately rather than this programmed delay value (</a:t>
            </a:r>
            <a:r>
              <a:rPr lang="en-US" sz="1300" i="1" dirty="0"/>
              <a:t>Default = 3 minutes</a:t>
            </a:r>
            <a:r>
              <a:rPr lang="en-US" sz="1300" dirty="0"/>
              <a:t>) after having been acknowledged within the requisite PAS 15 second window. Upon downloading this setting to the panel, it was observed that the Pre-Signal Delay Time’s non-zero value resulted in a 00:00 value at the panel (</a:t>
            </a:r>
            <a:r>
              <a:rPr lang="en-US" sz="1300" i="1" dirty="0"/>
              <a:t>hence the immediate activation</a:t>
            </a:r>
            <a:r>
              <a:rPr lang="en-US" sz="1300" dirty="0"/>
              <a:t>). This has been present since version 8.40 of VeriFire Tools and only affects the 8</a:t>
            </a:r>
            <a:r>
              <a:rPr lang="en-US" sz="1300" baseline="30000" dirty="0"/>
              <a:t>th</a:t>
            </a:r>
            <a:r>
              <a:rPr lang="en-US" sz="1300" dirty="0"/>
              <a:t> edition 3030 and 640 panels.  </a:t>
            </a:r>
            <a:r>
              <a:rPr lang="en-US" sz="1000" i="1" dirty="0">
                <a:solidFill>
                  <a:prstClr val="black"/>
                </a:solidFill>
              </a:rPr>
              <a:t>Reference SPR </a:t>
            </a:r>
            <a:r>
              <a:rPr lang="en-US" sz="1000" i="1" dirty="0"/>
              <a:t>408623 </a:t>
            </a:r>
            <a:endParaRPr lang="en-US" sz="1000" i="1" dirty="0">
              <a:solidFill>
                <a:prstClr val="black"/>
              </a:solidFill>
            </a:endParaRPr>
          </a:p>
          <a:p>
            <a:pPr marL="839787" lvl="1" indent="-273050">
              <a:spcBef>
                <a:spcPts val="0"/>
              </a:spcBef>
              <a:buSzPct val="95000"/>
            </a:pPr>
            <a:endParaRPr lang="en-US" sz="1400" u="sng"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237</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spTree>
    <p:extLst>
      <p:ext uri="{BB962C8B-B14F-4D97-AF65-F5344CB8AC3E}">
        <p14:creationId xmlns:p14="http://schemas.microsoft.com/office/powerpoint/2010/main" val="2006362869"/>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Problem issues addressed</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169863" lvl="1">
              <a:buClr>
                <a:srgbClr val="C00000"/>
              </a:buClr>
              <a:buFont typeface="Arial" pitchFamily="34" charset="0"/>
              <a:buChar char="•"/>
            </a:pPr>
            <a:r>
              <a:rPr lang="en-US" sz="2000" dirty="0"/>
              <a:t>Issues corrected in 9.40 that were present in previous releases:</a:t>
            </a:r>
          </a:p>
          <a:p>
            <a:pPr marL="169863" lvl="1">
              <a:buClr>
                <a:srgbClr val="C00000"/>
              </a:buClr>
              <a:buFont typeface="Arial" pitchFamily="34" charset="0"/>
              <a:buChar char="•"/>
            </a:pPr>
            <a:endParaRPr lang="en-US" sz="2000" dirty="0"/>
          </a:p>
          <a:p>
            <a:pPr marL="839787" lvl="1" indent="-273050">
              <a:spcBef>
                <a:spcPts val="0"/>
              </a:spcBef>
              <a:buSzPct val="95000"/>
            </a:pPr>
            <a:r>
              <a:rPr lang="en-US" sz="1300" u="sng" dirty="0"/>
              <a:t>Under “Create Project -&gt; New Version from Existing Project” selection the VeriFire Tools database template will not upgrade if the existing project is of an older version that was recently imported through a batch import and this original project has not been open</a:t>
            </a:r>
            <a:r>
              <a:rPr lang="en-US" sz="1300" dirty="0"/>
              <a:t>. In other words, you must immediately perform “New Version from Existing Project” before opening the original batch imported database that was used to create the new version. Then when that project is created in the “New Version from Existing Project” wizard it has the problem even when initially opened in Tools. If you open the original batch imported database first it will get upgraded to the current Tools database template and the problem does not occur. Also if you reopen the problematic new-versioned project after closing it, either by closing the project or closing Tools, the reopened project will be corrected to the new template. This issue has been present since version 8.20 of VeriFire Tools. It does not cause any issues on the panel through the download operation as the internal verification checks within the application itself prevents the download operation from occurring when it is in this state</a:t>
            </a:r>
            <a:r>
              <a:rPr lang="en-US" sz="1400" dirty="0"/>
              <a:t>. </a:t>
            </a:r>
            <a:r>
              <a:rPr lang="en-US" sz="1000" i="1" dirty="0">
                <a:solidFill>
                  <a:prstClr val="black"/>
                </a:solidFill>
              </a:rPr>
              <a:t>Reference SPR </a:t>
            </a:r>
            <a:r>
              <a:rPr lang="en-US" sz="1000" i="1" dirty="0"/>
              <a:t>415303</a:t>
            </a:r>
            <a:endParaRPr lang="en-US" sz="1000" i="1" dirty="0">
              <a:solidFill>
                <a:prstClr val="black"/>
              </a:solidFill>
            </a:endParaRPr>
          </a:p>
          <a:p>
            <a:pPr marL="839787" lvl="1" indent="-273050">
              <a:spcBef>
                <a:spcPts val="0"/>
              </a:spcBef>
              <a:buSzPct val="95000"/>
            </a:pPr>
            <a:endParaRPr lang="en-US" sz="1400" u="sng" dirty="0"/>
          </a:p>
          <a:p>
            <a:pPr marL="839787" lvl="1" indent="-273050">
              <a:spcBef>
                <a:spcPts val="0"/>
              </a:spcBef>
              <a:buSzPct val="95000"/>
            </a:pPr>
            <a:endParaRPr lang="en-US" sz="1400" u="sng"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238</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9.40 Release</a:t>
            </a:r>
          </a:p>
        </p:txBody>
      </p:sp>
    </p:spTree>
    <p:extLst>
      <p:ext uri="{BB962C8B-B14F-4D97-AF65-F5344CB8AC3E}">
        <p14:creationId xmlns:p14="http://schemas.microsoft.com/office/powerpoint/2010/main" val="27935838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Autofit/>
          </a:bodyPr>
          <a:lstStyle/>
          <a:p>
            <a:r>
              <a:rPr lang="en-US" sz="1000" dirty="0" err="1"/>
              <a:t>VeriFire</a:t>
            </a:r>
            <a:r>
              <a:rPr lang="en-US" sz="1000" dirty="0"/>
              <a:t> Tools 11.95 will be officially released in 09/2022</a:t>
            </a:r>
          </a:p>
          <a:p>
            <a:pPr lvl="1"/>
            <a:r>
              <a:rPr lang="en-US" sz="1000" dirty="0"/>
              <a:t>Updates to View Permissions screen</a:t>
            </a:r>
          </a:p>
          <a:p>
            <a:endParaRPr lang="en-US" sz="1000" dirty="0"/>
          </a:p>
          <a:p>
            <a:r>
              <a:rPr lang="en-US" sz="1000" dirty="0" err="1"/>
              <a:t>VeriFire</a:t>
            </a:r>
            <a:r>
              <a:rPr lang="en-US" sz="1000" dirty="0"/>
              <a:t> Tools 11.90 will be officially released in 05/2022</a:t>
            </a:r>
          </a:p>
          <a:p>
            <a:pPr lvl="1"/>
            <a:r>
              <a:rPr lang="en-US" sz="1000" dirty="0"/>
              <a:t>Support for N16 and NCD version 5 and above</a:t>
            </a:r>
          </a:p>
          <a:p>
            <a:pPr lvl="1"/>
            <a:r>
              <a:rPr lang="en-US" sz="1000" dirty="0"/>
              <a:t>Support for Database Conversion from 3030-2 version 26 onwards to N16</a:t>
            </a:r>
          </a:p>
          <a:p>
            <a:pPr lvl="1"/>
            <a:r>
              <a:rPr lang="en-US" sz="1000" dirty="0"/>
              <a:t>Support for Database Conversion from 640-2/320 version 26 onwards to N16</a:t>
            </a:r>
          </a:p>
          <a:p>
            <a:pPr lvl="1"/>
            <a:r>
              <a:rPr lang="en-US" sz="1000" dirty="0"/>
              <a:t>Degrade Mode Support</a:t>
            </a:r>
          </a:p>
          <a:p>
            <a:pPr lvl="1"/>
            <a:r>
              <a:rPr lang="en-US" sz="1000" dirty="0"/>
              <a:t>Support Detectors with Sub-Addressing in Logic Equations, AIO Mapping</a:t>
            </a:r>
          </a:p>
          <a:p>
            <a:pPr lvl="1"/>
            <a:r>
              <a:rPr lang="en-US" sz="1000" dirty="0"/>
              <a:t>Support Trouble reporting on sub-address level</a:t>
            </a:r>
          </a:p>
          <a:p>
            <a:pPr lvl="1"/>
            <a:r>
              <a:rPr lang="en-US" sz="1000" dirty="0"/>
              <a:t>JCI devices Compatibility to avoid Brand mismatch trouble</a:t>
            </a:r>
          </a:p>
          <a:p>
            <a:r>
              <a:rPr lang="en-US" sz="1000" dirty="0"/>
              <a:t>       Support Auto-Sync on CLSS feature</a:t>
            </a:r>
          </a:p>
          <a:p>
            <a:endParaRPr lang="en-US" sz="1000" dirty="0"/>
          </a:p>
          <a:p>
            <a:endParaRPr lang="en-US" sz="1000" dirty="0"/>
          </a:p>
          <a:p>
            <a:r>
              <a:rPr lang="en-US" sz="1000" dirty="0"/>
              <a:t>VeriFire Tools 11.60 will be officially released in 08/2021</a:t>
            </a:r>
          </a:p>
          <a:p>
            <a:pPr lvl="1"/>
            <a:r>
              <a:rPr lang="en-US" sz="1000" dirty="0"/>
              <a:t>RLD Support for N16 and NCD version 4.5 and above</a:t>
            </a:r>
          </a:p>
          <a:p>
            <a:pPr lvl="1"/>
            <a:r>
              <a:rPr lang="en-US" sz="1000" dirty="0"/>
              <a:t>UL 7</a:t>
            </a:r>
            <a:r>
              <a:rPr lang="en-US" sz="1000" baseline="30000" dirty="0"/>
              <a:t>th</a:t>
            </a:r>
            <a:r>
              <a:rPr lang="en-US" sz="1000" dirty="0"/>
              <a:t> edition changes for NFS2-3030, 640-2/210 version 29 and above</a:t>
            </a:r>
          </a:p>
          <a:p>
            <a:pPr lvl="1">
              <a:buFontTx/>
              <a:buChar char="-"/>
            </a:pPr>
            <a:r>
              <a:rPr lang="en-US" sz="1000" dirty="0"/>
              <a:t>Support Korean region for 3030-2 version 29 and above</a:t>
            </a:r>
          </a:p>
          <a:p>
            <a:pPr lvl="1">
              <a:buFontTx/>
              <a:buChar char="-"/>
            </a:pPr>
            <a:r>
              <a:rPr lang="en-US" sz="1000" dirty="0"/>
              <a:t>Remote Programming via CLSS support for NCA-2(version 27 and above) and NCD(version 3 and above)</a:t>
            </a:r>
          </a:p>
          <a:p>
            <a:pPr lvl="1">
              <a:buFontTx/>
              <a:buChar char="-"/>
            </a:pPr>
            <a:r>
              <a:rPr lang="en-US" sz="1000" dirty="0"/>
              <a:t>Service Pack download support for N16 version 4.5 and above</a:t>
            </a:r>
          </a:p>
          <a:p>
            <a:pPr marL="287337" lvl="1" indent="0">
              <a:buNone/>
            </a:pPr>
            <a:endParaRPr lang="en-US" sz="1000" dirty="0"/>
          </a:p>
          <a:p>
            <a:endParaRPr lang="en-US" sz="1000" dirty="0"/>
          </a:p>
          <a:p>
            <a:r>
              <a:rPr lang="en-US" sz="1000" dirty="0"/>
              <a:t>   </a:t>
            </a:r>
            <a:r>
              <a:rPr lang="en-US" sz="1000" dirty="0" err="1"/>
              <a:t>VeriFire</a:t>
            </a:r>
            <a:r>
              <a:rPr lang="en-US" sz="1000" dirty="0"/>
              <a:t> Tools 11.50 is officially released in 05/2021</a:t>
            </a:r>
          </a:p>
          <a:p>
            <a:pPr lvl="1"/>
            <a:r>
              <a:rPr lang="en-US" sz="1000" dirty="0"/>
              <a:t>Auto-Programming support for N16</a:t>
            </a:r>
          </a:p>
          <a:p>
            <a:pPr lvl="1"/>
            <a:r>
              <a:rPr lang="en-US" sz="1000" dirty="0"/>
              <a:t>UL 7</a:t>
            </a:r>
            <a:r>
              <a:rPr lang="en-US" sz="1000" baseline="30000" dirty="0"/>
              <a:t>th</a:t>
            </a:r>
            <a:r>
              <a:rPr lang="en-US" sz="1000" dirty="0"/>
              <a:t> edition changes for N16</a:t>
            </a:r>
          </a:p>
          <a:p>
            <a:pPr lvl="1"/>
            <a:r>
              <a:rPr lang="en-US" sz="1000" dirty="0"/>
              <a:t>Workstation Support</a:t>
            </a:r>
          </a:p>
          <a:p>
            <a:pPr marL="287337" lvl="1" indent="0">
              <a:buNone/>
            </a:pPr>
            <a:r>
              <a:rPr lang="en-US" sz="1000" dirty="0"/>
              <a:t>   Compatibility support of new CLSS login based VFT  with Workstation  system</a:t>
            </a:r>
          </a:p>
          <a:p>
            <a:pPr lvl="1">
              <a:buFontTx/>
              <a:buChar char="-"/>
            </a:pPr>
            <a:r>
              <a:rPr lang="en-US" sz="1000" dirty="0"/>
              <a:t>Firmware signing verification</a:t>
            </a:r>
          </a:p>
          <a:p>
            <a:pPr lvl="1">
              <a:buFontTx/>
              <a:buChar char="-"/>
            </a:pPr>
            <a:r>
              <a:rPr lang="en-US" sz="1000" dirty="0"/>
              <a:t>Self Test Abort feature support in N16</a:t>
            </a:r>
          </a:p>
          <a:p>
            <a:pPr marL="287337" lvl="1" indent="0">
              <a:buNone/>
            </a:pPr>
            <a:endParaRPr lang="en-US" sz="800" dirty="0"/>
          </a:p>
          <a:p>
            <a:pPr marL="287337" lvl="1" indent="0">
              <a:buNone/>
            </a:pPr>
            <a:endParaRPr lang="en-US" sz="800" dirty="0"/>
          </a:p>
          <a:p>
            <a:endParaRPr lang="en-US" sz="800" dirty="0"/>
          </a:p>
          <a:p>
            <a:endParaRPr lang="en-US" sz="800" dirty="0"/>
          </a:p>
          <a:p>
            <a:endParaRPr lang="en-US" sz="800" dirty="0"/>
          </a:p>
          <a:p>
            <a:endParaRPr lang="en-US" sz="800"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23</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624395175"/>
      </p:ext>
    </p:extLst>
  </p:cSld>
  <p:clrMapOvr>
    <a:masterClrMapping/>
  </p:clrMapOvr>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p:txBody>
          <a:bodyPr/>
          <a:lstStyle/>
          <a:p>
            <a:pPr eaLnBrk="1" fontAlgn="auto" hangingPunct="1">
              <a:spcAft>
                <a:spcPts val="0"/>
              </a:spcAft>
              <a:buFont typeface="Arial"/>
              <a:buNone/>
              <a:defRPr/>
            </a:pPr>
            <a:r>
              <a:rPr lang="en-US" dirty="0">
                <a:ea typeface="+mn-ea"/>
              </a:rPr>
              <a:t>VeriFire Tools 9.10</a:t>
            </a:r>
          </a:p>
        </p:txBody>
      </p:sp>
      <p:sp>
        <p:nvSpPr>
          <p:cNvPr id="2" name="Content Placeholder 1"/>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pPr eaLnBrk="1" fontAlgn="auto" hangingPunct="1">
              <a:spcAft>
                <a:spcPts val="0"/>
              </a:spcAft>
              <a:buFont typeface="Arial"/>
              <a:buNone/>
              <a:defRPr/>
            </a:pPr>
            <a:r>
              <a:rPr lang="en-US" dirty="0">
                <a:ea typeface="+mn-ea"/>
              </a:rPr>
              <a:t>Training Series</a:t>
            </a:r>
          </a:p>
        </p:txBody>
      </p:sp>
    </p:spTree>
    <p:extLst>
      <p:ext uri="{BB962C8B-B14F-4D97-AF65-F5344CB8AC3E}">
        <p14:creationId xmlns:p14="http://schemas.microsoft.com/office/powerpoint/2010/main" val="2669363195"/>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This presentation provides a more expanded discussion of the enhancements in VeriFire Tools 9.10. These were introduced into this release based on internal and external initiatives as follows:</a:t>
            </a:r>
          </a:p>
          <a:p>
            <a:endParaRPr lang="en-US" dirty="0"/>
          </a:p>
          <a:p>
            <a:pPr lvl="1" eaLnBrk="1" hangingPunct="1">
              <a:buSzPct val="95000"/>
            </a:pPr>
            <a:r>
              <a:rPr lang="en-US" dirty="0"/>
              <a:t>Regulatory efforts for Canadian customers</a:t>
            </a:r>
          </a:p>
          <a:p>
            <a:pPr lvl="1" eaLnBrk="1" hangingPunct="1"/>
            <a:endParaRPr lang="en-US" dirty="0"/>
          </a:p>
          <a:p>
            <a:pPr lvl="1" eaLnBrk="1" hangingPunct="1">
              <a:buSzPct val="95000"/>
            </a:pPr>
            <a:r>
              <a:rPr lang="en-US" dirty="0"/>
              <a:t>Problem issues addressed</a:t>
            </a:r>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240</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9.10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536585083"/>
      </p:ext>
    </p:extLst>
  </p:cSld>
  <p:clrMapOvr>
    <a:masterClrMapping/>
  </p:clrMapOvr>
  <p:transition/>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Release History</a:t>
            </a:r>
          </a:p>
          <a:p>
            <a:r>
              <a:rPr lang="en-US" dirty="0"/>
              <a:t>Operating Systems / Platform Capability List</a:t>
            </a:r>
          </a:p>
          <a:p>
            <a:r>
              <a:rPr lang="en-US" dirty="0"/>
              <a:t>ULC-S527 Canadian Regulation Compliance</a:t>
            </a:r>
          </a:p>
          <a:p>
            <a:r>
              <a:rPr lang="en-US" dirty="0"/>
              <a:t>Problem Issues Addressed</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241</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9.10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343868996"/>
      </p:ext>
    </p:extLst>
  </p:cSld>
  <p:clrMapOvr>
    <a:masterClrMapping/>
  </p:clrMapOvr>
  <p:transition/>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9.10 release date set for Q2 2016</a:t>
            </a:r>
          </a:p>
          <a:p>
            <a:pPr lvl="1"/>
            <a:r>
              <a:rPr lang="en-US" dirty="0"/>
              <a:t>ULC-S527 Canadian Regulations</a:t>
            </a:r>
          </a:p>
          <a:p>
            <a:pPr lvl="1"/>
            <a:r>
              <a:rPr lang="en-US" dirty="0"/>
              <a:t>Problem Issues Addressed</a:t>
            </a:r>
          </a:p>
          <a:p>
            <a:pPr lvl="1"/>
            <a:endParaRPr lang="en-US" dirty="0"/>
          </a:p>
          <a:p>
            <a:r>
              <a:rPr lang="en-US" dirty="0"/>
              <a:t>VeriFire Tools 9.00 release date set for 10/8/2015</a:t>
            </a:r>
          </a:p>
          <a:p>
            <a:pPr lvl="1"/>
            <a:r>
              <a:rPr lang="en-US" dirty="0"/>
              <a:t>SWIFT Wireless 2.0 support</a:t>
            </a:r>
          </a:p>
          <a:p>
            <a:pPr lvl="1"/>
            <a:r>
              <a:rPr lang="en-US" dirty="0"/>
              <a:t>Auto-Programming of the UDACT-2 for all panels</a:t>
            </a:r>
          </a:p>
          <a:p>
            <a:pPr lvl="1"/>
            <a:r>
              <a:rPr lang="en-US" dirty="0"/>
              <a:t>Surface Pro 3 tablet support</a:t>
            </a:r>
          </a:p>
          <a:p>
            <a:endParaRPr lang="en-US" dirty="0"/>
          </a:p>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endParaRPr lang="en-US" dirty="0"/>
          </a:p>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242</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9.10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653050468"/>
      </p:ext>
    </p:extLst>
  </p:cSld>
  <p:clrMapOvr>
    <a:masterClrMapping/>
  </p:clrMapOvr>
  <p:transition/>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243</a:t>
            </a:fld>
            <a:endParaRPr lang="en-US" dirty="0"/>
          </a:p>
        </p:txBody>
      </p:sp>
      <p:pic>
        <p:nvPicPr>
          <p:cNvPr id="6" name="Picture 3"/>
          <p:cNvPicPr>
            <a:picLocks noChangeAspect="1" noChangeArrowheads="1"/>
          </p:cNvPicPr>
          <p:nvPr/>
        </p:nvPicPr>
        <p:blipFill>
          <a:blip r:embed="rId3" cstate="print"/>
          <a:srcRect/>
          <a:stretch>
            <a:fillRect/>
          </a:stretch>
        </p:blipFill>
        <p:spPr bwMode="auto">
          <a:xfrm>
            <a:off x="1108363" y="2768005"/>
            <a:ext cx="2044337" cy="705339"/>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9.10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896628462"/>
      </p:ext>
    </p:extLst>
  </p:cSld>
  <p:clrMapOvr>
    <a:masterClrMapping/>
  </p:clrMapOvr>
  <p:transition/>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Operating Systems / Platform capability list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Window 7</a:t>
            </a:r>
          </a:p>
          <a:p>
            <a:pPr lvl="1"/>
            <a:r>
              <a:rPr lang="en-US" dirty="0"/>
              <a:t>32 and 64 bit</a:t>
            </a:r>
          </a:p>
          <a:p>
            <a:pPr lvl="1"/>
            <a:endParaRPr lang="en-US" dirty="0"/>
          </a:p>
          <a:p>
            <a:r>
              <a:rPr lang="en-US" dirty="0"/>
              <a:t>Windows 8</a:t>
            </a:r>
          </a:p>
          <a:p>
            <a:pPr lvl="1"/>
            <a:r>
              <a:rPr lang="en-US" dirty="0"/>
              <a:t>32 and 64 bit</a:t>
            </a:r>
          </a:p>
          <a:p>
            <a:pPr lvl="1"/>
            <a:endParaRPr lang="en-US" dirty="0"/>
          </a:p>
          <a:p>
            <a:r>
              <a:rPr lang="en-US" dirty="0"/>
              <a:t>Windows 8.1</a:t>
            </a:r>
          </a:p>
          <a:p>
            <a:pPr lvl="1"/>
            <a:r>
              <a:rPr lang="en-US" dirty="0"/>
              <a:t>32 and 64 bit</a:t>
            </a:r>
          </a:p>
          <a:p>
            <a:pPr lvl="1"/>
            <a:endParaRPr lang="en-US" dirty="0"/>
          </a:p>
          <a:p>
            <a:r>
              <a:rPr lang="en-US" dirty="0"/>
              <a:t>Windows 10</a:t>
            </a:r>
          </a:p>
          <a:p>
            <a:pPr lvl="1"/>
            <a:r>
              <a:rPr lang="en-US" dirty="0"/>
              <a:t>32 and 64 bit</a:t>
            </a:r>
          </a:p>
          <a:p>
            <a:pPr lvl="1"/>
            <a:endParaRPr lang="en-US" dirty="0"/>
          </a:p>
          <a:p>
            <a:r>
              <a:rPr lang="en-US" dirty="0"/>
              <a:t>Windows Surface Pro 3 tablet</a:t>
            </a:r>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244</a:t>
            </a:fld>
            <a:endParaRPr lang="en-US" dirty="0"/>
          </a:p>
        </p:txBody>
      </p:sp>
      <p:pic>
        <p:nvPicPr>
          <p:cNvPr id="7" name="Picture 2" descr="http://techsultan.com/wp-content/uploads/2013/08/windows-71.png"/>
          <p:cNvPicPr>
            <a:picLocks noChangeAspect="1" noChangeArrowheads="1"/>
          </p:cNvPicPr>
          <p:nvPr/>
        </p:nvPicPr>
        <p:blipFill>
          <a:blip r:embed="rId3" cstate="print"/>
          <a:srcRect/>
          <a:stretch>
            <a:fillRect/>
          </a:stretch>
        </p:blipFill>
        <p:spPr bwMode="auto">
          <a:xfrm>
            <a:off x="2678906" y="1074738"/>
            <a:ext cx="658813" cy="654050"/>
          </a:xfrm>
          <a:prstGeom prst="rect">
            <a:avLst/>
          </a:prstGeom>
          <a:ln>
            <a:noFill/>
          </a:ln>
          <a:effectLst>
            <a:outerShdw blurRad="292100" dist="139700" dir="2700000" algn="tl" rotWithShape="0">
              <a:srgbClr val="333333">
                <a:alpha val="65000"/>
              </a:srgbClr>
            </a:outerShdw>
          </a:effectLst>
        </p:spPr>
      </p:pic>
      <p:pic>
        <p:nvPicPr>
          <p:cNvPr id="8" name="Picture 4" descr="http://whdi-reviews.com/wp-content/uploads/2012/07/Windows-8-Logo-Wallpaper.jpeg"/>
          <p:cNvPicPr>
            <a:picLocks noChangeAspect="1" noChangeArrowheads="1"/>
          </p:cNvPicPr>
          <p:nvPr/>
        </p:nvPicPr>
        <p:blipFill>
          <a:blip r:embed="rId4" cstate="print"/>
          <a:srcRect/>
          <a:stretch>
            <a:fillRect/>
          </a:stretch>
        </p:blipFill>
        <p:spPr bwMode="auto">
          <a:xfrm>
            <a:off x="2678906" y="2169319"/>
            <a:ext cx="914400" cy="571500"/>
          </a:xfrm>
          <a:prstGeom prst="rect">
            <a:avLst/>
          </a:prstGeom>
          <a:ln>
            <a:noFill/>
          </a:ln>
          <a:effectLst>
            <a:outerShdw blurRad="292100" dist="139700" dir="2700000" algn="tl" rotWithShape="0">
              <a:srgbClr val="333333">
                <a:alpha val="65000"/>
              </a:srgbClr>
            </a:outerShdw>
          </a:effectLst>
        </p:spPr>
      </p:pic>
      <p:pic>
        <p:nvPicPr>
          <p:cNvPr id="9" name="Picture 8" descr="http://www.winbeta.org/sites/default/files/Windows-8-1.jpg"/>
          <p:cNvPicPr>
            <a:picLocks noChangeAspect="1" noChangeArrowheads="1"/>
          </p:cNvPicPr>
          <p:nvPr/>
        </p:nvPicPr>
        <p:blipFill>
          <a:blip r:embed="rId5" cstate="print"/>
          <a:srcRect/>
          <a:stretch>
            <a:fillRect/>
          </a:stretch>
        </p:blipFill>
        <p:spPr bwMode="auto">
          <a:xfrm>
            <a:off x="2678906" y="3259138"/>
            <a:ext cx="1023937" cy="576262"/>
          </a:xfrm>
          <a:prstGeom prst="rect">
            <a:avLst/>
          </a:prstGeom>
          <a:ln>
            <a:noFill/>
          </a:ln>
          <a:effectLst>
            <a:outerShdw blurRad="292100" dist="139700" dir="2700000" algn="tl" rotWithShape="0">
              <a:srgbClr val="333333">
                <a:alpha val="65000"/>
              </a:srgbClr>
            </a:outerShdw>
          </a:effectLst>
        </p:spPr>
      </p:pic>
      <p:pic>
        <p:nvPicPr>
          <p:cNvPr id="10" name="Picture 10" descr="http://www.windows7password.net/wp-content/uploads/2010/10/MicrosoftSurface.jpeg"/>
          <p:cNvPicPr>
            <a:picLocks noChangeAspect="1" noChangeArrowheads="1"/>
          </p:cNvPicPr>
          <p:nvPr/>
        </p:nvPicPr>
        <p:blipFill>
          <a:blip r:embed="rId6" cstate="print"/>
          <a:srcRect/>
          <a:stretch>
            <a:fillRect/>
          </a:stretch>
        </p:blipFill>
        <p:spPr bwMode="auto">
          <a:xfrm>
            <a:off x="4286830" y="5202752"/>
            <a:ext cx="725487" cy="777875"/>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7"/>
          <a:stretch>
            <a:fillRect/>
          </a:stretch>
        </p:blipFill>
        <p:spPr>
          <a:xfrm>
            <a:off x="2678906" y="4273309"/>
            <a:ext cx="1023937" cy="573685"/>
          </a:xfrm>
          <a:prstGeom prst="rect">
            <a:avLst/>
          </a:prstGeom>
          <a:ln>
            <a:noFill/>
          </a:ln>
          <a:effectLst>
            <a:outerShdw blurRad="292100" dist="139700" dir="2700000" algn="tl" rotWithShape="0">
              <a:srgbClr val="333333">
                <a:alpha val="65000"/>
              </a:srgbClr>
            </a:outerShdw>
          </a:effectLst>
        </p:spPr>
      </p:pic>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9.10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418110236"/>
      </p:ext>
    </p:extLst>
  </p:cSld>
  <p:clrMapOvr>
    <a:masterClrMapping/>
  </p:clrMapOvr>
  <p:transition/>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ULC-S527 Canadian Regulation Compliance</a:t>
            </a:r>
            <a:br>
              <a:rPr lang="en-US" dirty="0"/>
            </a:br>
            <a:endParaRPr lang="en-US" dirty="0"/>
          </a:p>
        </p:txBody>
      </p:sp>
      <p:sp>
        <p:nvSpPr>
          <p:cNvPr id="3" name="Text Placeholder 2"/>
          <p:cNvSpPr>
            <a:spLocks noGrp="1"/>
          </p:cNvSpPr>
          <p:nvPr>
            <p:ph type="body" sz="quarter" idx="10"/>
          </p:nvPr>
        </p:nvSpPr>
        <p:spPr/>
        <p:txBody>
          <a:bodyPr>
            <a:normAutofit/>
          </a:bodyPr>
          <a:lstStyle/>
          <a:p>
            <a:r>
              <a:rPr lang="en-US" dirty="0"/>
              <a:t>New “Canada” Regional Settings added for 3030-2, NCA-2, and DVC (ver. 8).</a:t>
            </a:r>
          </a:p>
          <a:p>
            <a:r>
              <a:rPr lang="en-US" dirty="0"/>
              <a:t>Drill Mode setting renamed to Alarm Signal Mode when in ”Canada” Regional Setting.</a:t>
            </a:r>
          </a:p>
          <a:p>
            <a:r>
              <a:rPr lang="en-US" dirty="0"/>
              <a:t>Enhanced DCC Operation in special function zone ZF36 -</a:t>
            </a:r>
          </a:p>
          <a:p>
            <a:pPr lvl="1"/>
            <a:r>
              <a:rPr lang="en-US" dirty="0"/>
              <a:t>Used to determine which panel is in control of itself or the network through its activation by monitoring via an ACS point.</a:t>
            </a:r>
          </a:p>
          <a:p>
            <a:pPr lvl="1"/>
            <a:r>
              <a:rPr lang="en-US" dirty="0"/>
              <a:t>Conversely, used to take control of the network when mapped to an ACS control point button.</a:t>
            </a:r>
          </a:p>
          <a:p>
            <a:r>
              <a:rPr lang="en-US" dirty="0"/>
              <a:t>Enhanced Two-Stage operation -</a:t>
            </a:r>
          </a:p>
          <a:p>
            <a:pPr lvl="1"/>
            <a:r>
              <a:rPr lang="en-US" dirty="0"/>
              <a:t>Automatic Alarm Signal Cancel in Two-Stage in Special Function Zone ZF39.</a:t>
            </a:r>
          </a:p>
          <a:p>
            <a:pPr lvl="1"/>
            <a:r>
              <a:rPr lang="en-US" dirty="0"/>
              <a:t>Special function zone 37 activation indicating first stage timer is running. </a:t>
            </a:r>
          </a:p>
          <a:p>
            <a:pPr lvl="1"/>
            <a:r>
              <a:rPr lang="en-US" dirty="0"/>
              <a:t>Special function zone 38 activation indicating when in second stage. </a:t>
            </a:r>
          </a:p>
          <a:p>
            <a:r>
              <a:rPr lang="en-US" dirty="0"/>
              <a:t>When the fire panel is silenced by an auto silence event, special function zone ZF40 will be activated.</a:t>
            </a:r>
          </a:p>
          <a:p>
            <a:pPr lvl="1"/>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245</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9.10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153699186"/>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Problem issues addressed</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169863" lvl="1">
              <a:buClr>
                <a:srgbClr val="C00000"/>
              </a:buClr>
              <a:buFont typeface="Arial" pitchFamily="34" charset="0"/>
              <a:buChar char="•"/>
            </a:pPr>
            <a:r>
              <a:rPr lang="en-US" sz="2200" dirty="0"/>
              <a:t>Issues corrected in 9.10 that were present in previous releases:</a:t>
            </a:r>
          </a:p>
          <a:p>
            <a:pPr marL="839787" lvl="1" indent="-273050">
              <a:spcBef>
                <a:spcPts val="0"/>
              </a:spcBef>
              <a:buSzPct val="95000"/>
            </a:pPr>
            <a:r>
              <a:rPr lang="en-US" sz="1400" u="sng" dirty="0"/>
              <a:t>Security and Supervisory relays don't transfer as programmed</a:t>
            </a:r>
            <a:r>
              <a:rPr lang="en-US" sz="1400" dirty="0"/>
              <a:t>: This concerns the proper operation of the onboard Form C Relays for Supervisory (</a:t>
            </a:r>
            <a:r>
              <a:rPr lang="en-US" sz="1400" i="1" dirty="0"/>
              <a:t>K2 via TB2</a:t>
            </a:r>
            <a:r>
              <a:rPr lang="en-US" sz="1400" dirty="0"/>
              <a:t>) and Security (</a:t>
            </a:r>
            <a:r>
              <a:rPr lang="en-US" sz="1400" i="1" dirty="0"/>
              <a:t>K1 via TB1</a:t>
            </a:r>
            <a:r>
              <a:rPr lang="en-US" sz="1400" dirty="0"/>
              <a:t>). What happens is that when the switches are in the factory position of SW1=SECUR and SW2=SUPV the relays will not activate properly for each of these type of events and subsequently will not activate the input devices wired to it. However, if the onboard switches are SW1=ALARM and SW2=ALARM then the relays will properly activate for the Alarm event. The problem exists for </a:t>
            </a:r>
            <a:r>
              <a:rPr lang="en-US" sz="1400" b="1" dirty="0"/>
              <a:t>all versions</a:t>
            </a:r>
            <a:r>
              <a:rPr lang="en-US" sz="1400" dirty="0"/>
              <a:t> of the </a:t>
            </a:r>
            <a:r>
              <a:rPr lang="en-US" sz="1400" b="1" dirty="0"/>
              <a:t>8</a:t>
            </a:r>
            <a:r>
              <a:rPr lang="en-US" sz="1400" b="1" baseline="30000" dirty="0"/>
              <a:t>th</a:t>
            </a:r>
            <a:r>
              <a:rPr lang="en-US" sz="1400" b="1" dirty="0"/>
              <a:t> edition 3030 </a:t>
            </a:r>
            <a:r>
              <a:rPr lang="en-US" sz="1400" dirty="0"/>
              <a:t>panel and up to </a:t>
            </a:r>
            <a:r>
              <a:rPr lang="en-US" sz="1400" b="1" dirty="0"/>
              <a:t>version 12</a:t>
            </a:r>
            <a:r>
              <a:rPr lang="en-US" sz="1400" dirty="0"/>
              <a:t> of the </a:t>
            </a:r>
            <a:r>
              <a:rPr lang="en-US" sz="1400" b="1" dirty="0"/>
              <a:t>9</a:t>
            </a:r>
            <a:r>
              <a:rPr lang="en-US" sz="1400" b="1" baseline="30000" dirty="0"/>
              <a:t>th</a:t>
            </a:r>
            <a:r>
              <a:rPr lang="en-US" sz="1400" b="1" dirty="0"/>
              <a:t> edition 3030-2 </a:t>
            </a:r>
            <a:r>
              <a:rPr lang="en-US" sz="1400" dirty="0"/>
              <a:t>panel. CurrentGen VeriFire Tools (7.10 or below) does not exhibit the problem whereas all NextGen version of Tools do. </a:t>
            </a:r>
            <a:r>
              <a:rPr lang="en-US" sz="1100" i="1" dirty="0"/>
              <a:t>Reference SPR 369217</a:t>
            </a:r>
          </a:p>
          <a:p>
            <a:pPr marL="839787" lvl="1" indent="-273050">
              <a:spcBef>
                <a:spcPts val="0"/>
              </a:spcBef>
              <a:buSzPct val="95000"/>
            </a:pPr>
            <a:endParaRPr lang="en-US" sz="1250" i="1" dirty="0"/>
          </a:p>
          <a:p>
            <a:pPr marL="839787" lvl="1" indent="-273050">
              <a:spcBef>
                <a:spcPts val="0"/>
              </a:spcBef>
              <a:buSzPct val="95000"/>
            </a:pPr>
            <a:r>
              <a:rPr lang="en-US" sz="1400" u="sng" dirty="0"/>
              <a:t>NFPA Reports for modules has incorrect fields and no Type Code labels:</a:t>
            </a:r>
            <a:r>
              <a:rPr lang="en-US" sz="1400" dirty="0"/>
              <a:t> NFPA maintenance Reports has an issue on the module report data side displaying improper parameters and empty Type Code information. This problem was introduced in version 9.00 of Tools. </a:t>
            </a:r>
            <a:r>
              <a:rPr lang="en-US" sz="1100" i="1" dirty="0">
                <a:solidFill>
                  <a:prstClr val="black"/>
                </a:solidFill>
                <a:latin typeface="Arial"/>
              </a:rPr>
              <a:t>Reference SPR 369438</a:t>
            </a:r>
          </a:p>
          <a:p>
            <a:pPr marL="839787" lvl="1" indent="-273050">
              <a:spcBef>
                <a:spcPts val="0"/>
              </a:spcBef>
              <a:buSzPct val="95000"/>
            </a:pPr>
            <a:endParaRPr lang="en-US" sz="1250" i="1" dirty="0">
              <a:solidFill>
                <a:prstClr val="black"/>
              </a:solidFill>
              <a:latin typeface="Arial"/>
            </a:endParaRPr>
          </a:p>
          <a:p>
            <a:pPr marL="839787" lvl="1" indent="-273050">
              <a:spcBef>
                <a:spcPts val="0"/>
              </a:spcBef>
              <a:buSzPct val="95000"/>
            </a:pPr>
            <a:r>
              <a:rPr lang="en-US" sz="1400" u="sng" dirty="0">
                <a:solidFill>
                  <a:prstClr val="black"/>
                </a:solidFill>
                <a:latin typeface="Arial"/>
              </a:rPr>
              <a:t>Points are not being populated on the Central Station report for the 640 family of panels</a:t>
            </a:r>
            <a:r>
              <a:rPr lang="en-US" sz="1400" dirty="0">
                <a:solidFill>
                  <a:prstClr val="black"/>
                </a:solidFill>
                <a:latin typeface="Arial"/>
              </a:rPr>
              <a:t>: When performing a Central Station report for a UDACT-2 with a NFS-640, NFS-320 or NFS2-640 host panel the points are not being populated. This problem was introduced in version 8.40 of Tools. </a:t>
            </a:r>
            <a:r>
              <a:rPr lang="en-US" sz="1100" i="1" dirty="0">
                <a:solidFill>
                  <a:prstClr val="black"/>
                </a:solidFill>
                <a:latin typeface="Arial"/>
              </a:rPr>
              <a:t>Reference SPR 369520</a:t>
            </a:r>
          </a:p>
          <a:p>
            <a:pPr lvl="1"/>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246</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9.10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118830529"/>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Problem issues addressed</a:t>
            </a:r>
            <a:r>
              <a:rPr lang="en-US" sz="1200" i="1" dirty="0">
                <a:solidFill>
                  <a:prstClr val="black"/>
                </a:solidFill>
              </a:rPr>
              <a:t> (continued)</a:t>
            </a:r>
            <a:br>
              <a:rPr lang="en-US" dirty="0"/>
            </a:br>
            <a:br>
              <a:rPr lang="en-US" dirty="0"/>
            </a:br>
            <a:endParaRPr lang="en-US" dirty="0"/>
          </a:p>
        </p:txBody>
      </p:sp>
      <p:sp>
        <p:nvSpPr>
          <p:cNvPr id="3" name="Text Placeholder 2"/>
          <p:cNvSpPr>
            <a:spLocks noGrp="1"/>
          </p:cNvSpPr>
          <p:nvPr>
            <p:ph type="body" sz="quarter" idx="10"/>
          </p:nvPr>
        </p:nvSpPr>
        <p:spPr/>
        <p:txBody>
          <a:bodyPr>
            <a:normAutofit lnSpcReduction="10000"/>
          </a:bodyPr>
          <a:lstStyle/>
          <a:p>
            <a:pPr marL="169863" lvl="1">
              <a:buClr>
                <a:srgbClr val="C00000"/>
              </a:buClr>
              <a:buFont typeface="Arial" pitchFamily="34" charset="0"/>
              <a:buChar char="•"/>
            </a:pPr>
            <a:r>
              <a:rPr lang="en-US" sz="2200" dirty="0"/>
              <a:t>Issues corrected in 9.10 that were present in previous releases:</a:t>
            </a:r>
          </a:p>
          <a:p>
            <a:pPr marL="839787" lvl="1" indent="-273050">
              <a:spcBef>
                <a:spcPts val="0"/>
              </a:spcBef>
              <a:buSzPct val="95000"/>
            </a:pPr>
            <a:r>
              <a:rPr lang="en-US" sz="1400" u="sng" dirty="0">
                <a:solidFill>
                  <a:prstClr val="black"/>
                </a:solidFill>
                <a:latin typeface="Arial"/>
              </a:rPr>
              <a:t>Entering a logic zone in the 9th CBE position of a secure/access point produces an error message:</a:t>
            </a:r>
            <a:r>
              <a:rPr lang="en-US" sz="1400" dirty="0">
                <a:solidFill>
                  <a:prstClr val="black"/>
                </a:solidFill>
                <a:latin typeface="Arial"/>
              </a:rPr>
              <a:t> Entering a logic zone in the 9th CBE position of a Sec/Access Type Code monitor module produces an error message "Point mapping must be a general purpose zone, releasing zone, or special function". This CBE position should allow logic equations for this type code. This problem occurred in 8.20 of VeriFire Tools. </a:t>
            </a:r>
            <a:r>
              <a:rPr lang="en-US" sz="1100" i="1" dirty="0">
                <a:solidFill>
                  <a:prstClr val="black"/>
                </a:solidFill>
                <a:latin typeface="Arial"/>
              </a:rPr>
              <a:t>Reference SPR 369447 </a:t>
            </a:r>
          </a:p>
          <a:p>
            <a:pPr marL="839787" lvl="1" indent="-273050">
              <a:spcBef>
                <a:spcPts val="0"/>
              </a:spcBef>
              <a:buSzPct val="95000"/>
            </a:pPr>
            <a:endParaRPr lang="en-US" sz="1250" i="1" dirty="0">
              <a:solidFill>
                <a:prstClr val="black"/>
              </a:solidFill>
              <a:latin typeface="Arial"/>
            </a:endParaRPr>
          </a:p>
          <a:p>
            <a:pPr marL="839787" lvl="1" indent="-273050">
              <a:spcBef>
                <a:spcPts val="0"/>
              </a:spcBef>
              <a:buSzPct val="95000"/>
            </a:pPr>
            <a:r>
              <a:rPr lang="en-US" sz="1400" u="sng" dirty="0">
                <a:solidFill>
                  <a:prstClr val="black"/>
                </a:solidFill>
                <a:latin typeface="Arial"/>
              </a:rPr>
              <a:t>Devices Labels for AUS / NZ Panels are not persisting in the Database after reopening Point Programming service - Copy/Paste Issue:</a:t>
            </a:r>
            <a:r>
              <a:rPr lang="en-US" sz="1400" dirty="0">
                <a:solidFill>
                  <a:prstClr val="black"/>
                </a:solidFill>
                <a:latin typeface="Arial"/>
              </a:rPr>
              <a:t> </a:t>
            </a:r>
            <a:r>
              <a:rPr lang="en-US" sz="1400" dirty="0"/>
              <a:t>The Australian / New Zealand panels have a combined device label as oppose to two distinct Primary and Extended label columns for a total character length of 32. When copying and pasting extra long device labels, more than 28 characters, the problem is that the characters after the 28</a:t>
            </a:r>
            <a:r>
              <a:rPr lang="en-US" sz="1400" baseline="30000" dirty="0"/>
              <a:t>th</a:t>
            </a:r>
            <a:r>
              <a:rPr lang="en-US" sz="1400" dirty="0"/>
              <a:t> position are not persisted when service is closed and reopened. This problem was introduced in version 8.40 of Tools. </a:t>
            </a:r>
            <a:r>
              <a:rPr lang="en-US" sz="1100" i="1" dirty="0">
                <a:solidFill>
                  <a:prstClr val="black"/>
                </a:solidFill>
                <a:latin typeface="Arial"/>
              </a:rPr>
              <a:t>Reference SPR 369802</a:t>
            </a:r>
          </a:p>
          <a:p>
            <a:pPr marL="839787" lvl="1" indent="-273050">
              <a:spcBef>
                <a:spcPts val="0"/>
              </a:spcBef>
              <a:buSzPct val="95000"/>
            </a:pPr>
            <a:endParaRPr lang="en-US" sz="1100" i="1" dirty="0">
              <a:solidFill>
                <a:prstClr val="black"/>
              </a:solidFill>
              <a:latin typeface="Arial"/>
            </a:endParaRPr>
          </a:p>
          <a:p>
            <a:pPr marL="839787" lvl="1" indent="-273050">
              <a:spcBef>
                <a:spcPts val="0"/>
              </a:spcBef>
              <a:buSzPct val="95000"/>
            </a:pPr>
            <a:r>
              <a:rPr lang="en-US" sz="1400" u="sng" dirty="0"/>
              <a:t>VeriFire Tools new Auto Populate feature in the UDACT-2 assigns incorrect Event Codes: </a:t>
            </a:r>
            <a:r>
              <a:rPr lang="en-US" sz="1400" dirty="0"/>
              <a:t>An issue has been discovered that affects the UDACT-2 Auto Populate feature in VeriFire Tools 9.00. For the 3030-2, NCA-2, NCA and 3030 panels only, the incorrect event codes are being transmitted to the Central Monitoring station from the UDACT-2. This occurs when the associated panel’s ACS circuit does not start consecutively from address 1 but where programming begins at a gap location. The programming looks correct in the VeriFire Tools programming and in the reporting but is injected when downloading the database to the UDACT-2. The problem does </a:t>
            </a:r>
            <a:r>
              <a:rPr lang="en-US" sz="1400" b="1" u="sng" dirty="0"/>
              <a:t>not</a:t>
            </a:r>
            <a:r>
              <a:rPr lang="en-US" sz="1400" dirty="0"/>
              <a:t> occur on the 640 series panels (640-2, 320, and 640).</a:t>
            </a:r>
            <a:r>
              <a:rPr lang="en-US" sz="1400" i="1" dirty="0"/>
              <a:t> </a:t>
            </a:r>
            <a:r>
              <a:rPr lang="en-US" sz="1100" i="1" dirty="0"/>
              <a:t>Reference SPR 375481</a:t>
            </a:r>
            <a:endParaRPr lang="en-US" sz="1100" dirty="0"/>
          </a:p>
          <a:p>
            <a:pPr marL="839787" lvl="1" indent="-273050">
              <a:spcBef>
                <a:spcPts val="0"/>
              </a:spcBef>
              <a:buSzPct val="95000"/>
            </a:pPr>
            <a:endParaRPr lang="en-US" sz="1100" i="1" dirty="0">
              <a:solidFill>
                <a:prstClr val="black"/>
              </a:solidFill>
              <a:latin typeface="Arial"/>
            </a:endParaRPr>
          </a:p>
          <a:p>
            <a:pPr lvl="1"/>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247</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9.10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125204685"/>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Problem issues addressed</a:t>
            </a:r>
            <a:r>
              <a:rPr lang="en-US" sz="1200" i="1" dirty="0">
                <a:solidFill>
                  <a:prstClr val="black"/>
                </a:solidFill>
              </a:rPr>
              <a:t> (continued)</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169863" lvl="1">
              <a:buClr>
                <a:srgbClr val="C00000"/>
              </a:buClr>
              <a:buFont typeface="Arial" pitchFamily="34" charset="0"/>
              <a:buChar char="•"/>
            </a:pPr>
            <a:r>
              <a:rPr lang="en-US" sz="2200" dirty="0"/>
              <a:t>Issues corrected in 9.10 that were present in previous releases:</a:t>
            </a:r>
          </a:p>
          <a:p>
            <a:pPr marL="839787" lvl="1" indent="-273050">
              <a:spcBef>
                <a:spcPts val="0"/>
              </a:spcBef>
              <a:buSzPct val="95000"/>
            </a:pPr>
            <a:r>
              <a:rPr lang="en-US" sz="1400" u="sng" dirty="0"/>
              <a:t>UDACT-2 Manual Programming Offset Issue - The events reported at Central Station are different than what is shown in the Tools GUI</a:t>
            </a:r>
            <a:r>
              <a:rPr lang="en-US" sz="1400" dirty="0"/>
              <a:t>. For the 3030-2, NCA-2, NCA, and 3030 panels only, this issue is observed when the originally configured ACS circuit range is shifted to a new range. This issue was introduced in VeriFire Tools 7.10. UDACT-2s that use a NFS2-640, NFS-320 or NFS-640 as a host panel are not affected by this issue. </a:t>
            </a:r>
            <a:r>
              <a:rPr lang="en-US" sz="1100" i="1" dirty="0"/>
              <a:t>Reference SPR 380706</a:t>
            </a:r>
            <a:endParaRPr lang="en-US" sz="1100" dirty="0"/>
          </a:p>
          <a:p>
            <a:pPr marL="839787" lvl="1" indent="-273050">
              <a:spcBef>
                <a:spcPts val="0"/>
              </a:spcBef>
              <a:buSzPct val="95000"/>
            </a:pPr>
            <a:endParaRPr lang="en-US" sz="1100" i="1" dirty="0">
              <a:solidFill>
                <a:prstClr val="black"/>
              </a:solidFill>
              <a:latin typeface="Arial"/>
            </a:endParaRPr>
          </a:p>
          <a:p>
            <a:pPr marL="839787" lvl="1" indent="-273050">
              <a:spcBef>
                <a:spcPts val="0"/>
              </a:spcBef>
              <a:buSzPct val="95000"/>
            </a:pPr>
            <a:r>
              <a:rPr lang="en-US" sz="1400" u="sng" dirty="0"/>
              <a:t>Two issues were found using UDACTM on the UDACT for NFS2-640 and NFS-320 host panels. </a:t>
            </a:r>
            <a:r>
              <a:rPr lang="en-US" sz="1400" dirty="0"/>
              <a:t>The first one is when Auto Populating the UDACT in “M” mode. The second issue is if you change from “M” mode to normal or visa – versa after manually programming the UDACT-2 Zone and Point Assignments. Both cause the same issue of</a:t>
            </a:r>
            <a:r>
              <a:rPr lang="en-US" sz="1400" b="1" dirty="0"/>
              <a:t> </a:t>
            </a:r>
            <a:r>
              <a:rPr lang="en-US" sz="1400" dirty="0"/>
              <a:t>events reported at Central Station being different than what is shown in the Tools GUI.</a:t>
            </a:r>
            <a:r>
              <a:rPr lang="en-US" sz="1400" i="1" dirty="0"/>
              <a:t> </a:t>
            </a:r>
            <a:r>
              <a:rPr lang="en-US" sz="1400" dirty="0"/>
              <a:t>UDACT-2s that use a NFS2-3030, NFS-3030, NCA-2, NCA or NFS-640 as a host panel are not affected by this issue. The issue only affects VeriFire Tools beginning with version 8.40. </a:t>
            </a:r>
            <a:r>
              <a:rPr lang="en-US" sz="1400" i="1" dirty="0"/>
              <a:t> </a:t>
            </a:r>
            <a:r>
              <a:rPr lang="en-US" sz="1100" i="1" dirty="0"/>
              <a:t>Reference SPR 381155</a:t>
            </a:r>
            <a:endParaRPr lang="en-US" sz="1100" dirty="0"/>
          </a:p>
          <a:p>
            <a:pPr marL="839787" lvl="1" indent="-273050">
              <a:spcBef>
                <a:spcPts val="0"/>
              </a:spcBef>
              <a:buSzPct val="95000"/>
            </a:pPr>
            <a:endParaRPr lang="en-US" sz="1100" i="1" dirty="0">
              <a:solidFill>
                <a:prstClr val="black"/>
              </a:solidFill>
              <a:latin typeface="Arial"/>
            </a:endParaRPr>
          </a:p>
          <a:p>
            <a:pPr lvl="1"/>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248</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9.10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7819049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a:bodyPr>
          <a:lstStyle/>
          <a:p>
            <a:endParaRPr lang="en-US" dirty="0"/>
          </a:p>
          <a:p>
            <a:r>
              <a:rPr lang="en-US" sz="1000" dirty="0" err="1"/>
              <a:t>VeriFire</a:t>
            </a:r>
            <a:r>
              <a:rPr lang="en-US" sz="1000" dirty="0"/>
              <a:t> Tools 11.40 will be officially released in 04/2021</a:t>
            </a:r>
          </a:p>
          <a:p>
            <a:pPr marL="287337" lvl="1" indent="0">
              <a:buNone/>
            </a:pPr>
            <a:r>
              <a:rPr lang="en-US" sz="1000" dirty="0"/>
              <a:t>   -  Compatibility support of new CLSS login based VFT  with Workstation  system</a:t>
            </a:r>
          </a:p>
          <a:p>
            <a:pPr marL="287337" lvl="1" indent="0">
              <a:buNone/>
            </a:pPr>
            <a:endParaRPr lang="en-US" sz="1000" dirty="0"/>
          </a:p>
          <a:p>
            <a:r>
              <a:rPr lang="en-US" sz="1000" dirty="0"/>
              <a:t>VeriFire Tools 11.30 will be officially released in 02/2021</a:t>
            </a:r>
          </a:p>
          <a:p>
            <a:pPr lvl="1"/>
            <a:r>
              <a:rPr lang="en-US" sz="1000" dirty="0"/>
              <a:t>N16 Panel Support</a:t>
            </a:r>
          </a:p>
          <a:p>
            <a:pPr lvl="1"/>
            <a:r>
              <a:rPr lang="en-US" sz="1000" dirty="0"/>
              <a:t>Added new Flashscans for N16 Panel:</a:t>
            </a:r>
          </a:p>
          <a:p>
            <a:pPr lvl="2"/>
            <a:r>
              <a:rPr lang="en-US" sz="1000" dirty="0"/>
              <a:t>RF PHOTO/HEAT (12)</a:t>
            </a:r>
          </a:p>
          <a:p>
            <a:pPr lvl="2"/>
            <a:r>
              <a:rPr lang="en-US" sz="1000" dirty="0"/>
              <a:t>PHOTO/HEAT WITH SELF TEST(39)</a:t>
            </a:r>
          </a:p>
          <a:p>
            <a:pPr lvl="2"/>
            <a:r>
              <a:rPr lang="en-US" sz="1000" dirty="0"/>
              <a:t>HIGH PHOTO(38) </a:t>
            </a:r>
          </a:p>
          <a:p>
            <a:pPr lvl="2"/>
            <a:r>
              <a:rPr lang="en-US" sz="1000" dirty="0"/>
              <a:t>Wenlock - HEAT ROR</a:t>
            </a:r>
          </a:p>
          <a:p>
            <a:pPr lvl="1"/>
            <a:r>
              <a:rPr lang="en-US" sz="1000" dirty="0"/>
              <a:t>NCD Version 3.0 support </a:t>
            </a:r>
          </a:p>
          <a:p>
            <a:pPr lvl="2"/>
            <a:r>
              <a:rPr lang="en-US" sz="1000" dirty="0"/>
              <a:t>Added AIO Programming Support</a:t>
            </a:r>
          </a:p>
          <a:p>
            <a:pPr lvl="2"/>
            <a:r>
              <a:rPr lang="en-US" sz="1000" dirty="0"/>
              <a:t>General Zones Programming</a:t>
            </a:r>
          </a:p>
          <a:p>
            <a:pPr lvl="2"/>
            <a:r>
              <a:rPr lang="en-US" sz="1000" dirty="0"/>
              <a:t>Logic Equation Programming</a:t>
            </a:r>
          </a:p>
          <a:p>
            <a:pPr lvl="2"/>
            <a:r>
              <a:rPr lang="en-US" sz="1000" dirty="0"/>
              <a:t>Alert Bar Configuration</a:t>
            </a:r>
          </a:p>
          <a:p>
            <a:pPr lvl="1"/>
            <a:r>
              <a:rPr lang="en-US" sz="1000" dirty="0"/>
              <a:t>Panel Licensing support </a:t>
            </a:r>
          </a:p>
          <a:p>
            <a:pPr lvl="1">
              <a:buNone/>
            </a:pPr>
            <a:endParaRPr lang="en-US" sz="1000" dirty="0"/>
          </a:p>
          <a:p>
            <a:pPr lvl="1"/>
            <a:endParaRPr lang="en-US" sz="1000" dirty="0"/>
          </a:p>
          <a:p>
            <a:r>
              <a:rPr lang="en-US" sz="1000" dirty="0"/>
              <a:t>VeriFire Tools 10.55 was officially released in 21/6/2019</a:t>
            </a:r>
          </a:p>
          <a:p>
            <a:pPr lvl="1"/>
            <a:r>
              <a:rPr lang="en-US" sz="1000" dirty="0"/>
              <a:t>UL 10</a:t>
            </a:r>
            <a:r>
              <a:rPr lang="en-US" sz="1000" baseline="30000" dirty="0"/>
              <a:t>th</a:t>
            </a:r>
            <a:r>
              <a:rPr lang="en-US" sz="1000" dirty="0"/>
              <a:t> Edition Compliance</a:t>
            </a:r>
          </a:p>
          <a:p>
            <a:pPr lvl="1"/>
            <a:r>
              <a:rPr lang="en-US" sz="1000" dirty="0"/>
              <a:t>Critical Update - New USB Driver for Windows 10</a:t>
            </a:r>
          </a:p>
          <a:p>
            <a:pPr lvl="1"/>
            <a:r>
              <a:rPr lang="en-US" sz="1000" dirty="0"/>
              <a:t>Problem Issues Addressed</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24</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54821377"/>
      </p:ext>
    </p:extLst>
  </p:cSld>
  <p:clrMapOvr>
    <a:masterClrMapping/>
  </p:clrMapOvr>
  <p:transition/>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9.00</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extLst>
      <p:ext uri="{BB962C8B-B14F-4D97-AF65-F5344CB8AC3E}">
        <p14:creationId xmlns:p14="http://schemas.microsoft.com/office/powerpoint/2010/main" val="1882594586"/>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This presentation provides a more expanded discussion of the enhancements in VeriFire Tools 9.00. These were introduced into this release based on internal and external initiatives as follows:</a:t>
            </a:r>
          </a:p>
          <a:p>
            <a:endParaRPr lang="en-US" dirty="0"/>
          </a:p>
          <a:p>
            <a:pPr lvl="1" eaLnBrk="1" hangingPunct="1">
              <a:buSzPct val="95000"/>
            </a:pPr>
            <a:r>
              <a:rPr lang="en-US" dirty="0"/>
              <a:t>Improved usability by integrating ACS Honeywell User Experience (HUE) which is centered around Human Factors Best Practices</a:t>
            </a:r>
          </a:p>
          <a:p>
            <a:pPr lvl="1" eaLnBrk="1" hangingPunct="1"/>
            <a:endParaRPr lang="en-US" dirty="0"/>
          </a:p>
          <a:p>
            <a:pPr lvl="1" eaLnBrk="1" hangingPunct="1">
              <a:buSzPct val="95000"/>
            </a:pPr>
            <a:r>
              <a:rPr lang="en-US" dirty="0"/>
              <a:t>Observational “Voice of the Customer” requests</a:t>
            </a:r>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250</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056017014"/>
      </p:ext>
    </p:extLst>
  </p:cSld>
  <p:clrMapOvr>
    <a:masterClrMapping/>
  </p:clrMapOvr>
  <p:transition/>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Release History</a:t>
            </a:r>
          </a:p>
          <a:p>
            <a:r>
              <a:rPr lang="en-US" dirty="0"/>
              <a:t>Operating Systems / Platform Capability list</a:t>
            </a:r>
          </a:p>
          <a:p>
            <a:r>
              <a:rPr lang="en-US" dirty="0"/>
              <a:t>Auto-Programming of the UDACT-2 for all panels</a:t>
            </a:r>
          </a:p>
          <a:p>
            <a:r>
              <a:rPr lang="en-US" dirty="0"/>
              <a:t>Surface Pro 3 tablet support </a:t>
            </a:r>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251</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396035603"/>
      </p:ext>
    </p:extLst>
  </p:cSld>
  <p:clrMapOvr>
    <a:masterClrMapping/>
  </p:clrMapOvr>
  <p:transition/>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9.00 release date set for Q4 2015</a:t>
            </a:r>
          </a:p>
          <a:p>
            <a:pPr lvl="1"/>
            <a:r>
              <a:rPr lang="en-US" dirty="0"/>
              <a:t>SWIFT Wireless 2.0 support</a:t>
            </a:r>
          </a:p>
          <a:p>
            <a:pPr lvl="1"/>
            <a:r>
              <a:rPr lang="en-US" dirty="0"/>
              <a:t>Auto-Programming of the UDACT-2 for all panels</a:t>
            </a:r>
          </a:p>
          <a:p>
            <a:pPr lvl="1"/>
            <a:r>
              <a:rPr lang="en-US" dirty="0"/>
              <a:t>Surface Pro 3 tablet support</a:t>
            </a:r>
          </a:p>
          <a:p>
            <a:endParaRPr lang="en-US" dirty="0"/>
          </a:p>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endParaRPr lang="en-US" dirty="0"/>
          </a:p>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252</a:t>
            </a:fld>
            <a:endParaRPr lang="en-US" dirty="0"/>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405347464"/>
      </p:ext>
    </p:extLst>
  </p:cSld>
  <p:clrMapOvr>
    <a:masterClrMapping/>
  </p:clrMapOvr>
  <p:transition/>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VeriFire Tools 8.00 was officially released on 6/16/2014</a:t>
            </a:r>
          </a:p>
          <a:p>
            <a:pPr lvl="1"/>
            <a:r>
              <a:rPr lang="en-US" dirty="0"/>
              <a:t> </a:t>
            </a:r>
          </a:p>
          <a:p>
            <a:endParaRPr lang="en-US" dirty="0"/>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253</a:t>
            </a:fld>
            <a:endParaRPr lang="en-US" dirty="0"/>
          </a:p>
        </p:txBody>
      </p:sp>
      <p:pic>
        <p:nvPicPr>
          <p:cNvPr id="6" name="Picture 3"/>
          <p:cNvPicPr>
            <a:picLocks noChangeAspect="1" noChangeArrowheads="1"/>
          </p:cNvPicPr>
          <p:nvPr/>
        </p:nvPicPr>
        <p:blipFill>
          <a:blip r:embed="rId3" cstate="print"/>
          <a:srcRect/>
          <a:stretch>
            <a:fillRect/>
          </a:stretch>
        </p:blipFill>
        <p:spPr bwMode="auto">
          <a:xfrm>
            <a:off x="1103671" y="1514168"/>
            <a:ext cx="2263775" cy="781050"/>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655900138"/>
      </p:ext>
    </p:extLst>
  </p:cSld>
  <p:clrMapOvr>
    <a:masterClrMapping/>
  </p:clrMapOvr>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Operating Systems / Platform capability list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Window 7</a:t>
            </a:r>
          </a:p>
          <a:p>
            <a:pPr lvl="1"/>
            <a:r>
              <a:rPr lang="en-US" dirty="0"/>
              <a:t>32 and 64 bit</a:t>
            </a:r>
          </a:p>
          <a:p>
            <a:pPr lvl="1"/>
            <a:endParaRPr lang="en-US" dirty="0"/>
          </a:p>
          <a:p>
            <a:r>
              <a:rPr lang="en-US" dirty="0"/>
              <a:t>Windows 8</a:t>
            </a:r>
          </a:p>
          <a:p>
            <a:pPr lvl="1"/>
            <a:r>
              <a:rPr lang="en-US" dirty="0"/>
              <a:t>32 and 64 bit</a:t>
            </a:r>
          </a:p>
          <a:p>
            <a:pPr lvl="1"/>
            <a:endParaRPr lang="en-US" dirty="0"/>
          </a:p>
          <a:p>
            <a:r>
              <a:rPr lang="en-US" dirty="0"/>
              <a:t>Windows 8.1</a:t>
            </a:r>
          </a:p>
          <a:p>
            <a:pPr lvl="1"/>
            <a:r>
              <a:rPr lang="en-US" dirty="0"/>
              <a:t>32 and 64 bit</a:t>
            </a:r>
          </a:p>
          <a:p>
            <a:pPr lvl="1"/>
            <a:endParaRPr lang="en-US" dirty="0"/>
          </a:p>
          <a:p>
            <a:r>
              <a:rPr lang="en-US" dirty="0"/>
              <a:t>Windows Surface Pro 3 tablet</a:t>
            </a:r>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254</a:t>
            </a:fld>
            <a:endParaRPr lang="en-US" dirty="0"/>
          </a:p>
        </p:txBody>
      </p:sp>
      <p:pic>
        <p:nvPicPr>
          <p:cNvPr id="7" name="Picture 2" descr="http://techsultan.com/wp-content/uploads/2013/08/windows-71.png"/>
          <p:cNvPicPr>
            <a:picLocks noChangeAspect="1" noChangeArrowheads="1"/>
          </p:cNvPicPr>
          <p:nvPr/>
        </p:nvPicPr>
        <p:blipFill>
          <a:blip r:embed="rId3" cstate="print"/>
          <a:srcRect/>
          <a:stretch>
            <a:fillRect/>
          </a:stretch>
        </p:blipFill>
        <p:spPr bwMode="auto">
          <a:xfrm>
            <a:off x="2678906" y="1074738"/>
            <a:ext cx="658813" cy="654050"/>
          </a:xfrm>
          <a:prstGeom prst="rect">
            <a:avLst/>
          </a:prstGeom>
          <a:ln>
            <a:noFill/>
          </a:ln>
          <a:effectLst>
            <a:outerShdw blurRad="292100" dist="139700" dir="2700000" algn="tl" rotWithShape="0">
              <a:srgbClr val="333333">
                <a:alpha val="65000"/>
              </a:srgbClr>
            </a:outerShdw>
          </a:effectLst>
        </p:spPr>
      </p:pic>
      <p:pic>
        <p:nvPicPr>
          <p:cNvPr id="8" name="Picture 4" descr="http://whdi-reviews.com/wp-content/uploads/2012/07/Windows-8-Logo-Wallpaper.jpeg"/>
          <p:cNvPicPr>
            <a:picLocks noChangeAspect="1" noChangeArrowheads="1"/>
          </p:cNvPicPr>
          <p:nvPr/>
        </p:nvPicPr>
        <p:blipFill>
          <a:blip r:embed="rId4" cstate="print"/>
          <a:srcRect/>
          <a:stretch>
            <a:fillRect/>
          </a:stretch>
        </p:blipFill>
        <p:spPr bwMode="auto">
          <a:xfrm>
            <a:off x="2678906" y="2169319"/>
            <a:ext cx="914400" cy="571500"/>
          </a:xfrm>
          <a:prstGeom prst="rect">
            <a:avLst/>
          </a:prstGeom>
          <a:ln>
            <a:noFill/>
          </a:ln>
          <a:effectLst>
            <a:outerShdw blurRad="292100" dist="139700" dir="2700000" algn="tl" rotWithShape="0">
              <a:srgbClr val="333333">
                <a:alpha val="65000"/>
              </a:srgbClr>
            </a:outerShdw>
          </a:effectLst>
        </p:spPr>
      </p:pic>
      <p:pic>
        <p:nvPicPr>
          <p:cNvPr id="9" name="Picture 8" descr="http://www.winbeta.org/sites/default/files/Windows-8-1.jpg"/>
          <p:cNvPicPr>
            <a:picLocks noChangeAspect="1" noChangeArrowheads="1"/>
          </p:cNvPicPr>
          <p:nvPr/>
        </p:nvPicPr>
        <p:blipFill>
          <a:blip r:embed="rId5" cstate="print"/>
          <a:srcRect/>
          <a:stretch>
            <a:fillRect/>
          </a:stretch>
        </p:blipFill>
        <p:spPr bwMode="auto">
          <a:xfrm>
            <a:off x="2678906" y="3152776"/>
            <a:ext cx="1023937" cy="576262"/>
          </a:xfrm>
          <a:prstGeom prst="rect">
            <a:avLst/>
          </a:prstGeom>
          <a:ln>
            <a:noFill/>
          </a:ln>
          <a:effectLst>
            <a:outerShdw blurRad="292100" dist="139700" dir="2700000" algn="tl" rotWithShape="0">
              <a:srgbClr val="333333">
                <a:alpha val="65000"/>
              </a:srgbClr>
            </a:outerShdw>
          </a:effectLst>
        </p:spPr>
      </p:pic>
      <p:pic>
        <p:nvPicPr>
          <p:cNvPr id="10" name="Picture 10" descr="http://www.windows7password.net/wp-content/uploads/2010/10/MicrosoftSurface.jpeg"/>
          <p:cNvPicPr>
            <a:picLocks noChangeAspect="1" noChangeArrowheads="1"/>
          </p:cNvPicPr>
          <p:nvPr/>
        </p:nvPicPr>
        <p:blipFill>
          <a:blip r:embed="rId6" cstate="print"/>
          <a:srcRect/>
          <a:stretch>
            <a:fillRect/>
          </a:stretch>
        </p:blipFill>
        <p:spPr bwMode="auto">
          <a:xfrm>
            <a:off x="4223542" y="3985346"/>
            <a:ext cx="725487" cy="777875"/>
          </a:xfrm>
          <a:prstGeom prst="rect">
            <a:avLst/>
          </a:prstGeom>
          <a:ln>
            <a:noFill/>
          </a:ln>
          <a:effectLst>
            <a:outerShdw blurRad="292100" dist="139700" dir="2700000" algn="tl" rotWithShape="0">
              <a:srgbClr val="333333">
                <a:alpha val="65000"/>
              </a:srgbClr>
            </a:outerShdw>
          </a:effectLst>
        </p:spPr>
      </p:pic>
      <p:sp>
        <p:nvSpPr>
          <p:cNvPr id="11"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694679393"/>
      </p:ext>
    </p:extLst>
  </p:cSld>
  <p:clrMapOvr>
    <a:masterClrMapping/>
  </p:clrMapOvr>
  <p:transition/>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Auto-Programming of the UDACT-2 for all panels</a:t>
            </a:r>
            <a:br>
              <a:rPr lang="en-US" dirty="0"/>
            </a:br>
            <a:endParaRPr lang="en-US" dirty="0"/>
          </a:p>
        </p:txBody>
      </p:sp>
      <p:sp>
        <p:nvSpPr>
          <p:cNvPr id="3" name="Text Placeholder 2"/>
          <p:cNvSpPr>
            <a:spLocks noGrp="1"/>
          </p:cNvSpPr>
          <p:nvPr>
            <p:ph type="body" sz="quarter" idx="10"/>
          </p:nvPr>
        </p:nvSpPr>
        <p:spPr/>
        <p:txBody>
          <a:bodyPr>
            <a:normAutofit fontScale="92500" lnSpcReduction="20000"/>
          </a:bodyPr>
          <a:lstStyle/>
          <a:p>
            <a:endParaRPr lang="en-US" dirty="0"/>
          </a:p>
          <a:p>
            <a:r>
              <a:rPr lang="en-US" dirty="0"/>
              <a:t>This feature, that was in the previous release, focused just on 640 series panels.</a:t>
            </a:r>
          </a:p>
          <a:p>
            <a:r>
              <a:rPr lang="en-US" dirty="0"/>
              <a:t>It has now been expanded to include the 3030-2 and NCA-2. </a:t>
            </a:r>
          </a:p>
          <a:p>
            <a:r>
              <a:rPr lang="en-US" dirty="0"/>
              <a:t>It simplifies the work of programming the UDACT-2’s assigned points with the correct function type which is required for the Central Station to receive correct operational reports.</a:t>
            </a:r>
          </a:p>
          <a:p>
            <a:r>
              <a:rPr lang="en-US" dirty="0"/>
              <a:t>Each point’s function type is determined by the Type Code assignment of a particular host panel input device that is pre-programmed and associated with this point.</a:t>
            </a:r>
          </a:p>
          <a:p>
            <a:r>
              <a:rPr lang="en-US" dirty="0"/>
              <a:t>There is a unique correspondence between these Type Codes and the UDACT-2’s function type. For instance:</a:t>
            </a:r>
          </a:p>
          <a:p>
            <a:pPr lvl="1"/>
            <a:r>
              <a:rPr lang="en-US" dirty="0"/>
              <a:t>If a NFS2-3030 has a heat detector programmed into one of its loops then the UDACT2’s corresponding point will need to have its function programmed to “Heat Detector”.  </a:t>
            </a:r>
          </a:p>
          <a:p>
            <a:pPr lvl="1"/>
            <a:r>
              <a:rPr lang="en-US" dirty="0"/>
              <a:t>If it’s a Security module then the UDACT2’s corresponding point will need a function of “Burglary”.</a:t>
            </a:r>
          </a:p>
          <a:p>
            <a:r>
              <a:rPr lang="en-US" dirty="0"/>
              <a:t>This feature will automatically determine and program this correct function for each UDACT-2’s point, when possible, eliminating manual intervention.</a:t>
            </a:r>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255</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37132642"/>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stretch>
            <a:fillRect/>
          </a:stretch>
        </p:blipFill>
        <p:spPr>
          <a:xfrm>
            <a:off x="288189" y="1852829"/>
            <a:ext cx="8574299" cy="4323716"/>
          </a:xfrm>
          <a:prstGeom prst="rect">
            <a:avLst/>
          </a:prstGeom>
          <a:ln>
            <a:noFill/>
          </a:ln>
          <a:effectLst>
            <a:outerShdw blurRad="292100" dist="139700" dir="2700000" algn="tl" rotWithShape="0">
              <a:srgbClr val="333333">
                <a:alpha val="65000"/>
              </a:srgbClr>
            </a:outerShdw>
          </a:effectLst>
        </p:spPr>
      </p:pic>
      <p:pic>
        <p:nvPicPr>
          <p:cNvPr id="20" name="Picture 19"/>
          <p:cNvPicPr>
            <a:picLocks noChangeAspect="1"/>
          </p:cNvPicPr>
          <p:nvPr/>
        </p:nvPicPr>
        <p:blipFill>
          <a:blip r:embed="rId4"/>
          <a:stretch>
            <a:fillRect/>
          </a:stretch>
        </p:blipFill>
        <p:spPr>
          <a:xfrm>
            <a:off x="288188" y="1843379"/>
            <a:ext cx="8573015" cy="3911962"/>
          </a:xfrm>
          <a:prstGeom prst="rect">
            <a:avLst/>
          </a:prstGeom>
          <a:ln>
            <a:noFill/>
          </a:ln>
          <a:effectLst>
            <a:outerShdw blurRad="292100" dist="139700" dir="2700000" algn="tl" rotWithShape="0">
              <a:srgbClr val="333333">
                <a:alpha val="65000"/>
              </a:srgbClr>
            </a:outerShdw>
          </a:effectLst>
        </p:spPr>
      </p:pic>
      <p:pic>
        <p:nvPicPr>
          <p:cNvPr id="23" name="Picture 22"/>
          <p:cNvPicPr>
            <a:picLocks noChangeAspect="1"/>
          </p:cNvPicPr>
          <p:nvPr/>
        </p:nvPicPr>
        <p:blipFill>
          <a:blip r:embed="rId5"/>
          <a:stretch>
            <a:fillRect/>
          </a:stretch>
        </p:blipFill>
        <p:spPr>
          <a:xfrm>
            <a:off x="280227" y="1852220"/>
            <a:ext cx="8628216" cy="3912571"/>
          </a:xfrm>
          <a:prstGeom prst="rect">
            <a:avLst/>
          </a:prstGeom>
        </p:spPr>
      </p:pic>
      <p:sp>
        <p:nvSpPr>
          <p:cNvPr id="2" name="Title 1"/>
          <p:cNvSpPr>
            <a:spLocks noGrp="1"/>
          </p:cNvSpPr>
          <p:nvPr>
            <p:ph type="title"/>
          </p:nvPr>
        </p:nvSpPr>
        <p:spPr/>
        <p:txBody>
          <a:bodyPr/>
          <a:lstStyle/>
          <a:p>
            <a:r>
              <a:rPr lang="en-US" dirty="0"/>
              <a:t>Auto-Programming of the UDACT-2 for all panels </a:t>
            </a:r>
            <a:r>
              <a:rPr lang="en-US" sz="1200" i="1" dirty="0"/>
              <a:t>(continued)</a:t>
            </a:r>
            <a:endParaRPr lang="en-US" sz="1200" dirty="0"/>
          </a:p>
        </p:txBody>
      </p:sp>
      <p:sp>
        <p:nvSpPr>
          <p:cNvPr id="3" name="Text Placeholder 2"/>
          <p:cNvSpPr>
            <a:spLocks noGrp="1"/>
          </p:cNvSpPr>
          <p:nvPr>
            <p:ph type="body" sz="quarter" idx="10"/>
          </p:nvPr>
        </p:nvSpPr>
        <p:spPr>
          <a:xfrm>
            <a:off x="514350" y="1421606"/>
            <a:ext cx="8002588" cy="4961732"/>
          </a:xfrm>
        </p:spPr>
        <p:txBody>
          <a:bodyPr/>
          <a:lstStyle/>
          <a:p>
            <a:r>
              <a:rPr lang="en-US" b="1" dirty="0"/>
              <a:t>3030-2 Demonstration</a:t>
            </a:r>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256</a:t>
            </a:fld>
            <a:endParaRPr lang="en-US" dirty="0"/>
          </a:p>
        </p:txBody>
      </p:sp>
      <p:pic>
        <p:nvPicPr>
          <p:cNvPr id="6" name="Picture 5"/>
          <p:cNvPicPr>
            <a:picLocks noChangeAspect="1"/>
          </p:cNvPicPr>
          <p:nvPr/>
        </p:nvPicPr>
        <p:blipFill>
          <a:blip r:embed="rId6"/>
          <a:stretch>
            <a:fillRect/>
          </a:stretch>
        </p:blipFill>
        <p:spPr>
          <a:xfrm>
            <a:off x="281512" y="1862279"/>
            <a:ext cx="8580976" cy="4390741"/>
          </a:xfrm>
          <a:prstGeom prst="rect">
            <a:avLst/>
          </a:prstGeom>
          <a:ln>
            <a:noFill/>
          </a:ln>
          <a:effectLst>
            <a:outerShdw blurRad="292100" dist="139700" dir="2700000" algn="tl" rotWithShape="0">
              <a:srgbClr val="333333">
                <a:alpha val="65000"/>
              </a:srgbClr>
            </a:outerShdw>
          </a:effectLst>
        </p:spPr>
      </p:pic>
      <p:sp>
        <p:nvSpPr>
          <p:cNvPr id="9" name="Line Callout 1 8"/>
          <p:cNvSpPr>
            <a:spLocks/>
          </p:cNvSpPr>
          <p:nvPr/>
        </p:nvSpPr>
        <p:spPr bwMode="auto">
          <a:xfrm>
            <a:off x="6476206" y="2874169"/>
            <a:ext cx="2133600" cy="461665"/>
          </a:xfrm>
          <a:prstGeom prst="borderCallout1">
            <a:avLst>
              <a:gd name="adj1" fmla="val 46722"/>
              <a:gd name="adj2" fmla="val -163"/>
              <a:gd name="adj3" fmla="val 189453"/>
              <a:gd name="adj4" fmla="val -77374"/>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Starting with no UDACT programming in the panel.</a:t>
            </a:r>
            <a:endParaRPr lang="en-US" sz="1200" dirty="0"/>
          </a:p>
        </p:txBody>
      </p:sp>
      <p:pic>
        <p:nvPicPr>
          <p:cNvPr id="10" name="Picture 9"/>
          <p:cNvPicPr>
            <a:picLocks noChangeAspect="1"/>
          </p:cNvPicPr>
          <p:nvPr/>
        </p:nvPicPr>
        <p:blipFill>
          <a:blip r:embed="rId7"/>
          <a:stretch>
            <a:fillRect/>
          </a:stretch>
        </p:blipFill>
        <p:spPr>
          <a:xfrm>
            <a:off x="281512" y="1862279"/>
            <a:ext cx="7443788" cy="4381291"/>
          </a:xfrm>
          <a:prstGeom prst="rect">
            <a:avLst/>
          </a:prstGeom>
          <a:ln>
            <a:noFill/>
          </a:ln>
          <a:effectLst>
            <a:outerShdw blurRad="292100" dist="139700" dir="2700000" algn="tl" rotWithShape="0">
              <a:srgbClr val="333333">
                <a:alpha val="65000"/>
              </a:srgbClr>
            </a:outerShdw>
          </a:effectLst>
        </p:spPr>
      </p:pic>
      <p:sp>
        <p:nvSpPr>
          <p:cNvPr id="11" name="Line Callout 1 10"/>
          <p:cNvSpPr>
            <a:spLocks/>
          </p:cNvSpPr>
          <p:nvPr/>
        </p:nvSpPr>
        <p:spPr bwMode="auto">
          <a:xfrm>
            <a:off x="6628606" y="3026569"/>
            <a:ext cx="2133600" cy="830997"/>
          </a:xfrm>
          <a:prstGeom prst="borderCallout1">
            <a:avLst>
              <a:gd name="adj1" fmla="val 46722"/>
              <a:gd name="adj2" fmla="val -163"/>
              <a:gd name="adj3" fmla="val 293791"/>
              <a:gd name="adj4" fmla="val -94785"/>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Then install a UDACT type Annunciator. Annunciators points will be mapped after SLC devices are installed.</a:t>
            </a:r>
            <a:endParaRPr lang="en-US" sz="1200" dirty="0"/>
          </a:p>
        </p:txBody>
      </p:sp>
      <p:pic>
        <p:nvPicPr>
          <p:cNvPr id="13" name="Picture 12"/>
          <p:cNvPicPr>
            <a:picLocks noChangeAspect="1"/>
          </p:cNvPicPr>
          <p:nvPr/>
        </p:nvPicPr>
        <p:blipFill>
          <a:blip r:embed="rId8"/>
          <a:stretch>
            <a:fillRect/>
          </a:stretch>
        </p:blipFill>
        <p:spPr>
          <a:xfrm>
            <a:off x="281512" y="1852829"/>
            <a:ext cx="8580976" cy="4390741"/>
          </a:xfrm>
          <a:prstGeom prst="rect">
            <a:avLst/>
          </a:prstGeom>
          <a:ln>
            <a:noFill/>
          </a:ln>
          <a:effectLst>
            <a:outerShdw blurRad="292100" dist="139700" dir="2700000" algn="tl" rotWithShape="0">
              <a:srgbClr val="333333">
                <a:alpha val="65000"/>
              </a:srgbClr>
            </a:outerShdw>
          </a:effectLst>
        </p:spPr>
      </p:pic>
      <p:sp>
        <p:nvSpPr>
          <p:cNvPr id="14" name="Line Callout 1 13"/>
          <p:cNvSpPr>
            <a:spLocks/>
          </p:cNvSpPr>
          <p:nvPr/>
        </p:nvSpPr>
        <p:spPr bwMode="auto">
          <a:xfrm>
            <a:off x="6552406" y="2726219"/>
            <a:ext cx="2133600" cy="646331"/>
          </a:xfrm>
          <a:prstGeom prst="borderCallout1">
            <a:avLst>
              <a:gd name="adj1" fmla="val 46722"/>
              <a:gd name="adj2" fmla="val -163"/>
              <a:gd name="adj3" fmla="val 196106"/>
              <a:gd name="adj4" fmla="val -74037"/>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Then install your Detectors customized to particular type codes.</a:t>
            </a:r>
            <a:endParaRPr lang="en-US" sz="1200" dirty="0"/>
          </a:p>
        </p:txBody>
      </p:sp>
      <p:pic>
        <p:nvPicPr>
          <p:cNvPr id="15" name="Picture 14"/>
          <p:cNvPicPr>
            <a:picLocks noChangeAspect="1"/>
          </p:cNvPicPr>
          <p:nvPr/>
        </p:nvPicPr>
        <p:blipFill>
          <a:blip r:embed="rId9"/>
          <a:stretch>
            <a:fillRect/>
          </a:stretch>
        </p:blipFill>
        <p:spPr>
          <a:xfrm>
            <a:off x="281512" y="1852829"/>
            <a:ext cx="8580976" cy="4390741"/>
          </a:xfrm>
          <a:prstGeom prst="rect">
            <a:avLst/>
          </a:prstGeom>
          <a:ln>
            <a:noFill/>
          </a:ln>
          <a:effectLst>
            <a:outerShdw blurRad="292100" dist="139700" dir="2700000" algn="tl" rotWithShape="0">
              <a:srgbClr val="333333">
                <a:alpha val="65000"/>
              </a:srgbClr>
            </a:outerShdw>
          </a:effectLst>
        </p:spPr>
      </p:pic>
      <p:sp>
        <p:nvSpPr>
          <p:cNvPr id="22" name="Oval 21"/>
          <p:cNvSpPr>
            <a:spLocks noChangeArrowheads="1"/>
          </p:cNvSpPr>
          <p:nvPr/>
        </p:nvSpPr>
        <p:spPr bwMode="auto">
          <a:xfrm>
            <a:off x="7816868" y="2671298"/>
            <a:ext cx="1036906" cy="402316"/>
          </a:xfrm>
          <a:prstGeom prst="ellipse">
            <a:avLst/>
          </a:prstGeom>
          <a:noFill/>
          <a:ln w="19050" algn="ctr">
            <a:solidFill>
              <a:srgbClr val="FF0000"/>
            </a:solidFill>
            <a:round/>
            <a:headEnd/>
            <a:tailEnd/>
          </a:ln>
        </p:spPr>
        <p:txBody>
          <a:bodyPr/>
          <a:lstStyle/>
          <a:p>
            <a:endParaRPr lang="en-US"/>
          </a:p>
        </p:txBody>
      </p:sp>
      <p:sp>
        <p:nvSpPr>
          <p:cNvPr id="24" name="Oval 23"/>
          <p:cNvSpPr>
            <a:spLocks noChangeArrowheads="1"/>
          </p:cNvSpPr>
          <p:nvPr/>
        </p:nvSpPr>
        <p:spPr bwMode="auto">
          <a:xfrm>
            <a:off x="2175507" y="4272323"/>
            <a:ext cx="2235128" cy="1406177"/>
          </a:xfrm>
          <a:prstGeom prst="ellipse">
            <a:avLst/>
          </a:prstGeom>
          <a:noFill/>
          <a:ln w="19050" algn="ctr">
            <a:solidFill>
              <a:srgbClr val="FF0000"/>
            </a:solidFill>
            <a:round/>
            <a:headEnd/>
            <a:tailEnd/>
          </a:ln>
        </p:spPr>
        <p:txBody>
          <a:bodyPr/>
          <a:lstStyle/>
          <a:p>
            <a:endParaRPr lang="en-US"/>
          </a:p>
        </p:txBody>
      </p:sp>
      <p:sp>
        <p:nvSpPr>
          <p:cNvPr id="16" name="Line Callout 1 15"/>
          <p:cNvSpPr>
            <a:spLocks/>
          </p:cNvSpPr>
          <p:nvPr/>
        </p:nvSpPr>
        <p:spPr bwMode="auto">
          <a:xfrm>
            <a:off x="6704806" y="2878619"/>
            <a:ext cx="2133600" cy="646331"/>
          </a:xfrm>
          <a:prstGeom prst="borderCallout1">
            <a:avLst>
              <a:gd name="adj1" fmla="val 46722"/>
              <a:gd name="adj2" fmla="val -163"/>
              <a:gd name="adj3" fmla="val 125368"/>
              <a:gd name="adj4" fmla="val -33561"/>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Then install your Input Modules customized to particular type codes.</a:t>
            </a:r>
            <a:endParaRPr lang="en-US" sz="1200" dirty="0"/>
          </a:p>
        </p:txBody>
      </p:sp>
      <p:sp>
        <p:nvSpPr>
          <p:cNvPr id="18" name="Line Callout 1 17"/>
          <p:cNvSpPr>
            <a:spLocks/>
          </p:cNvSpPr>
          <p:nvPr/>
        </p:nvSpPr>
        <p:spPr bwMode="auto">
          <a:xfrm>
            <a:off x="6857206" y="3031019"/>
            <a:ext cx="2133600" cy="646331"/>
          </a:xfrm>
          <a:prstGeom prst="borderCallout1">
            <a:avLst>
              <a:gd name="adj1" fmla="val 46722"/>
              <a:gd name="adj2" fmla="val -163"/>
              <a:gd name="adj3" fmla="val 258522"/>
              <a:gd name="adj4" fmla="val -78219"/>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Now manually map your SLC devices to the individual UDACT ACS points.</a:t>
            </a:r>
            <a:endParaRPr lang="en-US" sz="1200" dirty="0"/>
          </a:p>
        </p:txBody>
      </p:sp>
      <p:sp>
        <p:nvSpPr>
          <p:cNvPr id="21" name="Line Callout 1 20"/>
          <p:cNvSpPr>
            <a:spLocks/>
          </p:cNvSpPr>
          <p:nvPr/>
        </p:nvSpPr>
        <p:spPr bwMode="auto">
          <a:xfrm>
            <a:off x="5409560" y="1184566"/>
            <a:ext cx="2206308" cy="2308324"/>
          </a:xfrm>
          <a:prstGeom prst="borderCallout1">
            <a:avLst>
              <a:gd name="adj1" fmla="val 47207"/>
              <a:gd name="adj2" fmla="val 99598"/>
              <a:gd name="adj3" fmla="val 67785"/>
              <a:gd name="adj4" fmla="val 114818"/>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Now switching to the UDACT-2 programming service and selecting the Zone and Point Assignment tab, the default function type for all ACS points is “Fire Alarm”. </a:t>
            </a:r>
            <a:r>
              <a:rPr lang="en-US" sz="1200" dirty="0"/>
              <a:t>After the “Auto Program” button is</a:t>
            </a:r>
            <a:r>
              <a:rPr lang="en-US" sz="1200" b="1" dirty="0"/>
              <a:t> </a:t>
            </a:r>
            <a:r>
              <a:rPr lang="en-US" sz="1200" dirty="0"/>
              <a:t>clicked and you confirm by selecting “OK” to the popup, these points will be automatically programmed  without manual effort.</a:t>
            </a:r>
          </a:p>
        </p:txBody>
      </p:sp>
      <p:sp>
        <p:nvSpPr>
          <p:cNvPr id="2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977516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2" presetClass="entr" presetSubtype="4"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par>
                                <p:cTn id="27" presetID="2" presetClass="entr" presetSubtype="4"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13"/>
                                        </p:tgtEl>
                                      </p:cBhvr>
                                    </p:animEffect>
                                    <p:set>
                                      <p:cBhvr>
                                        <p:cTn id="39" dur="1" fill="hold">
                                          <p:stCondLst>
                                            <p:cond delay="499"/>
                                          </p:stCondLst>
                                        </p:cTn>
                                        <p:tgtEl>
                                          <p:spTgt spid="13"/>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par>
                                <p:cTn id="43" presetID="2" presetClass="entr" presetSubtype="4"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15"/>
                                        </p:tgtEl>
                                      </p:cBhvr>
                                    </p:animEffect>
                                    <p:set>
                                      <p:cBhvr>
                                        <p:cTn id="55" dur="1" fill="hold">
                                          <p:stCondLst>
                                            <p:cond delay="499"/>
                                          </p:stCondLst>
                                        </p:cTn>
                                        <p:tgtEl>
                                          <p:spTgt spid="15"/>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6"/>
                                        </p:tgtEl>
                                      </p:cBhvr>
                                    </p:animEffect>
                                    <p:set>
                                      <p:cBhvr>
                                        <p:cTn id="58" dur="1" fill="hold">
                                          <p:stCondLst>
                                            <p:cond delay="499"/>
                                          </p:stCondLst>
                                        </p:cTn>
                                        <p:tgtEl>
                                          <p:spTgt spid="16"/>
                                        </p:tgtEl>
                                        <p:attrNameLst>
                                          <p:attrName>style.visibility</p:attrName>
                                        </p:attrNameLst>
                                      </p:cBhvr>
                                      <p:to>
                                        <p:strVal val="hidden"/>
                                      </p:to>
                                    </p:set>
                                  </p:childTnLst>
                                </p:cTn>
                              </p:par>
                              <p:par>
                                <p:cTn id="59" presetID="2" presetClass="entr" presetSubtype="4"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ppt_x"/>
                                          </p:val>
                                        </p:tav>
                                        <p:tav tm="100000">
                                          <p:val>
                                            <p:strVal val="#ppt_x"/>
                                          </p:val>
                                        </p:tav>
                                      </p:tavLst>
                                    </p:anim>
                                    <p:anim calcmode="lin" valueType="num">
                                      <p:cBhvr additive="base">
                                        <p:cTn id="6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nodeType="clickEffect">
                                  <p:stCondLst>
                                    <p:cond delay="0"/>
                                  </p:stCondLst>
                                  <p:childTnLst>
                                    <p:animEffect transition="out" filter="fade">
                                      <p:cBhvr>
                                        <p:cTn id="70" dur="500"/>
                                        <p:tgtEl>
                                          <p:spTgt spid="19"/>
                                        </p:tgtEl>
                                      </p:cBhvr>
                                    </p:animEffect>
                                    <p:set>
                                      <p:cBhvr>
                                        <p:cTn id="71" dur="1" fill="hold">
                                          <p:stCondLst>
                                            <p:cond delay="499"/>
                                          </p:stCondLst>
                                        </p:cTn>
                                        <p:tgtEl>
                                          <p:spTgt spid="19"/>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8"/>
                                        </p:tgtEl>
                                      </p:cBhvr>
                                    </p:animEffect>
                                    <p:set>
                                      <p:cBhvr>
                                        <p:cTn id="74" dur="1" fill="hold">
                                          <p:stCondLst>
                                            <p:cond delay="499"/>
                                          </p:stCondLst>
                                        </p:cTn>
                                        <p:tgtEl>
                                          <p:spTgt spid="18"/>
                                        </p:tgtEl>
                                        <p:attrNameLst>
                                          <p:attrName>style.visibility</p:attrName>
                                        </p:attrNameLst>
                                      </p:cBhvr>
                                      <p:to>
                                        <p:strVal val="hidden"/>
                                      </p:to>
                                    </p:set>
                                  </p:childTnLst>
                                </p:cTn>
                              </p:par>
                              <p:par>
                                <p:cTn id="75" presetID="2" presetClass="entr" presetSubtype="4"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ppt_x"/>
                                          </p:val>
                                        </p:tav>
                                        <p:tav tm="100000">
                                          <p:val>
                                            <p:strVal val="#ppt_x"/>
                                          </p:val>
                                        </p:tav>
                                      </p:tavLst>
                                    </p:anim>
                                    <p:anim calcmode="lin" valueType="num">
                                      <p:cBhvr additive="base">
                                        <p:cTn id="8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nodeType="clickEffect">
                                  <p:stCondLst>
                                    <p:cond delay="0"/>
                                  </p:stCondLst>
                                  <p:childTnLst>
                                    <p:animEffect transition="out" filter="fade">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21"/>
                                        </p:tgtEl>
                                      </p:cBhvr>
                                    </p:animEffect>
                                    <p:set>
                                      <p:cBhvr>
                                        <p:cTn id="94" dur="1" fill="hold">
                                          <p:stCondLst>
                                            <p:cond delay="499"/>
                                          </p:stCondLst>
                                        </p:cTn>
                                        <p:tgtEl>
                                          <p:spTgt spid="21"/>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22"/>
                                        </p:tgtEl>
                                      </p:cBhvr>
                                    </p:animEffect>
                                    <p:set>
                                      <p:cBhvr>
                                        <p:cTn id="97" dur="1" fill="hold">
                                          <p:stCondLst>
                                            <p:cond delay="499"/>
                                          </p:stCondLst>
                                        </p:cTn>
                                        <p:tgtEl>
                                          <p:spTgt spid="22"/>
                                        </p:tgtEl>
                                        <p:attrNameLst>
                                          <p:attrName>style.visibility</p:attrName>
                                        </p:attrNameLst>
                                      </p:cBhvr>
                                      <p:to>
                                        <p:strVal val="hidden"/>
                                      </p:to>
                                    </p:set>
                                  </p:childTnLst>
                                </p:cTn>
                              </p:par>
                              <p:par>
                                <p:cTn id="98" presetID="2" presetClass="entr" presetSubtype="4" fill="hold" nodeType="with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additive="base">
                                        <p:cTn id="100" dur="500" fill="hold"/>
                                        <p:tgtEl>
                                          <p:spTgt spid="23"/>
                                        </p:tgtEl>
                                        <p:attrNameLst>
                                          <p:attrName>ppt_x</p:attrName>
                                        </p:attrNameLst>
                                      </p:cBhvr>
                                      <p:tavLst>
                                        <p:tav tm="0">
                                          <p:val>
                                            <p:strVal val="#ppt_x"/>
                                          </p:val>
                                        </p:tav>
                                        <p:tav tm="100000">
                                          <p:val>
                                            <p:strVal val="#ppt_x"/>
                                          </p:val>
                                        </p:tav>
                                      </p:tavLst>
                                    </p:anim>
                                    <p:anim calcmode="lin" valueType="num">
                                      <p:cBhvr additive="base">
                                        <p:cTn id="101" dur="500" fill="hold"/>
                                        <p:tgtEl>
                                          <p:spTgt spid="23"/>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24"/>
                                        </p:tgtEl>
                                        <p:attrNameLst>
                                          <p:attrName>style.visibility</p:attrName>
                                        </p:attrNameLst>
                                      </p:cBhvr>
                                      <p:to>
                                        <p:strVal val="visible"/>
                                      </p:to>
                                    </p:set>
                                    <p:anim calcmode="lin" valueType="num">
                                      <p:cBhvr additive="base">
                                        <p:cTn id="104" dur="500" fill="hold"/>
                                        <p:tgtEl>
                                          <p:spTgt spid="24"/>
                                        </p:tgtEl>
                                        <p:attrNameLst>
                                          <p:attrName>ppt_x</p:attrName>
                                        </p:attrNameLst>
                                      </p:cBhvr>
                                      <p:tavLst>
                                        <p:tav tm="0">
                                          <p:val>
                                            <p:strVal val="#ppt_x"/>
                                          </p:val>
                                        </p:tav>
                                        <p:tav tm="100000">
                                          <p:val>
                                            <p:strVal val="#ppt_x"/>
                                          </p:val>
                                        </p:tav>
                                      </p:tavLst>
                                    </p:anim>
                                    <p:anim calcmode="lin" valueType="num">
                                      <p:cBhvr additive="base">
                                        <p:cTn id="10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1" grpId="1" animBg="1"/>
      <p:bldP spid="14" grpId="0" animBg="1"/>
      <p:bldP spid="14" grpId="1" animBg="1"/>
      <p:bldP spid="22" grpId="0" animBg="1"/>
      <p:bldP spid="22" grpId="1" animBg="1"/>
      <p:bldP spid="24" grpId="0" animBg="1"/>
      <p:bldP spid="16" grpId="0" animBg="1"/>
      <p:bldP spid="16" grpId="1" animBg="1"/>
      <p:bldP spid="18" grpId="0" animBg="1"/>
      <p:bldP spid="18" grpId="1" animBg="1"/>
      <p:bldP spid="21" grpId="0" animBg="1"/>
      <p:bldP spid="21" grpId="1" animBg="1"/>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578" y="482888"/>
            <a:ext cx="8793728" cy="373531"/>
          </a:xfrm>
        </p:spPr>
        <p:txBody>
          <a:bodyPr/>
          <a:lstStyle/>
          <a:p>
            <a:r>
              <a:rPr lang="en-US" dirty="0"/>
              <a:t>Auto-Programming of the UDACT-2 for all panels </a:t>
            </a:r>
            <a:r>
              <a:rPr lang="en-US" sz="1200" i="1" dirty="0"/>
              <a:t>(continued)</a:t>
            </a:r>
            <a:br>
              <a:rPr lang="en-US" dirty="0"/>
            </a:br>
            <a:endParaRPr lang="en-US" dirty="0"/>
          </a:p>
        </p:txBody>
      </p:sp>
      <p:sp>
        <p:nvSpPr>
          <p:cNvPr id="3" name="Text Placeholder 2"/>
          <p:cNvSpPr>
            <a:spLocks noGrp="1"/>
          </p:cNvSpPr>
          <p:nvPr>
            <p:ph type="body" sz="quarter" idx="10"/>
          </p:nvPr>
        </p:nvSpPr>
        <p:spPr/>
        <p:txBody>
          <a:bodyPr>
            <a:normAutofit/>
          </a:bodyPr>
          <a:lstStyle/>
          <a:p>
            <a:endParaRPr lang="en-US" dirty="0"/>
          </a:p>
          <a:p>
            <a:r>
              <a:rPr lang="en-US" dirty="0"/>
              <a:t>For ACS points that cannot be reconciled to a particular function a manual intervention report is generated, call the “Undetermined Function” report:</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257</a:t>
            </a:fld>
            <a:endParaRPr lang="en-US" dirty="0"/>
          </a:p>
        </p:txBody>
      </p:sp>
      <p:pic>
        <p:nvPicPr>
          <p:cNvPr id="7" name="Picture 6"/>
          <p:cNvPicPr>
            <a:picLocks noChangeAspect="1"/>
          </p:cNvPicPr>
          <p:nvPr/>
        </p:nvPicPr>
        <p:blipFill>
          <a:blip r:embed="rId3"/>
          <a:stretch>
            <a:fillRect/>
          </a:stretch>
        </p:blipFill>
        <p:spPr>
          <a:xfrm>
            <a:off x="764380" y="3530995"/>
            <a:ext cx="4329113" cy="2464992"/>
          </a:xfrm>
          <a:prstGeom prst="rect">
            <a:avLst/>
          </a:prstGeom>
          <a:ln>
            <a:noFill/>
          </a:ln>
          <a:effectLst>
            <a:outerShdw blurRad="292100" dist="139700" dir="2700000" algn="tl" rotWithShape="0">
              <a:srgbClr val="333333">
                <a:alpha val="65000"/>
              </a:srgbClr>
            </a:outerShdw>
          </a:effectLst>
        </p:spPr>
      </p:pic>
      <p:grpSp>
        <p:nvGrpSpPr>
          <p:cNvPr id="8" name="Group 4"/>
          <p:cNvGrpSpPr>
            <a:grpSpLocks noChangeAspect="1"/>
          </p:cNvGrpSpPr>
          <p:nvPr/>
        </p:nvGrpSpPr>
        <p:grpSpPr bwMode="auto">
          <a:xfrm>
            <a:off x="2743200" y="2114550"/>
            <a:ext cx="2593975" cy="1306513"/>
            <a:chOff x="1728" y="1332"/>
            <a:chExt cx="1634" cy="823"/>
          </a:xfrm>
        </p:grpSpPr>
        <p:sp>
          <p:nvSpPr>
            <p:cNvPr id="9" name="AutoShape 3"/>
            <p:cNvSpPr>
              <a:spLocks noChangeAspect="1" noChangeArrowheads="1" noTextEdit="1"/>
            </p:cNvSpPr>
            <p:nvPr/>
          </p:nvSpPr>
          <p:spPr bwMode="auto">
            <a:xfrm>
              <a:off x="1728" y="1332"/>
              <a:ext cx="1634"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8" y="1332"/>
              <a:ext cx="1634"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Bent Arrow 11"/>
          <p:cNvSpPr/>
          <p:nvPr/>
        </p:nvSpPr>
        <p:spPr>
          <a:xfrm rot="5400000" flipV="1">
            <a:off x="2041924" y="2895603"/>
            <a:ext cx="545306" cy="457200"/>
          </a:xfrm>
          <a:prstGeom prst="bentArrow">
            <a:avLst/>
          </a:prstGeom>
          <a:solidFill>
            <a:srgbClr val="C00000">
              <a:alpha val="65000"/>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Line Callout 1 12"/>
          <p:cNvSpPr>
            <a:spLocks/>
          </p:cNvSpPr>
          <p:nvPr/>
        </p:nvSpPr>
        <p:spPr bwMode="auto">
          <a:xfrm>
            <a:off x="5702060" y="2407143"/>
            <a:ext cx="2884727" cy="3808735"/>
          </a:xfrm>
          <a:prstGeom prst="borderCallout1">
            <a:avLst>
              <a:gd name="adj1" fmla="val 50611"/>
              <a:gd name="adj2" fmla="val 195"/>
              <a:gd name="adj3" fmla="val 71189"/>
              <a:gd name="adj4" fmla="val -23115"/>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In this example, the popup indicates that one or more ACS points could not be matched to a particular UDACT-2 function type and therefore this additional report is generated.</a:t>
            </a:r>
          </a:p>
          <a:p>
            <a:pPr>
              <a:defRPr/>
            </a:pPr>
            <a:endParaRPr lang="en-US" sz="1200" kern="0" dirty="0"/>
          </a:p>
          <a:p>
            <a:pPr>
              <a:defRPr/>
            </a:pPr>
            <a:r>
              <a:rPr lang="en-US" sz="1200" kern="0" dirty="0"/>
              <a:t>Specifics are as follows:</a:t>
            </a:r>
          </a:p>
          <a:p>
            <a:pPr marL="171450" indent="-171450">
              <a:buFont typeface="Arial" panose="020B0604020202020204" pitchFamily="34" charset="0"/>
              <a:buChar char="•"/>
              <a:defRPr/>
            </a:pPr>
            <a:r>
              <a:rPr lang="en-US" sz="1050" kern="0" dirty="0"/>
              <a:t>A2P9 has a type code, “</a:t>
            </a:r>
            <a:r>
              <a:rPr lang="en-US" sz="1050" kern="0" dirty="0" err="1"/>
              <a:t>Ack</a:t>
            </a:r>
            <a:r>
              <a:rPr lang="en-US" sz="1050" kern="0" dirty="0"/>
              <a:t> Switch” that will not translate to a particular function.</a:t>
            </a:r>
          </a:p>
          <a:p>
            <a:pPr marL="171450" indent="-171450">
              <a:buFont typeface="Arial" panose="020B0604020202020204" pitchFamily="34" charset="0"/>
              <a:buChar char="•"/>
              <a:defRPr/>
            </a:pPr>
            <a:r>
              <a:rPr lang="en-US" sz="1050" kern="0" dirty="0"/>
              <a:t>A2P10 is mapped to a Logic Zone, which is treated as an output.</a:t>
            </a:r>
          </a:p>
          <a:p>
            <a:pPr marL="171450" indent="-171450">
              <a:buFont typeface="Arial" panose="020B0604020202020204" pitchFamily="34" charset="0"/>
              <a:buChar char="•"/>
              <a:defRPr/>
            </a:pPr>
            <a:r>
              <a:rPr lang="en-US" sz="1050" kern="0" dirty="0"/>
              <a:t>A2P11 has a Detector that is not programmed in Loop 2.</a:t>
            </a:r>
          </a:p>
          <a:p>
            <a:pPr marL="171450" indent="-171450">
              <a:buFont typeface="Arial" panose="020B0604020202020204" pitchFamily="34" charset="0"/>
              <a:buChar char="•"/>
              <a:defRPr/>
            </a:pPr>
            <a:r>
              <a:rPr lang="en-US" sz="1050" kern="0" dirty="0"/>
              <a:t>A2P12 is mapped to an orphan Releasing Zone.</a:t>
            </a:r>
          </a:p>
          <a:p>
            <a:pPr marL="171450" indent="-171450">
              <a:buFont typeface="Arial" panose="020B0604020202020204" pitchFamily="34" charset="0"/>
              <a:buChar char="•"/>
              <a:defRPr/>
            </a:pPr>
            <a:r>
              <a:rPr lang="en-US" sz="1050" kern="0" dirty="0"/>
              <a:t>A2P13 is mapped to Special Function 2 which can only be mapped to outputs.</a:t>
            </a:r>
          </a:p>
          <a:p>
            <a:pPr marL="171450" indent="-171450">
              <a:buFont typeface="Arial" panose="020B0604020202020204" pitchFamily="34" charset="0"/>
              <a:buChar char="•"/>
              <a:defRPr/>
            </a:pPr>
            <a:r>
              <a:rPr lang="en-US" sz="1050" kern="0" dirty="0"/>
              <a:t>A2P14 has an ACS function that does not apply to the UDACT-2 (i.e. other than Monitor or Disable).</a:t>
            </a:r>
          </a:p>
          <a:p>
            <a:pPr marL="171450" indent="-171450">
              <a:buFont typeface="Arial" panose="020B0604020202020204" pitchFamily="34" charset="0"/>
              <a:buChar char="•"/>
              <a:defRPr/>
            </a:pPr>
            <a:r>
              <a:rPr lang="en-US" sz="1050" kern="0" dirty="0"/>
              <a:t>A2P15 is associated with two detectors of functionally different type codes.</a:t>
            </a:r>
            <a:endParaRPr lang="en-US" sz="1050" dirty="0"/>
          </a:p>
        </p:txBody>
      </p:sp>
      <p:sp>
        <p:nvSpPr>
          <p:cNvPr id="11"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795378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Surface Pro 4 tablet support </a:t>
            </a:r>
            <a:br>
              <a:rPr lang="en-US" dirty="0"/>
            </a:br>
            <a:endParaRPr lang="en-US" dirty="0"/>
          </a:p>
        </p:txBody>
      </p:sp>
      <p:sp>
        <p:nvSpPr>
          <p:cNvPr id="3" name="Text Placeholder 2"/>
          <p:cNvSpPr>
            <a:spLocks noGrp="1"/>
          </p:cNvSpPr>
          <p:nvPr>
            <p:ph type="body" sz="quarter" idx="10"/>
          </p:nvPr>
        </p:nvSpPr>
        <p:spPr/>
        <p:txBody>
          <a:bodyPr/>
          <a:lstStyle/>
          <a:p>
            <a:r>
              <a:rPr lang="en-US" dirty="0"/>
              <a:t>Support is currently limited to factory Default Settings of:</a:t>
            </a:r>
          </a:p>
          <a:p>
            <a:pPr lvl="1"/>
            <a:r>
              <a:rPr lang="en-US" dirty="0"/>
              <a:t>Resolution: 2736 x 1824</a:t>
            </a:r>
          </a:p>
          <a:p>
            <a:r>
              <a:rPr lang="en-US" dirty="0"/>
              <a:t>Surface Pro Type Cover is recommended for a better data entry experience:</a:t>
            </a:r>
          </a:p>
          <a:p>
            <a:endParaRPr lang="en-US" dirty="0"/>
          </a:p>
          <a:p>
            <a:endParaRPr lang="en-US" dirty="0"/>
          </a:p>
          <a:p>
            <a:r>
              <a:rPr lang="en-US" dirty="0"/>
              <a:t>Supports the common gestures for touch enabled devices:</a:t>
            </a:r>
          </a:p>
          <a:p>
            <a:endParaRPr lang="en-US" dirty="0"/>
          </a:p>
          <a:p>
            <a:endParaRPr lang="en-US" dirty="0"/>
          </a:p>
          <a:p>
            <a:endParaRPr lang="en-US" dirty="0"/>
          </a:p>
          <a:p>
            <a:endParaRPr lang="en-US" dirty="0"/>
          </a:p>
          <a:p>
            <a:endParaRPr lang="en-US" dirty="0"/>
          </a:p>
          <a:p>
            <a:r>
              <a:rPr lang="en-US" dirty="0"/>
              <a:t>Surface Pen provides additional level of granularity for selections.</a:t>
            </a:r>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258</a:t>
            </a:fld>
            <a:endParaRPr lang="en-US" dirty="0"/>
          </a:p>
        </p:txBody>
      </p:sp>
      <p:pic>
        <p:nvPicPr>
          <p:cNvPr id="1028" name="Picture 4" descr="http://blog.mobiscroll.com/wp-content/uploads/slide-16-touch-gestures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389" y="3658380"/>
            <a:ext cx="2760391" cy="15550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8"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9.00 Release</a:t>
            </a:r>
            <a:endParaRPr lang="en-US" i="1" dirty="0">
              <a:solidFill>
                <a:schemeClr val="tx1">
                  <a:lumMod val="50000"/>
                  <a:lumOff val="50000"/>
                </a:schemeClr>
              </a:solidFill>
            </a:endParaRPr>
          </a:p>
        </p:txBody>
      </p:sp>
      <p:pic>
        <p:nvPicPr>
          <p:cNvPr id="6" name="Picture 5"/>
          <p:cNvPicPr>
            <a:picLocks noChangeAspect="1"/>
          </p:cNvPicPr>
          <p:nvPr/>
        </p:nvPicPr>
        <p:blipFill>
          <a:blip r:embed="rId4"/>
          <a:stretch>
            <a:fillRect/>
          </a:stretch>
        </p:blipFill>
        <p:spPr>
          <a:xfrm>
            <a:off x="7093974" y="476250"/>
            <a:ext cx="1533832" cy="1318137"/>
          </a:xfrm>
          <a:prstGeom prst="rect">
            <a:avLst/>
          </a:prstGeom>
        </p:spPr>
      </p:pic>
      <p:pic>
        <p:nvPicPr>
          <p:cNvPr id="7" name="Picture 6"/>
          <p:cNvPicPr>
            <a:picLocks noChangeAspect="1"/>
          </p:cNvPicPr>
          <p:nvPr/>
        </p:nvPicPr>
        <p:blipFill>
          <a:blip r:embed="rId5"/>
          <a:stretch>
            <a:fillRect/>
          </a:stretch>
        </p:blipFill>
        <p:spPr>
          <a:xfrm>
            <a:off x="2261419" y="2138055"/>
            <a:ext cx="1429221" cy="1062345"/>
          </a:xfrm>
          <a:prstGeom prst="rect">
            <a:avLst/>
          </a:prstGeom>
        </p:spPr>
      </p:pic>
    </p:spTree>
    <p:extLst>
      <p:ext uri="{BB962C8B-B14F-4D97-AF65-F5344CB8AC3E}">
        <p14:creationId xmlns:p14="http://schemas.microsoft.com/office/powerpoint/2010/main" val="24582908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a:bodyPr>
          <a:lstStyle/>
          <a:p>
            <a:r>
              <a:rPr lang="en-US" sz="1000" dirty="0" err="1"/>
              <a:t>VeriFire</a:t>
            </a:r>
            <a:r>
              <a:rPr lang="en-US" sz="1000" dirty="0"/>
              <a:t> Tools 10.50 was officially released on 4/2/2019</a:t>
            </a:r>
          </a:p>
          <a:p>
            <a:pPr lvl="1"/>
            <a:r>
              <a:rPr lang="en-US" sz="1000" dirty="0"/>
              <a:t>NCD 2.0 Support</a:t>
            </a:r>
          </a:p>
          <a:p>
            <a:pPr marL="0" indent="0">
              <a:buNone/>
            </a:pPr>
            <a:endParaRPr lang="en-US" sz="1000" dirty="0"/>
          </a:p>
          <a:p>
            <a:r>
              <a:rPr lang="en-US" sz="1000" dirty="0"/>
              <a:t>VeriFire Tools 10.10 was officially released on 2/11/2019</a:t>
            </a:r>
          </a:p>
          <a:p>
            <a:pPr lvl="1"/>
            <a:r>
              <a:rPr lang="en-US" sz="1000" dirty="0"/>
              <a:t>Problem issues addressed</a:t>
            </a:r>
          </a:p>
          <a:p>
            <a:endParaRPr lang="en-US" sz="1000" dirty="0"/>
          </a:p>
          <a:p>
            <a:r>
              <a:rPr lang="en-US" sz="1000" dirty="0"/>
              <a:t>VeriFire Tools 10.00 was officially released on 9/12/2018</a:t>
            </a:r>
          </a:p>
          <a:p>
            <a:pPr lvl="1"/>
            <a:r>
              <a:rPr lang="en-US" sz="1000" dirty="0"/>
              <a:t>Support of the NCD (Network Control Display) Panel</a:t>
            </a:r>
          </a:p>
          <a:p>
            <a:pPr lvl="1"/>
            <a:r>
              <a:rPr lang="en-US" sz="1000" dirty="0"/>
              <a:t>New NDL (Notifier Design Language) Theme</a:t>
            </a:r>
          </a:p>
          <a:p>
            <a:pPr lvl="1"/>
            <a:r>
              <a:rPr lang="en-US" sz="1000" dirty="0"/>
              <a:t>Non-Default Indicator Feature</a:t>
            </a:r>
          </a:p>
          <a:p>
            <a:pPr lvl="1"/>
            <a:r>
              <a:rPr lang="en-US" sz="1000" dirty="0"/>
              <a:t>More advanced Project Import Wizard and Utility</a:t>
            </a:r>
          </a:p>
          <a:p>
            <a:endParaRPr lang="en-US" sz="1000" dirty="0"/>
          </a:p>
          <a:p>
            <a:r>
              <a:rPr lang="en-US" sz="1000" dirty="0" err="1"/>
              <a:t>VeriFire</a:t>
            </a:r>
            <a:r>
              <a:rPr lang="en-US" sz="1000" dirty="0"/>
              <a:t> Tools 9.40 (OEMs only) was officially released on 02/2016</a:t>
            </a:r>
          </a:p>
          <a:p>
            <a:pPr lvl="1"/>
            <a:r>
              <a:rPr lang="en-US" sz="1000" dirty="0"/>
              <a:t>Network Topology Map</a:t>
            </a:r>
          </a:p>
          <a:p>
            <a:pPr lvl="1"/>
            <a:r>
              <a:rPr lang="en-US" sz="1000" dirty="0"/>
              <a:t>Network Level Download / Upload</a:t>
            </a:r>
          </a:p>
          <a:p>
            <a:pPr lvl="1"/>
            <a:r>
              <a:rPr lang="en-US" sz="1000" dirty="0"/>
              <a:t>Panel History Upload</a:t>
            </a:r>
          </a:p>
          <a:p>
            <a:pPr lvl="1"/>
            <a:r>
              <a:rPr lang="en-US" sz="1000" dirty="0"/>
              <a:t>Project Improvements on Import </a:t>
            </a:r>
          </a:p>
          <a:p>
            <a:pPr lvl="1"/>
            <a:r>
              <a:rPr lang="en-US" sz="1000" dirty="0"/>
              <a:t>Clear Database Tracking Information</a:t>
            </a:r>
          </a:p>
          <a:p>
            <a:pPr lvl="1"/>
            <a:r>
              <a:rPr lang="en-US" sz="1000" dirty="0"/>
              <a:t>Improvement in “My Clipboard” Manager</a:t>
            </a:r>
          </a:p>
          <a:p>
            <a:pPr lvl="1"/>
            <a:r>
              <a:rPr lang="en-US" sz="1000" dirty="0"/>
              <a:t>Export from Excel</a:t>
            </a:r>
          </a:p>
          <a:p>
            <a:pPr lvl="1"/>
            <a:r>
              <a:rPr lang="en-US" sz="1000" dirty="0"/>
              <a:t>Surface Pro 4 tablet support</a:t>
            </a:r>
          </a:p>
          <a:p>
            <a:pPr lvl="1"/>
            <a:r>
              <a:rPr lang="en-US" sz="1000" dirty="0"/>
              <a:t>Misc. Enhancements </a:t>
            </a:r>
          </a:p>
          <a:p>
            <a:pPr lvl="1"/>
            <a:r>
              <a:rPr lang="en-US" sz="1000" dirty="0"/>
              <a:t>Problem issues addressed</a:t>
            </a:r>
          </a:p>
          <a:p>
            <a:endParaRPr lang="en-US" sz="1000" dirty="0"/>
          </a:p>
          <a:p>
            <a:r>
              <a:rPr lang="en-US" sz="1000" dirty="0" err="1"/>
              <a:t>VeriFire</a:t>
            </a:r>
            <a:r>
              <a:rPr lang="en-US" sz="1000" dirty="0"/>
              <a:t> Tools 9.10 was officially released on 11/8/2016</a:t>
            </a:r>
          </a:p>
          <a:p>
            <a:pPr lvl="1"/>
            <a:r>
              <a:rPr lang="en-US" sz="1000" dirty="0"/>
              <a:t>ULC-S527 Canadian Regulations</a:t>
            </a:r>
          </a:p>
          <a:p>
            <a:pPr lvl="1"/>
            <a:r>
              <a:rPr lang="en-US" sz="1000" dirty="0"/>
              <a:t>Problem Issues Addressed</a:t>
            </a:r>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25</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456323014"/>
      </p:ext>
    </p:extLst>
  </p:cSld>
  <p:clrMapOvr>
    <a:masterClrMapping/>
  </p:clrMapOvr>
  <p:transition/>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Surface Pro 3 tablet support </a:t>
            </a:r>
            <a:r>
              <a:rPr lang="en-US" sz="1200" i="1" dirty="0"/>
              <a:t>(continued)</a:t>
            </a:r>
            <a:br>
              <a:rPr lang="en-US" dirty="0"/>
            </a:br>
            <a:endParaRPr lang="en-US" dirty="0"/>
          </a:p>
        </p:txBody>
      </p:sp>
      <p:sp>
        <p:nvSpPr>
          <p:cNvPr id="3" name="Text Placeholder 2"/>
          <p:cNvSpPr>
            <a:spLocks noGrp="1"/>
          </p:cNvSpPr>
          <p:nvPr>
            <p:ph type="body" sz="quarter" idx="10"/>
          </p:nvPr>
        </p:nvSpPr>
        <p:spPr/>
        <p:txBody>
          <a:bodyPr/>
          <a:lstStyle/>
          <a:p>
            <a:r>
              <a:rPr lang="en-US" dirty="0"/>
              <a:t>We have provided a user preference setting to improve tactile area</a:t>
            </a:r>
          </a:p>
          <a:p>
            <a:pPr lvl="1"/>
            <a:r>
              <a:rPr lang="en-US" dirty="0"/>
              <a:t>Labeled “</a:t>
            </a:r>
            <a:r>
              <a:rPr lang="en-US" i="1" dirty="0"/>
              <a:t>Enable Touch Support</a:t>
            </a:r>
            <a:r>
              <a:rPr lang="en-US" dirty="0"/>
              <a:t>”</a:t>
            </a:r>
          </a:p>
          <a:p>
            <a:pPr lvl="1"/>
            <a:r>
              <a:rPr lang="en-US" dirty="0"/>
              <a:t>Provides slightly larger than the normal control size for easy finger interaction on a touch monitor.</a:t>
            </a:r>
          </a:p>
          <a:p>
            <a:pPr lvl="1"/>
            <a:endParaRPr lang="en-US" dirty="0"/>
          </a:p>
          <a:p>
            <a:pPr lvl="1"/>
            <a:endParaRPr lang="en-US" dirty="0"/>
          </a:p>
          <a:p>
            <a:pPr lvl="1"/>
            <a:endParaRPr lang="en-US" dirty="0"/>
          </a:p>
          <a:p>
            <a:pPr lvl="1"/>
            <a:endParaRPr lang="en-US" dirty="0"/>
          </a:p>
          <a:p>
            <a:pPr lvl="1"/>
            <a:endParaRPr lang="en-US" dirty="0"/>
          </a:p>
          <a:p>
            <a:pPr marL="287337" lvl="1" indent="0">
              <a:buNone/>
            </a:pPr>
            <a:endParaRPr lang="en-US" dirty="0"/>
          </a:p>
          <a:p>
            <a:pPr lvl="1"/>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259</a:t>
            </a:fld>
            <a:endParaRPr lang="en-US" dirty="0"/>
          </a:p>
        </p:txBody>
      </p:sp>
      <p:pic>
        <p:nvPicPr>
          <p:cNvPr id="5" name="Picture 4"/>
          <p:cNvPicPr>
            <a:picLocks noChangeAspect="1"/>
          </p:cNvPicPr>
          <p:nvPr/>
        </p:nvPicPr>
        <p:blipFill>
          <a:blip r:embed="rId3"/>
          <a:stretch>
            <a:fillRect/>
          </a:stretch>
        </p:blipFill>
        <p:spPr>
          <a:xfrm>
            <a:off x="1041913" y="2573129"/>
            <a:ext cx="4068471" cy="2607858"/>
          </a:xfrm>
          <a:prstGeom prst="rect">
            <a:avLst/>
          </a:prstGeom>
          <a:ln>
            <a:noFill/>
          </a:ln>
          <a:effectLst>
            <a:outerShdw blurRad="292100" dist="139700" dir="2700000" algn="tl" rotWithShape="0">
              <a:srgbClr val="333333">
                <a:alpha val="65000"/>
              </a:srgbClr>
            </a:outerShdw>
          </a:effectLst>
        </p:spPr>
      </p:pic>
      <p:sp>
        <p:nvSpPr>
          <p:cNvPr id="6" name="Oval 5"/>
          <p:cNvSpPr>
            <a:spLocks noChangeArrowheads="1"/>
          </p:cNvSpPr>
          <p:nvPr/>
        </p:nvSpPr>
        <p:spPr bwMode="auto">
          <a:xfrm>
            <a:off x="1041913" y="4483679"/>
            <a:ext cx="1479096" cy="455790"/>
          </a:xfrm>
          <a:prstGeom prst="ellipse">
            <a:avLst/>
          </a:prstGeom>
          <a:noFill/>
          <a:ln w="19050" algn="ctr">
            <a:solidFill>
              <a:srgbClr val="FF0000"/>
            </a:solidFill>
            <a:round/>
            <a:headEnd/>
            <a:tailEnd/>
          </a:ln>
        </p:spPr>
        <p:txBody>
          <a:bodyPr/>
          <a:lstStyle/>
          <a:p>
            <a:endParaRPr lang="en-US"/>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492215581"/>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609" y="1588520"/>
            <a:ext cx="7942053" cy="4717674"/>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610" y="1588520"/>
            <a:ext cx="7942053" cy="4717675"/>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a:t>Surface Pro 3 tablet support </a:t>
            </a:r>
            <a:r>
              <a:rPr lang="en-US" sz="1200" i="1" dirty="0"/>
              <a:t>(continued)</a:t>
            </a:r>
            <a:br>
              <a:rPr lang="en-US" dirty="0"/>
            </a:br>
            <a:endParaRPr lang="en-US" dirty="0"/>
          </a:p>
        </p:txBody>
      </p:sp>
      <p:sp>
        <p:nvSpPr>
          <p:cNvPr id="3" name="Text Placeholder 2"/>
          <p:cNvSpPr>
            <a:spLocks noGrp="1"/>
          </p:cNvSpPr>
          <p:nvPr>
            <p:ph type="body" sz="quarter" idx="10"/>
          </p:nvPr>
        </p:nvSpPr>
        <p:spPr/>
        <p:txBody>
          <a:bodyPr/>
          <a:lstStyle/>
          <a:p>
            <a:pPr lvl="1"/>
            <a:endParaRPr lang="en-US" dirty="0"/>
          </a:p>
          <a:p>
            <a:pPr lvl="1"/>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260</a:t>
            </a:fld>
            <a:endParaRPr lang="en-US" dirty="0"/>
          </a:p>
        </p:txBody>
      </p:sp>
      <p:sp>
        <p:nvSpPr>
          <p:cNvPr id="13" name="TextBox 12"/>
          <p:cNvSpPr txBox="1"/>
          <p:nvPr/>
        </p:nvSpPr>
        <p:spPr>
          <a:xfrm>
            <a:off x="540610" y="1107678"/>
            <a:ext cx="3580688" cy="369332"/>
          </a:xfrm>
          <a:prstGeom prst="rect">
            <a:avLst/>
          </a:prstGeom>
          <a:noFill/>
        </p:spPr>
        <p:txBody>
          <a:bodyPr wrap="square" rtlCol="0">
            <a:spAutoFit/>
          </a:bodyPr>
          <a:lstStyle/>
          <a:p>
            <a:r>
              <a:rPr lang="en-US" dirty="0"/>
              <a:t>-   Before enabling selection:</a:t>
            </a:r>
          </a:p>
        </p:txBody>
      </p:sp>
      <p:sp>
        <p:nvSpPr>
          <p:cNvPr id="17" name="TextBox 16"/>
          <p:cNvSpPr txBox="1"/>
          <p:nvPr/>
        </p:nvSpPr>
        <p:spPr>
          <a:xfrm>
            <a:off x="540610" y="1107679"/>
            <a:ext cx="3580688" cy="369332"/>
          </a:xfrm>
          <a:prstGeom prst="rect">
            <a:avLst/>
          </a:prstGeom>
          <a:noFill/>
        </p:spPr>
        <p:txBody>
          <a:bodyPr wrap="square" rtlCol="0">
            <a:spAutoFit/>
          </a:bodyPr>
          <a:lstStyle/>
          <a:p>
            <a:r>
              <a:rPr lang="en-US" dirty="0"/>
              <a:t>-   After enabling selection:</a:t>
            </a:r>
          </a:p>
        </p:txBody>
      </p:sp>
      <p:sp>
        <p:nvSpPr>
          <p:cNvPr id="9"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9.00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311320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par>
                                <p:cTn id="11" presetID="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eaLnBrk="1" fontAlgn="auto" hangingPunct="1">
              <a:spcAft>
                <a:spcPts val="0"/>
              </a:spcAft>
              <a:defRPr/>
            </a:pPr>
            <a:r>
              <a:rPr lang="en-US" dirty="0"/>
              <a:t>VeriFire Tools 8.40</a:t>
            </a:r>
            <a:br>
              <a:rPr lang="en-US" altLang="zh-CN" dirty="0">
                <a:ea typeface="SimSun" pitchFamily="2" charset="-122"/>
              </a:rPr>
            </a:br>
            <a:endParaRPr lang="en-US" dirty="0"/>
          </a:p>
        </p:txBody>
      </p:sp>
      <p:sp>
        <p:nvSpPr>
          <p:cNvPr id="5123" name="Subtitle 2"/>
          <p:cNvSpPr>
            <a:spLocks noGrp="1"/>
          </p:cNvSpPr>
          <p:nvPr>
            <p:ph type="subTitle" idx="1"/>
          </p:nvPr>
        </p:nvSpPr>
        <p:spPr>
          <a:xfrm>
            <a:off x="1143000" y="3276600"/>
            <a:ext cx="6635750" cy="1752600"/>
          </a:xfrm>
        </p:spPr>
        <p:txBody>
          <a:bodyPr/>
          <a:lstStyle/>
          <a:p>
            <a:pPr marR="0" eaLnBrk="1" hangingPunct="1"/>
            <a:r>
              <a:rPr lang="en-US" dirty="0"/>
              <a:t>Training Series – What’s New In This Release</a:t>
            </a:r>
          </a:p>
        </p:txBody>
      </p:sp>
    </p:spTree>
    <p:extLst>
      <p:ext uri="{BB962C8B-B14F-4D97-AF65-F5344CB8AC3E}">
        <p14:creationId xmlns:p14="http://schemas.microsoft.com/office/powerpoint/2010/main" val="112142563"/>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457200" y="762000"/>
            <a:ext cx="8229600" cy="5486400"/>
          </a:xfrm>
          <a:prstGeom prst="rect">
            <a:avLst/>
          </a:prstGeom>
        </p:spPr>
        <p:txBody>
          <a:bodyPr/>
          <a:lstStyle/>
          <a:p>
            <a:pPr eaLnBrk="1" hangingPunct="1"/>
            <a:r>
              <a:rPr lang="en-US" sz="2000" dirty="0"/>
              <a:t>This presentation provides a more expanded discussion of the enhancements in VeriFire Tools 8.40. These were introduced into this release based on internal and external initiatives as follows:</a:t>
            </a:r>
          </a:p>
          <a:p>
            <a:pPr eaLnBrk="1" hangingPunct="1">
              <a:buClr>
                <a:schemeClr val="accent3"/>
              </a:buClr>
            </a:pPr>
            <a:endParaRPr lang="en-US" sz="1800" dirty="0"/>
          </a:p>
          <a:p>
            <a:pPr lvl="1" eaLnBrk="1" hangingPunct="1">
              <a:buSzPct val="95000"/>
            </a:pPr>
            <a:r>
              <a:rPr lang="en-US" sz="1800" dirty="0"/>
              <a:t>Improved usability by integrating ACS Honeywell User Experience (HUE) which is centered around Human Factors Best Practices</a:t>
            </a:r>
          </a:p>
          <a:p>
            <a:pPr lvl="1" eaLnBrk="1" hangingPunct="1"/>
            <a:endParaRPr lang="en-US" sz="1800" dirty="0"/>
          </a:p>
          <a:p>
            <a:pPr lvl="1" eaLnBrk="1" hangingPunct="1">
              <a:buSzPct val="95000"/>
            </a:pPr>
            <a:r>
              <a:rPr lang="en-US" sz="1800" dirty="0"/>
              <a:t>Observational “Voice of the Customer” requests</a:t>
            </a:r>
          </a:p>
          <a:p>
            <a:pPr lvl="1" eaLnBrk="1" hangingPunct="1"/>
            <a:endParaRPr lang="en-US" sz="1800" dirty="0"/>
          </a:p>
          <a:p>
            <a:pPr lvl="2" eaLnBrk="1" hangingPunct="1"/>
            <a:endParaRPr lang="en-US" sz="1800" dirty="0"/>
          </a:p>
        </p:txBody>
      </p:sp>
      <p:sp>
        <p:nvSpPr>
          <p:cNvPr id="3" name="Slide Number Placeholder 2"/>
          <p:cNvSpPr>
            <a:spLocks noGrp="1"/>
          </p:cNvSpPr>
          <p:nvPr>
            <p:ph type="sldNum" sz="quarter" idx="12"/>
          </p:nvPr>
        </p:nvSpPr>
        <p:spPr/>
        <p:txBody>
          <a:bodyPr/>
          <a:lstStyle/>
          <a:p>
            <a:pPr>
              <a:defRPr/>
            </a:pPr>
            <a:fld id="{5EBFFAA4-B388-4556-9281-8FD3840B9125}" type="slidenum">
              <a:rPr lang="en-US" smtClean="0"/>
              <a:pPr>
                <a:defRPr/>
              </a:pPr>
              <a:t>262</a:t>
            </a:fld>
            <a:endParaRPr lang="en-US"/>
          </a:p>
        </p:txBody>
      </p:sp>
      <p:sp>
        <p:nvSpPr>
          <p:cNvPr id="4"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133868388"/>
      </p:ext>
    </p:extLst>
  </p:cSld>
  <p:clrMapOvr>
    <a:masterClrMapping/>
  </p:clrMapOvr>
  <p:transition/>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457200" y="758952"/>
            <a:ext cx="8229600" cy="548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C00000"/>
              </a:buClr>
              <a:buSzPct val="95000"/>
              <a:buFont typeface="Arial" panose="020B0604020202020204" pitchFamily="34" charset="0"/>
              <a:buChar char="•"/>
              <a:tabLst/>
              <a:defRPr/>
            </a:pPr>
            <a:r>
              <a:rPr kumimoji="0" lang="en-US" sz="2000" b="0" i="0" u="none" strike="noStrike" kern="1200" cap="none" spc="0" normalizeH="0" baseline="0" noProof="0" dirty="0">
                <a:ln>
                  <a:noFill/>
                </a:ln>
                <a:solidFill>
                  <a:schemeClr val="tx1"/>
                </a:solidFill>
                <a:effectLst/>
                <a:uLnTx/>
                <a:uFillTx/>
                <a:latin typeface="+mn-lt"/>
                <a:ea typeface="+mn-ea"/>
                <a:cs typeface="+mn-cs"/>
              </a:rPr>
              <a:t>Feature Summary:</a:t>
            </a:r>
          </a:p>
          <a:p>
            <a:pPr marL="742950" lvl="1" indent="-285750">
              <a:spcBef>
                <a:spcPct val="20000"/>
              </a:spcBef>
              <a:buClr>
                <a:schemeClr val="tx1"/>
              </a:buClr>
              <a:buSzPct val="95000"/>
              <a:buFont typeface="Arial" panose="020B0604020202020204" pitchFamily="34" charset="0"/>
              <a:buChar char="-"/>
            </a:pPr>
            <a:r>
              <a:rPr lang="en-US" dirty="0">
                <a:latin typeface="+mn-lt"/>
              </a:rPr>
              <a:t>Release History</a:t>
            </a:r>
          </a:p>
          <a:p>
            <a:pPr marL="742950" lvl="1" indent="-285750">
              <a:spcBef>
                <a:spcPct val="20000"/>
              </a:spcBef>
              <a:buClr>
                <a:schemeClr val="tx1"/>
              </a:buClr>
              <a:buSzPct val="95000"/>
              <a:buFont typeface="Arial" panose="020B0604020202020204" pitchFamily="34" charset="0"/>
              <a:buChar char="-"/>
            </a:pPr>
            <a:r>
              <a:rPr lang="en-US" dirty="0">
                <a:latin typeface="+mn-lt"/>
              </a:rPr>
              <a:t>New Operating Systems capability list</a:t>
            </a:r>
          </a:p>
          <a:p>
            <a:pPr marL="742950" lvl="1" indent="-285750">
              <a:spcBef>
                <a:spcPct val="20000"/>
              </a:spcBef>
              <a:buClr>
                <a:schemeClr val="tx1"/>
              </a:buClr>
              <a:buSzPct val="95000"/>
              <a:buFont typeface="Arial" panose="020B0604020202020204" pitchFamily="34" charset="0"/>
              <a:buChar char="-"/>
            </a:pPr>
            <a:r>
              <a:rPr lang="en-US" dirty="0">
                <a:latin typeface="+mn-lt"/>
              </a:rPr>
              <a:t>Importing Labels from an Excel worksheet</a:t>
            </a:r>
          </a:p>
          <a:p>
            <a:pPr marL="742950" lvl="1" indent="-285750">
              <a:spcBef>
                <a:spcPct val="20000"/>
              </a:spcBef>
              <a:buClr>
                <a:schemeClr val="tx1"/>
              </a:buClr>
              <a:buSzPct val="95000"/>
              <a:buFont typeface="Arial" panose="020B0604020202020204" pitchFamily="34" charset="0"/>
              <a:buChar char="-"/>
            </a:pPr>
            <a:r>
              <a:rPr lang="en-US" dirty="0">
                <a:latin typeface="+mn-lt"/>
              </a:rPr>
              <a:t>Enhanced DVC Programmable Audio Matrix (PAM) Copy &amp; Paste</a:t>
            </a:r>
          </a:p>
          <a:p>
            <a:pPr marL="742950" lvl="1" indent="-285750">
              <a:spcBef>
                <a:spcPct val="20000"/>
              </a:spcBef>
              <a:buClr>
                <a:schemeClr val="tx1"/>
              </a:buClr>
              <a:buSzPct val="95000"/>
              <a:buFont typeface="Arial" panose="020B0604020202020204" pitchFamily="34" charset="0"/>
              <a:buChar char="-"/>
            </a:pPr>
            <a:r>
              <a:rPr lang="en-US" dirty="0">
                <a:latin typeface="+mn-lt"/>
              </a:rPr>
              <a:t>Auto-Programming of the UDACT-2 (640 series only)</a:t>
            </a:r>
          </a:p>
          <a:p>
            <a:pPr marL="742950" lvl="1" indent="-285750">
              <a:spcBef>
                <a:spcPct val="20000"/>
              </a:spcBef>
              <a:buClr>
                <a:schemeClr val="tx1"/>
              </a:buClr>
              <a:buSzPct val="95000"/>
              <a:buFont typeface="Arial" panose="020B0604020202020204" pitchFamily="34" charset="0"/>
              <a:buChar char="-"/>
            </a:pPr>
            <a:r>
              <a:rPr lang="en-US" dirty="0">
                <a:latin typeface="+mn-lt"/>
              </a:rPr>
              <a:t>Improved Software Versions statistics</a:t>
            </a:r>
          </a:p>
          <a:p>
            <a:pPr marL="742950" lvl="1" indent="-285750">
              <a:spcBef>
                <a:spcPct val="20000"/>
              </a:spcBef>
              <a:buClr>
                <a:schemeClr val="tx1"/>
              </a:buClr>
              <a:buSzPct val="95000"/>
              <a:buFont typeface="Arial" panose="020B0604020202020204" pitchFamily="34" charset="0"/>
              <a:buChar char="-"/>
            </a:pPr>
            <a:r>
              <a:rPr lang="en-US" dirty="0">
                <a:latin typeface="+mn-lt"/>
                <a:cs typeface="+mn-cs"/>
              </a:rPr>
              <a:t>Problem issues addressed</a:t>
            </a:r>
          </a:p>
          <a:p>
            <a:pPr marL="742950" lvl="1" indent="-285750">
              <a:spcBef>
                <a:spcPct val="20000"/>
              </a:spcBef>
              <a:buClr>
                <a:schemeClr val="accent3"/>
              </a:buClr>
              <a:buSzPct val="95000"/>
              <a:buFont typeface="Arial" panose="020B0604020202020204" pitchFamily="34" charset="0"/>
              <a:buChar char="•"/>
            </a:pPr>
            <a:endParaRPr kumimoji="0" lang="en-US" b="0" i="0" u="none" strike="noStrike" kern="1200" cap="none" spc="0" normalizeH="0" baseline="0" noProof="0" dirty="0">
              <a:ln>
                <a:noFill/>
              </a:ln>
              <a:solidFill>
                <a:schemeClr val="tx1"/>
              </a:solidFill>
              <a:effectLst/>
              <a:uLnTx/>
              <a:uFillTx/>
              <a:latin typeface="+mn-lt"/>
              <a:ea typeface="+mn-ea"/>
              <a:cs typeface="+mn-cs"/>
            </a:endParaRPr>
          </a:p>
          <a:p>
            <a:pPr marL="679450" marR="0" lvl="1" indent="-285750" algn="l" defTabSz="914400" rtl="0" eaLnBrk="1" fontAlgn="base" latinLnBrk="0" hangingPunct="1">
              <a:lnSpc>
                <a:spcPct val="100000"/>
              </a:lnSpc>
              <a:spcBef>
                <a:spcPct val="20000"/>
              </a:spcBef>
              <a:spcAft>
                <a:spcPct val="0"/>
              </a:spcAft>
              <a:buClr>
                <a:schemeClr val="accent1"/>
              </a:buClr>
              <a:buSzPct val="85000"/>
              <a:buFont typeface="Arial" panose="020B0604020202020204" pitchFamily="34" charset="0"/>
              <a:buChar char="•"/>
              <a:tabLst/>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a:p>
            <a:pPr marL="954087" marR="0" lvl="2" indent="-285750" algn="l" defTabSz="914400" rtl="0" eaLnBrk="1" fontAlgn="base" latinLnBrk="0" hangingPunct="1">
              <a:lnSpc>
                <a:spcPct val="100000"/>
              </a:lnSpc>
              <a:spcBef>
                <a:spcPct val="20000"/>
              </a:spcBef>
              <a:spcAft>
                <a:spcPct val="0"/>
              </a:spcAft>
              <a:buClr>
                <a:schemeClr val="accent2"/>
              </a:buClr>
              <a:buSzPct val="70000"/>
              <a:buFont typeface="Arial" panose="020B0604020202020204" pitchFamily="34" charset="0"/>
              <a:buChar char="•"/>
              <a:tabLst/>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263</a:t>
            </a:fld>
            <a:endParaRPr lang="en-US"/>
          </a:p>
        </p:txBody>
      </p:sp>
      <p:sp>
        <p:nvSpPr>
          <p:cNvPr id="4"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898001195"/>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758952"/>
            <a:ext cx="8229600" cy="5486400"/>
          </a:xfrm>
          <a:prstGeom prst="rect">
            <a:avLst/>
          </a:prstGeom>
        </p:spPr>
        <p:txBody>
          <a:bodyPr/>
          <a:lstStyle/>
          <a:p>
            <a:pPr marL="342900" indent="-342900" eaLnBrk="0" hangingPunct="0">
              <a:spcBef>
                <a:spcPct val="20000"/>
              </a:spcBef>
              <a:buClr>
                <a:srgbClr val="C00000"/>
              </a:buClr>
              <a:buSzPct val="95000"/>
              <a:buFont typeface="Arial" panose="020B0604020202020204" pitchFamily="34" charset="0"/>
              <a:buChar char="•"/>
            </a:pPr>
            <a:r>
              <a:rPr lang="en-US" sz="2000" dirty="0">
                <a:latin typeface="+mn-lt"/>
              </a:rPr>
              <a:t>New Operating Systems capability list:</a:t>
            </a:r>
          </a:p>
          <a:p>
            <a:pPr marL="273050" indent="-273050" eaLnBrk="0" hangingPunct="0">
              <a:spcBef>
                <a:spcPct val="20000"/>
              </a:spcBef>
              <a:buClr>
                <a:schemeClr val="accent3"/>
              </a:buClr>
              <a:buSzPct val="95000"/>
              <a:buFont typeface="Wingdings" pitchFamily="2" charset="2"/>
              <a:buChar char="v"/>
            </a:pPr>
            <a:endParaRPr lang="en-US" sz="2000" dirty="0">
              <a:latin typeface="+mn-lt"/>
            </a:endParaRPr>
          </a:p>
          <a:p>
            <a:pPr marL="742950" lvl="2" indent="-285750" eaLnBrk="0" hangingPunct="0">
              <a:spcBef>
                <a:spcPct val="20000"/>
              </a:spcBef>
              <a:buClr>
                <a:schemeClr val="tx1"/>
              </a:buClr>
              <a:buSzPct val="95000"/>
              <a:buFont typeface="Arial" panose="020B0604020202020204" pitchFamily="34" charset="0"/>
              <a:buChar char="-"/>
            </a:pPr>
            <a:r>
              <a:rPr lang="en-US" dirty="0">
                <a:latin typeface="+mn-lt"/>
              </a:rPr>
              <a:t>Window 7</a:t>
            </a:r>
          </a:p>
          <a:p>
            <a:pPr marL="1261872" lvl="3" indent="-347472" eaLnBrk="0" hangingPunct="0">
              <a:spcBef>
                <a:spcPts val="24"/>
              </a:spcBef>
              <a:buClr>
                <a:schemeClr val="bg1">
                  <a:lumMod val="65000"/>
                </a:schemeClr>
              </a:buClr>
              <a:buSzPct val="95000"/>
              <a:buFont typeface="Wingdings" pitchFamily="2" charset="2"/>
              <a:buChar char="§"/>
            </a:pPr>
            <a:r>
              <a:rPr lang="en-US" sz="1600" dirty="0">
                <a:latin typeface="+mn-lt"/>
              </a:rPr>
              <a:t>32 and 64 bit</a:t>
            </a:r>
          </a:p>
          <a:p>
            <a:pPr marL="1187450" lvl="3" indent="-273050" eaLnBrk="0" hangingPunct="0">
              <a:spcBef>
                <a:spcPct val="20000"/>
              </a:spcBef>
              <a:buClr>
                <a:schemeClr val="accent2"/>
              </a:buClr>
              <a:buSzPct val="95000"/>
              <a:buFont typeface="Wingdings 2" pitchFamily="18" charset="2"/>
              <a:buChar char=""/>
            </a:pPr>
            <a:endParaRPr lang="en-US" dirty="0">
              <a:latin typeface="+mn-lt"/>
            </a:endParaRPr>
          </a:p>
          <a:p>
            <a:pPr marL="742950" lvl="1" indent="-285750" eaLnBrk="0" hangingPunct="0">
              <a:spcBef>
                <a:spcPct val="20000"/>
              </a:spcBef>
              <a:buClr>
                <a:schemeClr val="tx1"/>
              </a:buClr>
              <a:buSzPct val="95000"/>
              <a:buFont typeface="Arial" panose="020B0604020202020204" pitchFamily="34" charset="0"/>
              <a:buChar char="-"/>
            </a:pPr>
            <a:r>
              <a:rPr kumimoji="0" lang="en-US" b="0" i="0" u="none" strike="noStrike" kern="1200" cap="none" spc="0" normalizeH="0" baseline="0" noProof="0" dirty="0">
                <a:ln>
                  <a:noFill/>
                </a:ln>
                <a:solidFill>
                  <a:schemeClr val="tx1"/>
                </a:solidFill>
                <a:effectLst/>
                <a:uLnTx/>
                <a:uFillTx/>
                <a:latin typeface="+mn-lt"/>
                <a:ea typeface="+mn-ea"/>
                <a:cs typeface="+mn-cs"/>
              </a:rPr>
              <a:t>Windows 8</a:t>
            </a:r>
          </a:p>
          <a:p>
            <a:pPr marL="1261872" lvl="2" indent="-347472" eaLnBrk="0" hangingPunct="0">
              <a:spcBef>
                <a:spcPts val="24"/>
              </a:spcBef>
              <a:buClr>
                <a:schemeClr val="bg1">
                  <a:lumMod val="65000"/>
                </a:schemeClr>
              </a:buClr>
              <a:buSzPct val="100000"/>
              <a:buFont typeface="Wingdings" pitchFamily="2" charset="2"/>
              <a:buChar char="§"/>
            </a:pPr>
            <a:r>
              <a:rPr kumimoji="0" lang="en-US" sz="1600" b="0" i="0" u="none" strike="noStrike" kern="1200" cap="none" spc="0" normalizeH="0" baseline="0" noProof="0" dirty="0">
                <a:ln>
                  <a:noFill/>
                </a:ln>
                <a:solidFill>
                  <a:schemeClr val="tx1"/>
                </a:solidFill>
                <a:effectLst/>
                <a:uLnTx/>
                <a:uFillTx/>
                <a:latin typeface="+mn-lt"/>
                <a:ea typeface="+mn-ea"/>
                <a:cs typeface="+mn-cs"/>
              </a:rPr>
              <a:t>32 and 64 bit</a:t>
            </a:r>
          </a:p>
          <a:p>
            <a:pPr marL="730250" lvl="1" indent="-273050" eaLnBrk="0" hangingPunct="0">
              <a:spcBef>
                <a:spcPct val="20000"/>
              </a:spcBef>
              <a:buClr>
                <a:srgbClr val="0BD0D9"/>
              </a:buClr>
              <a:buSzPct val="95000"/>
              <a:buFont typeface="Wingdings 2" pitchFamily="18" charset="2"/>
              <a:buChar char=""/>
            </a:pPr>
            <a:endParaRPr kumimoji="0" lang="en-US" b="0" i="0" u="none" strike="noStrike" kern="1200" cap="none" spc="0" normalizeH="0" baseline="0" noProof="0" dirty="0">
              <a:ln>
                <a:noFill/>
              </a:ln>
              <a:solidFill>
                <a:schemeClr val="tx1"/>
              </a:solidFill>
              <a:effectLst/>
              <a:uLnTx/>
              <a:uFillTx/>
              <a:latin typeface="+mn-lt"/>
              <a:ea typeface="+mn-ea"/>
              <a:cs typeface="+mn-cs"/>
            </a:endParaRPr>
          </a:p>
          <a:p>
            <a:pPr marL="742950" lvl="1" indent="-285750" eaLnBrk="0" hangingPunct="0">
              <a:spcBef>
                <a:spcPct val="20000"/>
              </a:spcBef>
              <a:buClr>
                <a:schemeClr val="tx1"/>
              </a:buClr>
              <a:buSzPct val="95000"/>
              <a:buFont typeface="Arial" panose="020B0604020202020204" pitchFamily="34" charset="0"/>
              <a:buChar char="-"/>
            </a:pPr>
            <a:r>
              <a:rPr kumimoji="0" lang="en-US" b="0" i="0" u="none" strike="noStrike" kern="1200" cap="none" spc="0" normalizeH="0" baseline="0" noProof="0" dirty="0">
                <a:ln>
                  <a:noFill/>
                </a:ln>
                <a:solidFill>
                  <a:schemeClr val="tx1"/>
                </a:solidFill>
                <a:effectLst/>
                <a:uLnTx/>
                <a:uFillTx/>
                <a:latin typeface="+mn-lt"/>
                <a:ea typeface="+mn-ea"/>
                <a:cs typeface="+mn-cs"/>
              </a:rPr>
              <a:t>Windows 8.1</a:t>
            </a:r>
          </a:p>
          <a:p>
            <a:pPr marL="1261872" lvl="2" indent="-347472" eaLnBrk="0" hangingPunct="0">
              <a:spcBef>
                <a:spcPts val="24"/>
              </a:spcBef>
              <a:buClr>
                <a:schemeClr val="bg1">
                  <a:lumMod val="65000"/>
                </a:schemeClr>
              </a:buClr>
              <a:buSzPct val="100000"/>
              <a:buFont typeface="Wingdings" pitchFamily="2" charset="2"/>
              <a:buChar char="§"/>
            </a:pPr>
            <a:r>
              <a:rPr kumimoji="0" lang="en-US" sz="1600" b="0" i="0" u="none" strike="noStrike" kern="1200" cap="none" spc="0" normalizeH="0" baseline="0" noProof="0" dirty="0">
                <a:ln>
                  <a:noFill/>
                </a:ln>
                <a:solidFill>
                  <a:schemeClr val="tx1"/>
                </a:solidFill>
                <a:effectLst/>
                <a:uLnTx/>
                <a:uFillTx/>
                <a:latin typeface="+mn-lt"/>
                <a:ea typeface="+mn-ea"/>
                <a:cs typeface="+mn-cs"/>
              </a:rPr>
              <a:t>32 and 64 bit</a:t>
            </a:r>
          </a:p>
          <a:p>
            <a:pPr marL="1096963" lvl="2" indent="-246063" eaLnBrk="0" hangingPunct="0">
              <a:spcBef>
                <a:spcPct val="20000"/>
              </a:spcBef>
              <a:buClr>
                <a:schemeClr val="accent1"/>
              </a:buClr>
              <a:buSzPct val="85000"/>
              <a:buFont typeface="Wingdings 2" pitchFamily="18" charset="2"/>
              <a:buChar char=""/>
            </a:pPr>
            <a:endParaRPr kumimoji="0" lang="en-US" b="0" i="0" u="none" strike="noStrike" kern="1200" cap="none" spc="0" normalizeH="0" baseline="0" noProof="0" dirty="0">
              <a:ln>
                <a:noFill/>
              </a:ln>
              <a:solidFill>
                <a:schemeClr val="tx1"/>
              </a:solidFill>
              <a:effectLst/>
              <a:uLnTx/>
              <a:uFillTx/>
              <a:latin typeface="+mn-lt"/>
              <a:ea typeface="+mn-ea"/>
              <a:cs typeface="+mn-cs"/>
            </a:endParaRPr>
          </a:p>
          <a:p>
            <a:pPr marL="742950" lvl="1" indent="-285750" eaLnBrk="0" hangingPunct="0">
              <a:spcBef>
                <a:spcPct val="20000"/>
              </a:spcBef>
              <a:buClr>
                <a:schemeClr val="tx1"/>
              </a:buClr>
              <a:buSzPct val="95000"/>
              <a:buFont typeface="Arial" panose="020B0604020202020204" pitchFamily="34" charset="0"/>
              <a:buChar char="-"/>
            </a:pPr>
            <a:r>
              <a:rPr kumimoji="0" lang="en-US" b="0" i="0" u="none" strike="noStrike" kern="1200" cap="none" spc="0" normalizeH="0" baseline="0" noProof="0" dirty="0">
                <a:ln>
                  <a:noFill/>
                </a:ln>
                <a:solidFill>
                  <a:schemeClr val="tx1"/>
                </a:solidFill>
                <a:effectLst/>
                <a:uLnTx/>
                <a:uFillTx/>
                <a:latin typeface="+mn-lt"/>
                <a:ea typeface="+mn-ea"/>
                <a:cs typeface="+mn-cs"/>
              </a:rPr>
              <a:t>Strongly considering Windows Surface Pro 3 tablet</a:t>
            </a:r>
          </a:p>
          <a:p>
            <a:pPr marL="730250" lvl="1" indent="-273050" eaLnBrk="0" hangingPunct="0">
              <a:spcBef>
                <a:spcPct val="20000"/>
              </a:spcBef>
              <a:buClr>
                <a:srgbClr val="0BD0D9"/>
              </a:buClr>
              <a:buSzPct val="95000"/>
              <a:buFont typeface="Wingdings 2" pitchFamily="18" charset="2"/>
              <a:buChar char=""/>
            </a:pPr>
            <a:endParaRPr kumimoji="0" lang="en-US" b="0" i="0" u="none" strike="noStrike" kern="1200" cap="none" spc="0" normalizeH="0" baseline="0" noProof="0" dirty="0">
              <a:ln>
                <a:noFill/>
              </a:ln>
              <a:solidFill>
                <a:schemeClr val="tx1"/>
              </a:solidFill>
              <a:effectLst/>
              <a:uLnTx/>
              <a:uFillTx/>
              <a:latin typeface="+mn-lt"/>
              <a:ea typeface="+mn-ea"/>
              <a:cs typeface="+mn-cs"/>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2" descr="http://techsultan.com/wp-content/uploads/2013/08/windows-71.png"/>
          <p:cNvPicPr>
            <a:picLocks noChangeAspect="1" noChangeArrowheads="1"/>
          </p:cNvPicPr>
          <p:nvPr/>
        </p:nvPicPr>
        <p:blipFill>
          <a:blip r:embed="rId3" cstate="print"/>
          <a:srcRect/>
          <a:stretch>
            <a:fillRect/>
          </a:stretch>
        </p:blipFill>
        <p:spPr bwMode="auto">
          <a:xfrm>
            <a:off x="3200400" y="1371600"/>
            <a:ext cx="658813" cy="654050"/>
          </a:xfrm>
          <a:prstGeom prst="rect">
            <a:avLst/>
          </a:prstGeom>
          <a:ln>
            <a:noFill/>
          </a:ln>
          <a:effectLst>
            <a:outerShdw blurRad="292100" dist="139700" dir="2700000" algn="tl" rotWithShape="0">
              <a:srgbClr val="333333">
                <a:alpha val="65000"/>
              </a:srgbClr>
            </a:outerShdw>
          </a:effectLst>
        </p:spPr>
      </p:pic>
      <p:pic>
        <p:nvPicPr>
          <p:cNvPr id="6" name="Picture 4" descr="http://whdi-reviews.com/wp-content/uploads/2012/07/Windows-8-Logo-Wallpaper.jpeg"/>
          <p:cNvPicPr>
            <a:picLocks noChangeAspect="1" noChangeArrowheads="1"/>
          </p:cNvPicPr>
          <p:nvPr/>
        </p:nvPicPr>
        <p:blipFill>
          <a:blip r:embed="rId4" cstate="print"/>
          <a:srcRect/>
          <a:stretch>
            <a:fillRect/>
          </a:stretch>
        </p:blipFill>
        <p:spPr bwMode="auto">
          <a:xfrm>
            <a:off x="3124200" y="2362200"/>
            <a:ext cx="914400" cy="571500"/>
          </a:xfrm>
          <a:prstGeom prst="rect">
            <a:avLst/>
          </a:prstGeom>
          <a:ln>
            <a:noFill/>
          </a:ln>
          <a:effectLst>
            <a:outerShdw blurRad="292100" dist="139700" dir="2700000" algn="tl" rotWithShape="0">
              <a:srgbClr val="333333">
                <a:alpha val="65000"/>
              </a:srgbClr>
            </a:outerShdw>
          </a:effectLst>
        </p:spPr>
      </p:pic>
      <p:pic>
        <p:nvPicPr>
          <p:cNvPr id="7" name="Picture 6" descr="http://www.winbeta.org/sites/default/files/Windows-8-1.jpg"/>
          <p:cNvPicPr>
            <a:picLocks noChangeAspect="1" noChangeArrowheads="1"/>
          </p:cNvPicPr>
          <p:nvPr/>
        </p:nvPicPr>
        <p:blipFill>
          <a:blip r:embed="rId5" cstate="print"/>
          <a:srcRect/>
          <a:stretch>
            <a:fillRect/>
          </a:stretch>
        </p:blipFill>
        <p:spPr bwMode="auto">
          <a:xfrm>
            <a:off x="3124200" y="3276600"/>
            <a:ext cx="1023937" cy="576262"/>
          </a:xfrm>
          <a:prstGeom prst="rect">
            <a:avLst/>
          </a:prstGeom>
          <a:ln>
            <a:noFill/>
          </a:ln>
          <a:effectLst>
            <a:outerShdw blurRad="292100" dist="139700" dir="2700000" algn="tl" rotWithShape="0">
              <a:srgbClr val="333333">
                <a:alpha val="65000"/>
              </a:srgbClr>
            </a:outerShdw>
          </a:effectLst>
        </p:spPr>
      </p:pic>
      <p:pic>
        <p:nvPicPr>
          <p:cNvPr id="8" name="Picture 10" descr="http://www.windows7password.net/wp-content/uploads/2010/10/MicrosoftSurface.jpeg"/>
          <p:cNvPicPr>
            <a:picLocks noChangeAspect="1" noChangeArrowheads="1"/>
          </p:cNvPicPr>
          <p:nvPr/>
        </p:nvPicPr>
        <p:blipFill>
          <a:blip r:embed="rId6" cstate="print"/>
          <a:srcRect/>
          <a:stretch>
            <a:fillRect/>
          </a:stretch>
        </p:blipFill>
        <p:spPr bwMode="auto">
          <a:xfrm>
            <a:off x="6553200" y="4038600"/>
            <a:ext cx="725487" cy="777875"/>
          </a:xfrm>
          <a:prstGeom prst="rect">
            <a:avLst/>
          </a:prstGeom>
          <a:ln>
            <a:noFill/>
          </a:ln>
          <a:effectLst>
            <a:outerShdw blurRad="292100" dist="139700" dir="2700000" algn="tl" rotWithShape="0">
              <a:srgbClr val="333333">
                <a:alpha val="65000"/>
              </a:srgbClr>
            </a:outerShdw>
          </a:effectLst>
        </p:spPr>
      </p:pic>
      <p:sp>
        <p:nvSpPr>
          <p:cNvPr id="9" name="Slide Number Placeholder 8"/>
          <p:cNvSpPr>
            <a:spLocks noGrp="1"/>
          </p:cNvSpPr>
          <p:nvPr>
            <p:ph type="sldNum" sz="quarter" idx="12"/>
          </p:nvPr>
        </p:nvSpPr>
        <p:spPr/>
        <p:txBody>
          <a:bodyPr/>
          <a:lstStyle/>
          <a:p>
            <a:pPr>
              <a:defRPr/>
            </a:pPr>
            <a:fld id="{5EBFFAA4-B388-4556-9281-8FD3840B9125}" type="slidenum">
              <a:rPr lang="en-US" smtClean="0"/>
              <a:pPr>
                <a:defRPr/>
              </a:pPr>
              <a:t>264</a:t>
            </a:fld>
            <a:endParaRPr lang="en-US"/>
          </a:p>
        </p:txBody>
      </p:sp>
      <p:sp>
        <p:nvSpPr>
          <p:cNvPr id="10"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1516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2" end="2"/>
                                            </p:txEl>
                                          </p:spTgt>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 calcmode="lin" valueType="num">
                                      <p:cBhvr additive="base">
                                        <p:cTn id="1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3" end="3"/>
                                            </p:txEl>
                                          </p:spTgt>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 calcmode="lin" valueType="num">
                                      <p:cBhvr additive="base">
                                        <p:cTn id="1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5" end="5"/>
                                            </p:txEl>
                                          </p:spTgt>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 calcmode="lin" valueType="num">
                                      <p:cBhvr additive="base">
                                        <p:cTn id="2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6" end="6"/>
                                            </p:txEl>
                                          </p:spTgt>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anim calcmode="lin" valueType="num">
                                      <p:cBhvr additive="base">
                                        <p:cTn id="27"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8" end="8"/>
                                            </p:txEl>
                                          </p:spTgt>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anim calcmode="lin" valueType="num">
                                      <p:cBhvr additive="base">
                                        <p:cTn id="3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9" end="9"/>
                                            </p:txEl>
                                          </p:spTgt>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 fill="hold" nodeType="clickEffect">
                                  <p:stCondLst>
                                    <p:cond delay="0"/>
                                  </p:stCondLst>
                                  <p:childTnLst>
                                    <p:set>
                                      <p:cBhvr>
                                        <p:cTn id="48" dur="1" fill="hold">
                                          <p:stCondLst>
                                            <p:cond delay="0"/>
                                          </p:stCondLst>
                                        </p:cTn>
                                        <p:tgtEl>
                                          <p:spTgt spid="4">
                                            <p:txEl>
                                              <p:pRg st="11" end="11"/>
                                            </p:txEl>
                                          </p:spTgt>
                                        </p:tgtEl>
                                        <p:attrNameLst>
                                          <p:attrName>style.visibility</p:attrName>
                                        </p:attrNameLst>
                                      </p:cBhvr>
                                      <p:to>
                                        <p:strVal val="visible"/>
                                      </p:to>
                                    </p:set>
                                    <p:anim calcmode="lin" valueType="num">
                                      <p:cBhvr additive="base">
                                        <p:cTn id="49"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11" end="11"/>
                                            </p:txEl>
                                          </p:spTgt>
                                        </p:tgtEl>
                                        <p:attrNameLst>
                                          <p:attrName>ppt_y</p:attrName>
                                        </p:attrNameLst>
                                      </p:cBhvr>
                                      <p:tavLst>
                                        <p:tav tm="0">
                                          <p:val>
                                            <p:strVal val="0-#ppt_h/2"/>
                                          </p:val>
                                        </p:tav>
                                        <p:tav tm="100000">
                                          <p:val>
                                            <p:strVal val="#ppt_y"/>
                                          </p:val>
                                        </p:tav>
                                      </p:tavLst>
                                    </p:anim>
                                  </p:childTnLst>
                                </p:cTn>
                              </p:par>
                              <p:par>
                                <p:cTn id="51" presetID="2" presetClass="entr" presetSubtype="1" fill="hold" nodeType="with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ppt_x"/>
                                          </p:val>
                                        </p:tav>
                                        <p:tav tm="100000">
                                          <p:val>
                                            <p:strVal val="#ppt_x"/>
                                          </p:val>
                                        </p:tav>
                                      </p:tavLst>
                                    </p:anim>
                                    <p:anim calcmode="lin" valueType="num">
                                      <p:cBhvr additive="base">
                                        <p:cTn id="5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758952"/>
            <a:ext cx="8229600" cy="5486400"/>
          </a:xfrm>
          <a:prstGeom prst="rect">
            <a:avLst/>
          </a:prstGeom>
        </p:spPr>
        <p:txBody>
          <a:bodyPr/>
          <a:lstStyle/>
          <a:p>
            <a:pPr marL="342900" indent="-342900" eaLnBrk="0" hangingPunct="0">
              <a:spcBef>
                <a:spcPct val="20000"/>
              </a:spcBef>
              <a:buClr>
                <a:srgbClr val="C00000"/>
              </a:buClr>
              <a:buSzPct val="95000"/>
              <a:buFont typeface="Arial" panose="020B0604020202020204" pitchFamily="34" charset="0"/>
              <a:buChar char="•"/>
            </a:pPr>
            <a:r>
              <a:rPr lang="en-US" sz="2000" dirty="0">
                <a:latin typeface="+mn-lt"/>
              </a:rPr>
              <a:t>Release History</a:t>
            </a:r>
          </a:p>
          <a:p>
            <a:pPr marL="804672" lvl="2" indent="-347472" eaLnBrk="0" hangingPunct="0">
              <a:spcBef>
                <a:spcPts val="24"/>
              </a:spcBef>
              <a:buClr>
                <a:schemeClr val="tx1"/>
              </a:buClr>
              <a:buSzPct val="95000"/>
              <a:buFont typeface="Arial" panose="020B0604020202020204" pitchFamily="34" charset="0"/>
              <a:buChar char="-"/>
            </a:pPr>
            <a:r>
              <a:rPr lang="en-US" dirty="0">
                <a:latin typeface="+mn-lt"/>
              </a:rPr>
              <a:t>VeriFire Tools 8.40 release date set for Q2 2015</a:t>
            </a:r>
            <a:endParaRPr lang="en-US" dirty="0"/>
          </a:p>
          <a:p>
            <a:pPr marL="1261872" lvl="3" indent="-347472" eaLnBrk="0" hangingPunct="0">
              <a:spcBef>
                <a:spcPts val="24"/>
              </a:spcBef>
              <a:buClr>
                <a:srgbClr val="7F7F7F"/>
              </a:buClr>
              <a:buSzPct val="95000"/>
              <a:buFont typeface="Wingdings" pitchFamily="2" charset="2"/>
              <a:buChar char="§"/>
            </a:pPr>
            <a:r>
              <a:rPr lang="en-US" sz="1600" dirty="0">
                <a:latin typeface="+mn-lt"/>
              </a:rPr>
              <a:t>Importing labels from an Excel worksheet</a:t>
            </a:r>
          </a:p>
          <a:p>
            <a:pPr marL="1261872" lvl="3" indent="-347472" eaLnBrk="0" hangingPunct="0">
              <a:spcBef>
                <a:spcPts val="24"/>
              </a:spcBef>
              <a:buClr>
                <a:srgbClr val="7F7F7F"/>
              </a:buClr>
              <a:buSzPct val="95000"/>
              <a:buFont typeface="Wingdings" pitchFamily="2" charset="2"/>
              <a:buChar char="§"/>
            </a:pPr>
            <a:r>
              <a:rPr lang="en-US" sz="1600" dirty="0">
                <a:latin typeface="+mn-lt"/>
              </a:rPr>
              <a:t>Enhanced PAM copy &amp; paste </a:t>
            </a:r>
          </a:p>
          <a:p>
            <a:pPr marL="1261872" lvl="3" indent="-347472" eaLnBrk="0" hangingPunct="0">
              <a:spcBef>
                <a:spcPts val="24"/>
              </a:spcBef>
              <a:buClr>
                <a:srgbClr val="7F7F7F"/>
              </a:buClr>
              <a:buSzPct val="95000"/>
              <a:buFont typeface="Wingdings" pitchFamily="2" charset="2"/>
              <a:buChar char="§"/>
            </a:pPr>
            <a:r>
              <a:rPr lang="en-US" sz="1600" dirty="0">
                <a:latin typeface="+mn-lt"/>
              </a:rPr>
              <a:t>Auto-Programming of the UDACT-2</a:t>
            </a:r>
          </a:p>
          <a:p>
            <a:pPr marL="1261872" lvl="3" indent="-347472" eaLnBrk="0" hangingPunct="0">
              <a:spcBef>
                <a:spcPts val="24"/>
              </a:spcBef>
              <a:buClr>
                <a:srgbClr val="7F7F7F"/>
              </a:buClr>
              <a:buSzPct val="95000"/>
              <a:buFont typeface="Wingdings" pitchFamily="2" charset="2"/>
              <a:buChar char="§"/>
            </a:pPr>
            <a:r>
              <a:rPr lang="en-US" sz="1600" dirty="0">
                <a:latin typeface="+mn-lt"/>
              </a:rPr>
              <a:t>Improved Software Versions statistics</a:t>
            </a:r>
          </a:p>
          <a:p>
            <a:pPr marL="804672" lvl="2" indent="-347472" eaLnBrk="0" hangingPunct="0">
              <a:spcBef>
                <a:spcPts val="24"/>
              </a:spcBef>
              <a:buClr>
                <a:schemeClr val="accent1"/>
              </a:buClr>
              <a:buSzPct val="95000"/>
              <a:buFont typeface="Wingdings 2" pitchFamily="18" charset="2"/>
              <a:buChar char=""/>
            </a:pPr>
            <a:endParaRPr lang="en-US" dirty="0">
              <a:latin typeface="+mn-lt"/>
            </a:endParaRPr>
          </a:p>
          <a:p>
            <a:pPr marL="804672" lvl="2" indent="-347472" eaLnBrk="0" hangingPunct="0">
              <a:spcBef>
                <a:spcPts val="24"/>
              </a:spcBef>
              <a:buClr>
                <a:schemeClr val="tx1"/>
              </a:buClr>
              <a:buSzPct val="95000"/>
              <a:buFont typeface="Arial" panose="020B0604020202020204" pitchFamily="34" charset="0"/>
              <a:buChar char="-"/>
            </a:pPr>
            <a:r>
              <a:rPr lang="en-US" dirty="0">
                <a:latin typeface="+mn-lt"/>
              </a:rPr>
              <a:t>VeriFire Tools 8.30 release date set for 1/5/2015</a:t>
            </a:r>
          </a:p>
          <a:p>
            <a:pPr marL="1261872" lvl="3" indent="-347472" eaLnBrk="0" hangingPunct="0">
              <a:spcBef>
                <a:spcPts val="0"/>
              </a:spcBef>
              <a:buClr>
                <a:srgbClr val="7F7F7F"/>
              </a:buClr>
              <a:buSzPct val="95000"/>
              <a:buFont typeface="Wingdings" pitchFamily="2" charset="2"/>
              <a:buChar char="§"/>
            </a:pPr>
            <a:r>
              <a:rPr lang="en-US" sz="1600" dirty="0">
                <a:latin typeface="+mn-lt"/>
              </a:rPr>
              <a:t>FAAST XT sensor support</a:t>
            </a:r>
          </a:p>
          <a:p>
            <a:pPr marL="1261872" lvl="3" indent="-347472" eaLnBrk="0" hangingPunct="0">
              <a:spcBef>
                <a:spcPts val="0"/>
              </a:spcBef>
              <a:buClr>
                <a:srgbClr val="7F7F7F"/>
              </a:buClr>
              <a:buSzPct val="95000"/>
              <a:buFont typeface="Wingdings" pitchFamily="2" charset="2"/>
              <a:buChar char="§"/>
            </a:pPr>
            <a:r>
              <a:rPr lang="en-US" sz="1600" dirty="0">
                <a:latin typeface="+mn-lt"/>
              </a:rPr>
              <a:t>Better Point Programming copy &amp; paste  and layout persistence</a:t>
            </a:r>
          </a:p>
          <a:p>
            <a:pPr marL="1261872" lvl="3" indent="-347472" eaLnBrk="0" hangingPunct="0">
              <a:spcBef>
                <a:spcPts val="0"/>
              </a:spcBef>
              <a:buClr>
                <a:srgbClr val="7F7F7F"/>
              </a:buClr>
              <a:buSzPct val="95000"/>
              <a:buFont typeface="Wingdings" pitchFamily="2" charset="2"/>
              <a:buChar char="§"/>
            </a:pPr>
            <a:r>
              <a:rPr lang="en-US" sz="1600" dirty="0">
                <a:latin typeface="+mn-lt"/>
              </a:rPr>
              <a:t>Clipboard Manager feature</a:t>
            </a:r>
            <a:r>
              <a:rPr lang="en-US" sz="1600" dirty="0"/>
              <a:t> </a:t>
            </a:r>
            <a:r>
              <a:rPr lang="en-US" sz="1600" dirty="0">
                <a:latin typeface="+mn-lt"/>
              </a:rPr>
              <a:t>and enhanced reporting</a:t>
            </a:r>
          </a:p>
          <a:p>
            <a:pPr marL="1261872" lvl="3" indent="-347472" eaLnBrk="0" hangingPunct="0">
              <a:spcBef>
                <a:spcPts val="0"/>
              </a:spcBef>
              <a:buClr>
                <a:schemeClr val="accent1"/>
              </a:buClr>
              <a:buSzPct val="95000"/>
              <a:buFont typeface="Wingdings" pitchFamily="2" charset="2"/>
              <a:buChar char="§"/>
            </a:pPr>
            <a:endParaRPr lang="en-US" sz="1600" dirty="0">
              <a:latin typeface="+mn-lt"/>
            </a:endParaRPr>
          </a:p>
          <a:p>
            <a:pPr marL="804672" lvl="2" indent="-347472" eaLnBrk="0" hangingPunct="0">
              <a:spcBef>
                <a:spcPts val="24"/>
              </a:spcBef>
              <a:buClr>
                <a:schemeClr val="tx1"/>
              </a:buClr>
              <a:buSzPct val="95000"/>
              <a:buFont typeface="Arial" panose="020B0604020202020204" pitchFamily="34" charset="0"/>
              <a:buChar char="-"/>
            </a:pPr>
            <a:r>
              <a:rPr lang="en-US" dirty="0">
                <a:latin typeface="+mn-lt"/>
              </a:rPr>
              <a:t>VeriFire Tools 8.20 was officially released on 8/11/2014</a:t>
            </a:r>
          </a:p>
          <a:p>
            <a:pPr marL="1261872" lvl="3" indent="-347472" eaLnBrk="0" hangingPunct="0">
              <a:spcBef>
                <a:spcPts val="0"/>
              </a:spcBef>
              <a:buClr>
                <a:srgbClr val="7F7F7F"/>
              </a:buClr>
              <a:buSzPct val="95000"/>
              <a:buFont typeface="Wingdings" pitchFamily="2" charset="2"/>
              <a:buChar char="§"/>
            </a:pPr>
            <a:r>
              <a:rPr lang="en-US" sz="1600" dirty="0">
                <a:latin typeface="+mn-lt"/>
              </a:rPr>
              <a:t>Wireless Gateway Support</a:t>
            </a:r>
          </a:p>
          <a:p>
            <a:pPr marL="1261872" lvl="3" indent="-347472" eaLnBrk="0" hangingPunct="0">
              <a:spcBef>
                <a:spcPts val="0"/>
              </a:spcBef>
              <a:buClr>
                <a:srgbClr val="7F7F7F"/>
              </a:buClr>
              <a:buSzPct val="95000"/>
              <a:buFont typeface="Wingdings" pitchFamily="2" charset="2"/>
              <a:buChar char="§"/>
            </a:pPr>
            <a:r>
              <a:rPr lang="en-US" sz="1600" dirty="0">
                <a:latin typeface="+mn-lt"/>
              </a:rPr>
              <a:t>Solo Tools release for panel ver. 22 / no overlap with 7.10</a:t>
            </a:r>
          </a:p>
          <a:p>
            <a:pPr marL="1261872" lvl="3" indent="-347472" eaLnBrk="0" hangingPunct="0">
              <a:spcBef>
                <a:spcPts val="0"/>
              </a:spcBef>
              <a:buClr>
                <a:schemeClr val="accent1"/>
              </a:buClr>
              <a:buSzPct val="95000"/>
              <a:buFont typeface="Wingdings" pitchFamily="2" charset="2"/>
              <a:buChar char="§"/>
            </a:pPr>
            <a:endParaRPr lang="en-US" sz="1600" dirty="0">
              <a:latin typeface="+mn-lt"/>
            </a:endParaRPr>
          </a:p>
          <a:p>
            <a:pPr marL="742950" lvl="2" indent="-285750" eaLnBrk="0" hangingPunct="0">
              <a:spcBef>
                <a:spcPct val="20000"/>
              </a:spcBef>
              <a:buClr>
                <a:schemeClr val="tx1"/>
              </a:buClr>
              <a:buSzPct val="95000"/>
              <a:buFont typeface="Arial" panose="020B0604020202020204" pitchFamily="34" charset="0"/>
              <a:buChar char="-"/>
            </a:pPr>
            <a:r>
              <a:rPr lang="en-US" dirty="0">
                <a:latin typeface="+mn-lt"/>
              </a:rPr>
              <a:t>VeriFire Tools 8.00 was officially released on 6/16/2014</a:t>
            </a:r>
          </a:p>
          <a:p>
            <a:pPr marL="1261872" lvl="3" indent="-347472" eaLnBrk="0" hangingPunct="0">
              <a:spcBef>
                <a:spcPts val="24"/>
              </a:spcBef>
              <a:buClr>
                <a:srgbClr val="7F7F7F"/>
              </a:buClr>
              <a:buSzPct val="95000"/>
              <a:buFont typeface="Wingdings" pitchFamily="2" charset="2"/>
              <a:buChar char="§"/>
            </a:pPr>
            <a:r>
              <a:rPr lang="en-US" sz="1600" dirty="0">
                <a:latin typeface="+mn-lt"/>
              </a:rPr>
              <a:t> </a:t>
            </a:r>
          </a:p>
          <a:p>
            <a:pPr marL="1261872" lvl="3" indent="-347472" eaLnBrk="0" hangingPunct="0">
              <a:spcBef>
                <a:spcPts val="24"/>
              </a:spcBef>
              <a:buClr>
                <a:schemeClr val="accent1"/>
              </a:buClr>
              <a:buSzPct val="95000"/>
              <a:buFont typeface="Wingdings" pitchFamily="2" charset="2"/>
              <a:buChar char="§"/>
            </a:pPr>
            <a:endParaRPr lang="en-US" sz="1600" dirty="0">
              <a:latin typeface="+mn-lt"/>
            </a:endParaRPr>
          </a:p>
          <a:p>
            <a:pPr marL="1261872" lvl="3" indent="-347472" eaLnBrk="0" hangingPunct="0">
              <a:spcBef>
                <a:spcPts val="24"/>
              </a:spcBef>
              <a:buClr>
                <a:schemeClr val="accent1"/>
              </a:buClr>
              <a:buSzPct val="95000"/>
              <a:buFont typeface="Wingdings" pitchFamily="2" charset="2"/>
              <a:buChar char="§"/>
            </a:pPr>
            <a:endParaRPr lang="en-US" sz="1600" dirty="0">
              <a:latin typeface="+mn-lt"/>
            </a:endParaRPr>
          </a:p>
          <a:p>
            <a:pPr marL="1261872" lvl="3" indent="-347472" eaLnBrk="0" hangingPunct="0">
              <a:spcBef>
                <a:spcPts val="24"/>
              </a:spcBef>
              <a:buClr>
                <a:schemeClr val="accent1"/>
              </a:buClr>
              <a:buSzPct val="95000"/>
              <a:buFont typeface="Wingdings" pitchFamily="2" charset="2"/>
              <a:buChar char="§"/>
            </a:pPr>
            <a:endParaRPr lang="en-US" sz="1050" dirty="0">
              <a:latin typeface="+mn-lt"/>
            </a:endParaRPr>
          </a:p>
          <a:p>
            <a:pPr marL="1261872" lvl="3" indent="-347472" eaLnBrk="0" hangingPunct="0">
              <a:spcBef>
                <a:spcPts val="24"/>
              </a:spcBef>
              <a:buClr>
                <a:srgbClr val="7F7F7F"/>
              </a:buClr>
              <a:buSzPct val="95000"/>
              <a:buFont typeface="Wingdings" pitchFamily="2" charset="2"/>
              <a:buChar char="§"/>
            </a:pPr>
            <a:r>
              <a:rPr lang="en-US" sz="1600" dirty="0">
                <a:latin typeface="+mn-lt"/>
              </a:rPr>
              <a:t>Overlapped with VeriFire Tools 7.10</a:t>
            </a:r>
          </a:p>
          <a:p>
            <a:pPr marL="1261872" lvl="3" indent="-347472" eaLnBrk="0" hangingPunct="0">
              <a:spcBef>
                <a:spcPts val="24"/>
              </a:spcBef>
              <a:buClr>
                <a:schemeClr val="accent1"/>
              </a:buClr>
              <a:buSzPct val="95000"/>
              <a:buFont typeface="Wingdings 2" pitchFamily="18" charset="2"/>
              <a:buChar char=""/>
            </a:pPr>
            <a:endParaRPr lang="en-US" dirty="0"/>
          </a:p>
          <a:p>
            <a:pPr marL="804672" lvl="2" indent="-347472" eaLnBrk="0" hangingPunct="0">
              <a:spcBef>
                <a:spcPts val="24"/>
              </a:spcBef>
              <a:buClr>
                <a:schemeClr val="accent1"/>
              </a:buClr>
              <a:buSzPct val="95000"/>
              <a:buFont typeface="Wingdings" pitchFamily="2" charset="2"/>
              <a:buChar char="§"/>
            </a:pPr>
            <a:endParaRPr lang="en-US" sz="1600" dirty="0">
              <a:latin typeface="+mn-lt"/>
            </a:endParaRPr>
          </a:p>
          <a:p>
            <a:pPr marL="1187450" lvl="3" indent="-273050" eaLnBrk="0" hangingPunct="0">
              <a:spcBef>
                <a:spcPct val="20000"/>
              </a:spcBef>
              <a:buClr>
                <a:schemeClr val="accent2"/>
              </a:buClr>
              <a:buSzPct val="95000"/>
              <a:buFont typeface="Wingdings 2" pitchFamily="18" charset="2"/>
              <a:buChar char=""/>
            </a:pPr>
            <a:endParaRPr lang="en-US" dirty="0">
              <a:latin typeface="+mn-lt"/>
            </a:endParaRPr>
          </a:p>
        </p:txBody>
      </p:sp>
      <p:pic>
        <p:nvPicPr>
          <p:cNvPr id="10" name="Picture 3"/>
          <p:cNvPicPr>
            <a:picLocks noChangeAspect="1" noChangeArrowheads="1"/>
          </p:cNvPicPr>
          <p:nvPr/>
        </p:nvPicPr>
        <p:blipFill>
          <a:blip r:embed="rId3" cstate="print"/>
          <a:srcRect/>
          <a:stretch>
            <a:fillRect/>
          </a:stretch>
        </p:blipFill>
        <p:spPr bwMode="auto">
          <a:xfrm>
            <a:off x="1752600" y="5257800"/>
            <a:ext cx="2263775" cy="781050"/>
          </a:xfrm>
          <a:prstGeom prst="rect">
            <a:avLst/>
          </a:prstGeom>
          <a:ln>
            <a:noFill/>
          </a:ln>
          <a:effectLst>
            <a:outerShdw blurRad="292100" dist="139700" dir="2700000" algn="tl" rotWithShape="0">
              <a:srgbClr val="333333">
                <a:alpha val="65000"/>
              </a:srgbClr>
            </a:outerShdw>
          </a:effectLst>
        </p:spPr>
      </p:pic>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265</a:t>
            </a:fld>
            <a:endParaRPr lang="en-US"/>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960731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 calcmode="lin" valueType="num">
                                      <p:cBhvr additive="base">
                                        <p:cTn id="2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 calcmode="lin" valueType="num">
                                      <p:cBhvr additive="base">
                                        <p:cTn id="2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 calcmode="lin" valueType="num">
                                      <p:cBhvr additive="base">
                                        <p:cTn id="31"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7" end="7"/>
                                            </p:txEl>
                                          </p:spTgt>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 calcmode="lin" valueType="num">
                                      <p:cBhvr additive="base">
                                        <p:cTn id="3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8" end="8"/>
                                            </p:txEl>
                                          </p:spTgt>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anim calcmode="lin" valueType="num">
                                      <p:cBhvr additive="base">
                                        <p:cTn id="39"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
                                            <p:txEl>
                                              <p:pRg st="9" end="9"/>
                                            </p:txEl>
                                          </p:spTgt>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4">
                                            <p:txEl>
                                              <p:pRg st="10" end="10"/>
                                            </p:txEl>
                                          </p:spTgt>
                                        </p:tgtEl>
                                        <p:attrNameLst>
                                          <p:attrName>style.visibility</p:attrName>
                                        </p:attrNameLst>
                                      </p:cBhvr>
                                      <p:to>
                                        <p:strVal val="visible"/>
                                      </p:to>
                                    </p:set>
                                    <p:anim calcmode="lin" valueType="num">
                                      <p:cBhvr additive="base">
                                        <p:cTn id="43"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10" end="10"/>
                                            </p:txEl>
                                          </p:spTgt>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0"/>
                                  </p:stCondLst>
                                  <p:childTnLst>
                                    <p:set>
                                      <p:cBhvr>
                                        <p:cTn id="46" dur="1" fill="hold">
                                          <p:stCondLst>
                                            <p:cond delay="0"/>
                                          </p:stCondLst>
                                        </p:cTn>
                                        <p:tgtEl>
                                          <p:spTgt spid="4">
                                            <p:txEl>
                                              <p:pRg st="12" end="12"/>
                                            </p:txEl>
                                          </p:spTgt>
                                        </p:tgtEl>
                                        <p:attrNameLst>
                                          <p:attrName>style.visibility</p:attrName>
                                        </p:attrNameLst>
                                      </p:cBhvr>
                                      <p:to>
                                        <p:strVal val="visible"/>
                                      </p:to>
                                    </p:set>
                                    <p:anim calcmode="lin" valueType="num">
                                      <p:cBhvr additive="base">
                                        <p:cTn id="47"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4">
                                            <p:txEl>
                                              <p:pRg st="12" end="12"/>
                                            </p:txEl>
                                          </p:spTgt>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0"/>
                                  </p:stCondLst>
                                  <p:childTnLst>
                                    <p:set>
                                      <p:cBhvr>
                                        <p:cTn id="50" dur="1" fill="hold">
                                          <p:stCondLst>
                                            <p:cond delay="0"/>
                                          </p:stCondLst>
                                        </p:cTn>
                                        <p:tgtEl>
                                          <p:spTgt spid="4">
                                            <p:txEl>
                                              <p:pRg st="13" end="13"/>
                                            </p:txEl>
                                          </p:spTgt>
                                        </p:tgtEl>
                                        <p:attrNameLst>
                                          <p:attrName>style.visibility</p:attrName>
                                        </p:attrNameLst>
                                      </p:cBhvr>
                                      <p:to>
                                        <p:strVal val="visible"/>
                                      </p:to>
                                    </p:set>
                                    <p:anim calcmode="lin" valueType="num">
                                      <p:cBhvr additive="base">
                                        <p:cTn id="51" dur="5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4">
                                            <p:txEl>
                                              <p:pRg st="13" end="13"/>
                                            </p:txEl>
                                          </p:spTgt>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stCondLst>
                                    <p:cond delay="0"/>
                                  </p:stCondLst>
                                  <p:childTnLst>
                                    <p:set>
                                      <p:cBhvr>
                                        <p:cTn id="54" dur="1" fill="hold">
                                          <p:stCondLst>
                                            <p:cond delay="0"/>
                                          </p:stCondLst>
                                        </p:cTn>
                                        <p:tgtEl>
                                          <p:spTgt spid="4">
                                            <p:txEl>
                                              <p:pRg st="14" end="14"/>
                                            </p:txEl>
                                          </p:spTgt>
                                        </p:tgtEl>
                                        <p:attrNameLst>
                                          <p:attrName>style.visibility</p:attrName>
                                        </p:attrNameLst>
                                      </p:cBhvr>
                                      <p:to>
                                        <p:strVal val="visible"/>
                                      </p:to>
                                    </p:set>
                                    <p:anim calcmode="lin" valueType="num">
                                      <p:cBhvr additive="base">
                                        <p:cTn id="55" dur="500" fill="hold"/>
                                        <p:tgtEl>
                                          <p:spTgt spid="4">
                                            <p:txEl>
                                              <p:pRg st="14" end="1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14" end="14"/>
                                            </p:txEl>
                                          </p:spTgt>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stCondLst>
                                    <p:cond delay="0"/>
                                  </p:stCondLst>
                                  <p:childTnLst>
                                    <p:set>
                                      <p:cBhvr>
                                        <p:cTn id="58" dur="1" fill="hold">
                                          <p:stCondLst>
                                            <p:cond delay="0"/>
                                          </p:stCondLst>
                                        </p:cTn>
                                        <p:tgtEl>
                                          <p:spTgt spid="4">
                                            <p:txEl>
                                              <p:pRg st="16" end="16"/>
                                            </p:txEl>
                                          </p:spTgt>
                                        </p:tgtEl>
                                        <p:attrNameLst>
                                          <p:attrName>style.visibility</p:attrName>
                                        </p:attrNameLst>
                                      </p:cBhvr>
                                      <p:to>
                                        <p:strVal val="visible"/>
                                      </p:to>
                                    </p:set>
                                    <p:anim calcmode="lin" valueType="num">
                                      <p:cBhvr additive="base">
                                        <p:cTn id="59" dur="500" fill="hold"/>
                                        <p:tgtEl>
                                          <p:spTgt spid="4">
                                            <p:txEl>
                                              <p:pRg st="16" end="16"/>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4">
                                            <p:txEl>
                                              <p:pRg st="16" end="16"/>
                                            </p:txEl>
                                          </p:spTgt>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stCondLst>
                                    <p:cond delay="0"/>
                                  </p:stCondLst>
                                  <p:childTnLst>
                                    <p:set>
                                      <p:cBhvr>
                                        <p:cTn id="62" dur="1" fill="hold">
                                          <p:stCondLst>
                                            <p:cond delay="0"/>
                                          </p:stCondLst>
                                        </p:cTn>
                                        <p:tgtEl>
                                          <p:spTgt spid="4">
                                            <p:txEl>
                                              <p:pRg st="17" end="17"/>
                                            </p:txEl>
                                          </p:spTgt>
                                        </p:tgtEl>
                                        <p:attrNameLst>
                                          <p:attrName>style.visibility</p:attrName>
                                        </p:attrNameLst>
                                      </p:cBhvr>
                                      <p:to>
                                        <p:strVal val="visible"/>
                                      </p:to>
                                    </p:set>
                                    <p:anim calcmode="lin" valueType="num">
                                      <p:cBhvr additive="base">
                                        <p:cTn id="63" dur="500" fill="hold"/>
                                        <p:tgtEl>
                                          <p:spTgt spid="4">
                                            <p:txEl>
                                              <p:pRg st="17" end="17"/>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4">
                                            <p:txEl>
                                              <p:pRg st="17" end="17"/>
                                            </p:txEl>
                                          </p:spTgt>
                                        </p:tgtEl>
                                        <p:attrNameLst>
                                          <p:attrName>ppt_y</p:attrName>
                                        </p:attrNameLst>
                                      </p:cBhvr>
                                      <p:tavLst>
                                        <p:tav tm="0">
                                          <p:val>
                                            <p:strVal val="0-#ppt_h/2"/>
                                          </p:val>
                                        </p:tav>
                                        <p:tav tm="100000">
                                          <p:val>
                                            <p:strVal val="#ppt_y"/>
                                          </p:val>
                                        </p:tav>
                                      </p:tavLst>
                                    </p:anim>
                                  </p:childTnLst>
                                </p:cTn>
                              </p:par>
                              <p:par>
                                <p:cTn id="65" presetID="2" presetClass="entr" presetSubtype="1" fill="hold" nodeType="withEffect">
                                  <p:stCondLst>
                                    <p:cond delay="0"/>
                                  </p:stCondLst>
                                  <p:childTnLst>
                                    <p:set>
                                      <p:cBhvr>
                                        <p:cTn id="66" dur="1" fill="hold">
                                          <p:stCondLst>
                                            <p:cond delay="0"/>
                                          </p:stCondLst>
                                        </p:cTn>
                                        <p:tgtEl>
                                          <p:spTgt spid="4">
                                            <p:txEl>
                                              <p:pRg st="21" end="21"/>
                                            </p:txEl>
                                          </p:spTgt>
                                        </p:tgtEl>
                                        <p:attrNameLst>
                                          <p:attrName>style.visibility</p:attrName>
                                        </p:attrNameLst>
                                      </p:cBhvr>
                                      <p:to>
                                        <p:strVal val="visible"/>
                                      </p:to>
                                    </p:set>
                                    <p:anim calcmode="lin" valueType="num">
                                      <p:cBhvr additive="base">
                                        <p:cTn id="67" dur="500" fill="hold"/>
                                        <p:tgtEl>
                                          <p:spTgt spid="4">
                                            <p:txEl>
                                              <p:pRg st="21" end="2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21" end="21"/>
                                            </p:txEl>
                                          </p:spTgt>
                                        </p:tgtEl>
                                        <p:attrNameLst>
                                          <p:attrName>ppt_y</p:attrName>
                                        </p:attrNameLst>
                                      </p:cBhvr>
                                      <p:tavLst>
                                        <p:tav tm="0">
                                          <p:val>
                                            <p:strVal val="0-#ppt_h/2"/>
                                          </p:val>
                                        </p:tav>
                                        <p:tav tm="100000">
                                          <p:val>
                                            <p:strVal val="#ppt_y"/>
                                          </p:val>
                                        </p:tav>
                                      </p:tavLst>
                                    </p:anim>
                                  </p:childTnLst>
                                </p:cTn>
                              </p:par>
                              <p:par>
                                <p:cTn id="69" presetID="2" presetClass="entr" presetSubtype="1"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500" fill="hold"/>
                                        <p:tgtEl>
                                          <p:spTgt spid="10"/>
                                        </p:tgtEl>
                                        <p:attrNameLst>
                                          <p:attrName>ppt_x</p:attrName>
                                        </p:attrNameLst>
                                      </p:cBhvr>
                                      <p:tavLst>
                                        <p:tav tm="0">
                                          <p:val>
                                            <p:strVal val="#ppt_x"/>
                                          </p:val>
                                        </p:tav>
                                        <p:tav tm="100000">
                                          <p:val>
                                            <p:strVal val="#ppt_x"/>
                                          </p:val>
                                        </p:tav>
                                      </p:tavLst>
                                    </p:anim>
                                    <p:anim calcmode="lin" valueType="num">
                                      <p:cBhvr additive="base">
                                        <p:cTn id="7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457199" y="762000"/>
            <a:ext cx="8404789" cy="548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spcBef>
                <a:spcPct val="20000"/>
              </a:spcBef>
              <a:buClr>
                <a:srgbClr val="C00000"/>
              </a:buClr>
              <a:buSzPct val="95000"/>
              <a:buFont typeface="Arial" panose="020B0604020202020204" pitchFamily="34" charset="0"/>
              <a:buChar char="•"/>
            </a:pPr>
            <a:r>
              <a:rPr lang="en-US" sz="2000" dirty="0">
                <a:latin typeface="+mn-lt"/>
              </a:rPr>
              <a:t>Importing Labels from an Excel worksheet</a:t>
            </a:r>
          </a:p>
          <a:p>
            <a:pPr marL="742950" lvl="1" indent="-285750">
              <a:spcBef>
                <a:spcPct val="20000"/>
              </a:spcBef>
              <a:buClr>
                <a:schemeClr val="tx1"/>
              </a:buClr>
              <a:buSzPct val="95000"/>
              <a:buFont typeface="Arial" panose="020B0604020202020204" pitchFamily="34" charset="0"/>
              <a:buChar char="-"/>
            </a:pPr>
            <a:r>
              <a:rPr lang="en-US" dirty="0">
                <a:latin typeface="+mn-lt"/>
              </a:rPr>
              <a:t>The new feature allows you to select predefined labels in an Excel worksheet and paste them into the Point Programming grids.</a:t>
            </a:r>
          </a:p>
          <a:p>
            <a:pPr marL="742950" lvl="1" indent="-285750">
              <a:spcBef>
                <a:spcPct val="20000"/>
              </a:spcBef>
              <a:buClr>
                <a:schemeClr val="tx1"/>
              </a:buClr>
              <a:buSzPct val="95000"/>
              <a:buFont typeface="Arial" panose="020B0604020202020204" pitchFamily="34" charset="0"/>
              <a:buChar char="-"/>
            </a:pPr>
            <a:r>
              <a:rPr lang="en-US" dirty="0">
                <a:latin typeface="+mn-lt"/>
              </a:rPr>
              <a:t>It currently is only available for Detectors &amp; Modules Custom and Extended labels, General Zone labels, and Custom Action Messages.</a:t>
            </a:r>
          </a:p>
          <a:p>
            <a:pPr marL="1187450" lvl="2" indent="-273050">
              <a:spcBef>
                <a:spcPct val="20000"/>
              </a:spcBef>
              <a:buClr>
                <a:srgbClr val="7F7F7F"/>
              </a:buClr>
              <a:buSzPct val="95000"/>
              <a:buFont typeface="Wingdings" pitchFamily="2" charset="2"/>
              <a:buChar char="§"/>
            </a:pPr>
            <a:r>
              <a:rPr lang="en-US" sz="1600" dirty="0">
                <a:latin typeface="+mn-lt"/>
              </a:rPr>
              <a:t>NOTE:  To paste properly, the Excel cells need to be continuous with no gaps.</a:t>
            </a:r>
          </a:p>
        </p:txBody>
      </p:sp>
      <p:pic>
        <p:nvPicPr>
          <p:cNvPr id="1026" name="Picture 2"/>
          <p:cNvPicPr>
            <a:picLocks noChangeAspect="1" noChangeArrowheads="1"/>
          </p:cNvPicPr>
          <p:nvPr/>
        </p:nvPicPr>
        <p:blipFill>
          <a:blip r:embed="rId3" cstate="print"/>
          <a:srcRect/>
          <a:stretch>
            <a:fillRect/>
          </a:stretch>
        </p:blipFill>
        <p:spPr bwMode="auto">
          <a:xfrm>
            <a:off x="457200" y="2819400"/>
            <a:ext cx="7315200" cy="3876106"/>
          </a:xfrm>
          <a:prstGeom prst="rect">
            <a:avLst/>
          </a:prstGeom>
          <a:ln>
            <a:noFill/>
          </a:ln>
          <a:effectLst>
            <a:outerShdw blurRad="292100" dist="139700" dir="2700000" algn="tl" rotWithShape="0">
              <a:srgbClr val="333333">
                <a:alpha val="65000"/>
              </a:srgbClr>
            </a:outerShdw>
          </a:effectLst>
        </p:spPr>
      </p:pic>
      <p:sp>
        <p:nvSpPr>
          <p:cNvPr id="6" name="Line Callout 1 5"/>
          <p:cNvSpPr>
            <a:spLocks/>
          </p:cNvSpPr>
          <p:nvPr/>
        </p:nvSpPr>
        <p:spPr bwMode="auto">
          <a:xfrm>
            <a:off x="7620000" y="4001869"/>
            <a:ext cx="1371600" cy="830997"/>
          </a:xfrm>
          <a:prstGeom prst="borderCallout1">
            <a:avLst>
              <a:gd name="adj1" fmla="val 50779"/>
              <a:gd name="adj2" fmla="val 84"/>
              <a:gd name="adj3" fmla="val 293189"/>
              <a:gd name="adj4" fmla="val -238857"/>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Select a group of string labels from an Excel worksheet.</a:t>
            </a:r>
            <a:endParaRPr lang="en-US" sz="1200" dirty="0"/>
          </a:p>
        </p:txBody>
      </p:sp>
      <p:pic>
        <p:nvPicPr>
          <p:cNvPr id="1028" name="Picture 4"/>
          <p:cNvPicPr>
            <a:picLocks noChangeAspect="1" noChangeArrowheads="1"/>
          </p:cNvPicPr>
          <p:nvPr/>
        </p:nvPicPr>
        <p:blipFill>
          <a:blip r:embed="rId4" cstate="print"/>
          <a:srcRect/>
          <a:stretch>
            <a:fillRect/>
          </a:stretch>
        </p:blipFill>
        <p:spPr bwMode="auto">
          <a:xfrm>
            <a:off x="457200" y="2819400"/>
            <a:ext cx="7315200" cy="3853430"/>
          </a:xfrm>
          <a:prstGeom prst="rect">
            <a:avLst/>
          </a:prstGeom>
          <a:ln>
            <a:noFill/>
          </a:ln>
          <a:effectLst>
            <a:outerShdw blurRad="292100" dist="139700" dir="2700000" algn="tl" rotWithShape="0">
              <a:srgbClr val="333333">
                <a:alpha val="65000"/>
              </a:srgbClr>
            </a:outerShdw>
          </a:effectLst>
        </p:spPr>
      </p:pic>
      <p:sp>
        <p:nvSpPr>
          <p:cNvPr id="8" name="Line Callout 1 7"/>
          <p:cNvSpPr>
            <a:spLocks/>
          </p:cNvSpPr>
          <p:nvPr/>
        </p:nvSpPr>
        <p:spPr bwMode="auto">
          <a:xfrm>
            <a:off x="8001000" y="3729335"/>
            <a:ext cx="990600" cy="461665"/>
          </a:xfrm>
          <a:prstGeom prst="borderCallout1">
            <a:avLst>
              <a:gd name="adj1" fmla="val 50779"/>
              <a:gd name="adj2" fmla="val 84"/>
              <a:gd name="adj3" fmla="val 563466"/>
              <a:gd name="adj4" fmla="val -318665"/>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Copy to Clipboard.</a:t>
            </a:r>
            <a:endParaRPr lang="en-US" sz="1200" dirty="0"/>
          </a:p>
        </p:txBody>
      </p:sp>
      <p:pic>
        <p:nvPicPr>
          <p:cNvPr id="1029" name="Picture 5"/>
          <p:cNvPicPr>
            <a:picLocks noChangeAspect="1" noChangeArrowheads="1"/>
          </p:cNvPicPr>
          <p:nvPr/>
        </p:nvPicPr>
        <p:blipFill>
          <a:blip r:embed="rId5" cstate="print"/>
          <a:srcRect/>
          <a:stretch>
            <a:fillRect/>
          </a:stretch>
        </p:blipFill>
        <p:spPr bwMode="auto">
          <a:xfrm>
            <a:off x="457201" y="2835460"/>
            <a:ext cx="7315200" cy="3870140"/>
          </a:xfrm>
          <a:prstGeom prst="rect">
            <a:avLst/>
          </a:prstGeom>
          <a:ln>
            <a:noFill/>
          </a:ln>
          <a:effectLst>
            <a:outerShdw blurRad="292100" dist="139700" dir="2700000" algn="tl" rotWithShape="0">
              <a:srgbClr val="333333">
                <a:alpha val="65000"/>
              </a:srgbClr>
            </a:outerShdw>
          </a:effectLst>
        </p:spPr>
      </p:pic>
      <p:sp>
        <p:nvSpPr>
          <p:cNvPr id="10" name="Line Callout 1 9"/>
          <p:cNvSpPr>
            <a:spLocks/>
          </p:cNvSpPr>
          <p:nvPr/>
        </p:nvSpPr>
        <p:spPr bwMode="auto">
          <a:xfrm>
            <a:off x="7010400" y="3360003"/>
            <a:ext cx="1371600" cy="830997"/>
          </a:xfrm>
          <a:prstGeom prst="borderCallout1">
            <a:avLst>
              <a:gd name="adj1" fmla="val 50779"/>
              <a:gd name="adj2" fmla="val 84"/>
              <a:gd name="adj3" fmla="val 129404"/>
              <a:gd name="adj4" fmla="val -56165"/>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Use the new “Paste from Excel” context menu command.</a:t>
            </a:r>
            <a:endParaRPr lang="en-US" sz="1200" dirty="0"/>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266</a:t>
            </a:fld>
            <a:endParaRPr lang="en-US"/>
          </a:p>
        </p:txBody>
      </p:sp>
      <p:sp>
        <p:nvSpPr>
          <p:cNvPr id="12"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298802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0-#ppt_w/2"/>
                                          </p:val>
                                        </p:tav>
                                        <p:tav tm="100000">
                                          <p:val>
                                            <p:strVal val="#ppt_x"/>
                                          </p:val>
                                        </p:tav>
                                      </p:tavLst>
                                    </p:anim>
                                    <p:anim calcmode="lin" valueType="num">
                                      <p:cBhvr additive="base">
                                        <p:cTn id="1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 calcmode="lin" valueType="num">
                                      <p:cBhvr additive="base">
                                        <p:cTn id="21" dur="500" fill="hold"/>
                                        <p:tgtEl>
                                          <p:spTgt spid="1028"/>
                                        </p:tgtEl>
                                        <p:attrNameLst>
                                          <p:attrName>ppt_x</p:attrName>
                                        </p:attrNameLst>
                                      </p:cBhvr>
                                      <p:tavLst>
                                        <p:tav tm="0">
                                          <p:val>
                                            <p:strVal val="0-#ppt_w/2"/>
                                          </p:val>
                                        </p:tav>
                                        <p:tav tm="100000">
                                          <p:val>
                                            <p:strVal val="#ppt_x"/>
                                          </p:val>
                                        </p:tav>
                                      </p:tavLst>
                                    </p:anim>
                                    <p:anim calcmode="lin" valueType="num">
                                      <p:cBhvr additive="base">
                                        <p:cTn id="22" dur="500" fill="hold"/>
                                        <p:tgtEl>
                                          <p:spTgt spid="1028"/>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026"/>
                                        </p:tgtEl>
                                      </p:cBhvr>
                                    </p:animEffect>
                                    <p:set>
                                      <p:cBhvr>
                                        <p:cTn id="28" dur="1" fill="hold">
                                          <p:stCondLst>
                                            <p:cond delay="499"/>
                                          </p:stCondLst>
                                        </p:cTn>
                                        <p:tgtEl>
                                          <p:spTgt spid="102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12" fill="hold" nodeType="clickEffect">
                                  <p:stCondLst>
                                    <p:cond delay="0"/>
                                  </p:stCondLst>
                                  <p:childTnLst>
                                    <p:set>
                                      <p:cBhvr>
                                        <p:cTn id="32" dur="1" fill="hold">
                                          <p:stCondLst>
                                            <p:cond delay="0"/>
                                          </p:stCondLst>
                                        </p:cTn>
                                        <p:tgtEl>
                                          <p:spTgt spid="1029"/>
                                        </p:tgtEl>
                                        <p:attrNameLst>
                                          <p:attrName>style.visibility</p:attrName>
                                        </p:attrNameLst>
                                      </p:cBhvr>
                                      <p:to>
                                        <p:strVal val="visible"/>
                                      </p:to>
                                    </p:set>
                                    <p:anim calcmode="lin" valueType="num">
                                      <p:cBhvr additive="base">
                                        <p:cTn id="33" dur="500" fill="hold"/>
                                        <p:tgtEl>
                                          <p:spTgt spid="1029"/>
                                        </p:tgtEl>
                                        <p:attrNameLst>
                                          <p:attrName>ppt_x</p:attrName>
                                        </p:attrNameLst>
                                      </p:cBhvr>
                                      <p:tavLst>
                                        <p:tav tm="0">
                                          <p:val>
                                            <p:strVal val="0-#ppt_w/2"/>
                                          </p:val>
                                        </p:tav>
                                        <p:tav tm="100000">
                                          <p:val>
                                            <p:strVal val="#ppt_x"/>
                                          </p:val>
                                        </p:tav>
                                      </p:tavLst>
                                    </p:anim>
                                    <p:anim calcmode="lin" valueType="num">
                                      <p:cBhvr additive="base">
                                        <p:cTn id="34" dur="500" fill="hold"/>
                                        <p:tgtEl>
                                          <p:spTgt spid="1029"/>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par>
                                <p:cTn id="39" presetID="10" presetClass="exit" presetSubtype="0" fill="hold" nodeType="withEffect">
                                  <p:stCondLst>
                                    <p:cond delay="0"/>
                                  </p:stCondLst>
                                  <p:childTnLst>
                                    <p:animEffect transition="out" filter="fade">
                                      <p:cBhvr>
                                        <p:cTn id="40" dur="500"/>
                                        <p:tgtEl>
                                          <p:spTgt spid="1028"/>
                                        </p:tgtEl>
                                      </p:cBhvr>
                                    </p:animEffect>
                                    <p:set>
                                      <p:cBhvr>
                                        <p:cTn id="41" dur="1" fill="hold">
                                          <p:stCondLst>
                                            <p:cond delay="499"/>
                                          </p:stCondLst>
                                        </p:cTn>
                                        <p:tgtEl>
                                          <p:spTgt spid="102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10" grpId="0" animBg="1"/>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457200" y="762000"/>
            <a:ext cx="8229600" cy="548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1" indent="-342900">
              <a:spcBef>
                <a:spcPct val="20000"/>
              </a:spcBef>
              <a:buClr>
                <a:srgbClr val="C00000"/>
              </a:buClr>
              <a:buSzPct val="95000"/>
              <a:buFont typeface="Arial" panose="020B0604020202020204" pitchFamily="34" charset="0"/>
              <a:buChar char="•"/>
            </a:pPr>
            <a:r>
              <a:rPr lang="en-US" sz="2000" dirty="0">
                <a:latin typeface="+mn-lt"/>
              </a:rPr>
              <a:t>Enhanced  DVC Programmable Audio Matrix (PAM) Copy &amp; Paste</a:t>
            </a:r>
          </a:p>
          <a:p>
            <a:pPr marL="742950" lvl="1" indent="-285750">
              <a:spcBef>
                <a:spcPct val="20000"/>
              </a:spcBef>
              <a:buClr>
                <a:schemeClr val="tx1"/>
              </a:buClr>
              <a:buSzPct val="95000"/>
              <a:buFont typeface="Arial" panose="020B0604020202020204" pitchFamily="34" charset="0"/>
              <a:buChar char="-"/>
            </a:pPr>
            <a:r>
              <a:rPr lang="en-US" dirty="0">
                <a:latin typeface="+mn-lt"/>
              </a:rPr>
              <a:t>The new feature allows you to have the same Excel-like Copy &amp; Paste flexibility that exists in the Point Programming service.</a:t>
            </a:r>
          </a:p>
          <a:p>
            <a:pPr marL="742950" lvl="1" indent="-285750">
              <a:spcBef>
                <a:spcPct val="20000"/>
              </a:spcBef>
              <a:buClr>
                <a:schemeClr val="tx1"/>
              </a:buClr>
              <a:buSzPct val="95000"/>
              <a:buFont typeface="Arial" panose="020B0604020202020204" pitchFamily="34" charset="0"/>
              <a:buChar char="-"/>
            </a:pPr>
            <a:r>
              <a:rPr lang="en-US" dirty="0">
                <a:latin typeface="+mn-lt"/>
              </a:rPr>
              <a:t>8.00 - 8.30 release limitations:</a:t>
            </a:r>
          </a:p>
          <a:p>
            <a:pPr marL="1261872" lvl="3" indent="-347472" eaLnBrk="0" hangingPunct="0">
              <a:spcBef>
                <a:spcPts val="24"/>
              </a:spcBef>
              <a:buClr>
                <a:srgbClr val="7F7F7F"/>
              </a:buClr>
              <a:buSzPct val="95000"/>
              <a:buFont typeface="Wingdings" panose="05000000000000000000" pitchFamily="2" charset="2"/>
              <a:buChar char="§"/>
            </a:pPr>
            <a:r>
              <a:rPr lang="en-US" sz="1600" dirty="0">
                <a:latin typeface="+mn-lt"/>
              </a:rPr>
              <a:t>Between Cells of the same DVC: </a:t>
            </a:r>
            <a:r>
              <a:rPr lang="en-US" sz="1600" b="1" dirty="0">
                <a:latin typeface="+mn-lt"/>
              </a:rPr>
              <a:t>Copy once </a:t>
            </a:r>
            <a:r>
              <a:rPr lang="en-US" sz="1600" b="1" dirty="0">
                <a:latin typeface="+mn-lt"/>
                <a:sym typeface="Wingdings" pitchFamily="2" charset="2"/>
              </a:rPr>
              <a:t></a:t>
            </a:r>
            <a:r>
              <a:rPr lang="en-US" sz="1600" b="1" dirty="0">
                <a:latin typeface="+mn-lt"/>
              </a:rPr>
              <a:t> Paste once, Copy once </a:t>
            </a:r>
            <a:r>
              <a:rPr lang="en-US" sz="1600" b="1" dirty="0">
                <a:latin typeface="+mn-lt"/>
                <a:sym typeface="Wingdings" pitchFamily="2" charset="2"/>
              </a:rPr>
              <a:t></a:t>
            </a:r>
            <a:r>
              <a:rPr lang="en-US" sz="1600" b="1" dirty="0">
                <a:latin typeface="+mn-lt"/>
              </a:rPr>
              <a:t> Paste many of the same value.</a:t>
            </a:r>
          </a:p>
          <a:p>
            <a:pPr marL="1261872" lvl="3" indent="-347472" eaLnBrk="0" hangingPunct="0">
              <a:spcBef>
                <a:spcPts val="24"/>
              </a:spcBef>
              <a:buClr>
                <a:srgbClr val="7F7F7F"/>
              </a:buClr>
              <a:buSzPct val="95000"/>
              <a:buFont typeface="Wingdings" panose="05000000000000000000" pitchFamily="2" charset="2"/>
              <a:buChar char="§"/>
            </a:pPr>
            <a:r>
              <a:rPr lang="en-US" sz="1600" dirty="0">
                <a:latin typeface="+mn-lt"/>
              </a:rPr>
              <a:t>Between Cells of different DVCs: </a:t>
            </a:r>
            <a:r>
              <a:rPr lang="en-US" sz="1600" b="1" dirty="0">
                <a:latin typeface="+mn-lt"/>
              </a:rPr>
              <a:t>No Copy &amp; Paste ability.</a:t>
            </a:r>
          </a:p>
          <a:p>
            <a:pPr marL="742950" lvl="2" indent="-285750" eaLnBrk="0" hangingPunct="0">
              <a:spcBef>
                <a:spcPct val="20000"/>
              </a:spcBef>
              <a:buClr>
                <a:schemeClr val="tx1"/>
              </a:buClr>
              <a:buSzPct val="95000"/>
              <a:buFont typeface="Arial" panose="020B0604020202020204" pitchFamily="34" charset="0"/>
              <a:buChar char="-"/>
            </a:pPr>
            <a:r>
              <a:rPr lang="en-US" dirty="0">
                <a:latin typeface="+mn-lt"/>
              </a:rPr>
              <a:t>8.40 Enhancements:</a:t>
            </a:r>
          </a:p>
          <a:p>
            <a:pPr marL="1200150" lvl="3" indent="-285750" eaLnBrk="0" hangingPunct="0">
              <a:spcBef>
                <a:spcPct val="20000"/>
              </a:spcBef>
              <a:buClr>
                <a:srgbClr val="7F7F7F"/>
              </a:buClr>
              <a:buSzPct val="95000"/>
              <a:buFont typeface="Wingdings" panose="05000000000000000000" pitchFamily="2" charset="2"/>
              <a:buChar char="§"/>
            </a:pPr>
            <a:r>
              <a:rPr lang="en-US" sz="1600" b="1" dirty="0">
                <a:latin typeface="+mn-lt"/>
              </a:rPr>
              <a:t>Copy many </a:t>
            </a:r>
            <a:r>
              <a:rPr lang="en-US" sz="1600" b="1" dirty="0">
                <a:latin typeface="+mn-lt"/>
                <a:sym typeface="Wingdings" pitchFamily="2" charset="2"/>
              </a:rPr>
              <a:t></a:t>
            </a:r>
            <a:r>
              <a:rPr lang="en-US" sz="1600" b="1" dirty="0">
                <a:latin typeface="+mn-lt"/>
              </a:rPr>
              <a:t> Paste many.</a:t>
            </a:r>
          </a:p>
          <a:p>
            <a:pPr marL="1200150" lvl="3" indent="-285750" eaLnBrk="0" hangingPunct="0">
              <a:spcBef>
                <a:spcPct val="20000"/>
              </a:spcBef>
              <a:buClr>
                <a:srgbClr val="7F7F7F"/>
              </a:buClr>
              <a:buSzPct val="95000"/>
              <a:buFont typeface="Wingdings" panose="05000000000000000000" pitchFamily="2" charset="2"/>
              <a:buChar char="§"/>
            </a:pPr>
            <a:r>
              <a:rPr lang="en-US" sz="1600" dirty="0">
                <a:latin typeface="+mn-lt"/>
              </a:rPr>
              <a:t>Copy &amp; Paste across DVCs, but only associates with the combination of “</a:t>
            </a:r>
            <a:r>
              <a:rPr lang="en-US" sz="1600" i="1" dirty="0">
                <a:latin typeface="+mn-lt"/>
              </a:rPr>
              <a:t>like</a:t>
            </a:r>
            <a:r>
              <a:rPr lang="en-US" sz="1600" dirty="0">
                <a:latin typeface="+mn-lt"/>
              </a:rPr>
              <a:t>” DVCs such as same version or PAM view (Ex. Logic Equations vs. Switch Inhibit).</a:t>
            </a:r>
          </a:p>
          <a:p>
            <a:pPr marL="1200150" lvl="3" indent="-285750" eaLnBrk="0" hangingPunct="0">
              <a:spcBef>
                <a:spcPct val="20000"/>
              </a:spcBef>
              <a:buClr>
                <a:srgbClr val="7F7F7F"/>
              </a:buClr>
              <a:buSzPct val="95000"/>
              <a:buFont typeface="Wingdings" panose="05000000000000000000" pitchFamily="2" charset="2"/>
              <a:buChar char="§"/>
            </a:pPr>
            <a:r>
              <a:rPr lang="en-US" sz="1600" dirty="0">
                <a:latin typeface="+mn-lt"/>
              </a:rPr>
              <a:t>Consistent style with Point Programming grid including cell-by-cell navigation and edit/highlight modes.</a:t>
            </a:r>
          </a:p>
          <a:p>
            <a:pPr marL="1200150" lvl="3" indent="-285750" eaLnBrk="0" hangingPunct="0">
              <a:spcBef>
                <a:spcPct val="20000"/>
              </a:spcBef>
              <a:buClr>
                <a:srgbClr val="7F7F7F"/>
              </a:buClr>
              <a:buSzPct val="95000"/>
              <a:buFont typeface="Wingdings" panose="05000000000000000000" pitchFamily="2" charset="2"/>
              <a:buChar char="§"/>
            </a:pPr>
            <a:r>
              <a:rPr lang="en-US" sz="1600" dirty="0">
                <a:latin typeface="+mn-lt"/>
              </a:rPr>
              <a:t>Reference slides 22-24 below from the previous 8.30 “</a:t>
            </a:r>
            <a:r>
              <a:rPr lang="en-US" sz="1600" i="1" dirty="0">
                <a:latin typeface="+mn-lt"/>
              </a:rPr>
              <a:t>What’s New in this Release</a:t>
            </a:r>
            <a:r>
              <a:rPr lang="en-US" sz="1600" dirty="0">
                <a:latin typeface="+mn-lt"/>
              </a:rPr>
              <a:t>” Power Point Presentation for details.</a:t>
            </a:r>
          </a:p>
          <a:p>
            <a:pPr marL="730250" lvl="1" indent="-273050">
              <a:spcBef>
                <a:spcPct val="20000"/>
              </a:spcBef>
              <a:buClr>
                <a:srgbClr val="0070C0"/>
              </a:buClr>
              <a:buSzPct val="95000"/>
              <a:buFont typeface="Wingdings 2" pitchFamily="18" charset="2"/>
              <a:buChar char=""/>
            </a:pPr>
            <a:endParaRPr lang="en-US" dirty="0">
              <a:latin typeface="+mn-lt"/>
            </a:endParaRPr>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267</a:t>
            </a:fld>
            <a:endParaRPr lang="en-US"/>
          </a:p>
        </p:txBody>
      </p:sp>
      <p:sp>
        <p:nvSpPr>
          <p:cNvPr id="4"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183053416"/>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457200" y="762000"/>
            <a:ext cx="8229600" cy="548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1" indent="-342900">
              <a:spcBef>
                <a:spcPct val="20000"/>
              </a:spcBef>
              <a:buClr>
                <a:srgbClr val="C00000"/>
              </a:buClr>
              <a:buSzPct val="95000"/>
              <a:buFont typeface="Arial" panose="020B0604020202020204" pitchFamily="34" charset="0"/>
              <a:buChar char="•"/>
            </a:pPr>
            <a:r>
              <a:rPr lang="en-US" sz="2000" dirty="0">
                <a:latin typeface="+mn-lt"/>
              </a:rPr>
              <a:t>Enhanced  DVC Programmable Audio Matrix (PAM) Copy &amp; Paste </a:t>
            </a:r>
            <a:r>
              <a:rPr lang="en-US" sz="1400" dirty="0">
                <a:latin typeface="+mn-lt"/>
              </a:rPr>
              <a:t>– </a:t>
            </a:r>
            <a:r>
              <a:rPr lang="en-US" sz="1400" i="1" dirty="0">
                <a:latin typeface="+mn-lt"/>
              </a:rPr>
              <a:t>(continued)</a:t>
            </a:r>
            <a:endParaRPr lang="en-US" sz="2000" i="1" dirty="0">
              <a:latin typeface="+mn-lt"/>
            </a:endParaRPr>
          </a:p>
          <a:p>
            <a:pPr marL="730250" lvl="1" indent="-273050">
              <a:spcBef>
                <a:spcPct val="20000"/>
              </a:spcBef>
              <a:buClr>
                <a:srgbClr val="0070C0"/>
              </a:buClr>
              <a:buSzPct val="95000"/>
              <a:buFont typeface="Wingdings 2" pitchFamily="18" charset="2"/>
              <a:buChar char=""/>
            </a:pPr>
            <a:endParaRPr lang="en-US" dirty="0">
              <a:latin typeface="+mn-lt"/>
            </a:endParaRPr>
          </a:p>
        </p:txBody>
      </p:sp>
      <p:pic>
        <p:nvPicPr>
          <p:cNvPr id="1027" name="Picture 3"/>
          <p:cNvPicPr>
            <a:picLocks noChangeAspect="1" noChangeArrowheads="1"/>
          </p:cNvPicPr>
          <p:nvPr/>
        </p:nvPicPr>
        <p:blipFill>
          <a:blip r:embed="rId3" cstate="print"/>
          <a:srcRect/>
          <a:stretch>
            <a:fillRect/>
          </a:stretch>
        </p:blipFill>
        <p:spPr bwMode="auto">
          <a:xfrm>
            <a:off x="381000" y="1447800"/>
            <a:ext cx="6316662" cy="4146745"/>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4" cstate="print"/>
          <a:srcRect/>
          <a:stretch>
            <a:fillRect/>
          </a:stretch>
        </p:blipFill>
        <p:spPr bwMode="auto">
          <a:xfrm>
            <a:off x="381000" y="1447800"/>
            <a:ext cx="6708092" cy="4114800"/>
          </a:xfrm>
          <a:prstGeom prst="rect">
            <a:avLst/>
          </a:prstGeom>
          <a:ln>
            <a:noFill/>
          </a:ln>
          <a:effectLst>
            <a:outerShdw blurRad="292100" dist="139700" dir="2700000" algn="tl" rotWithShape="0">
              <a:srgbClr val="333333">
                <a:alpha val="65000"/>
              </a:srgbClr>
            </a:outerShdw>
          </a:effectLst>
        </p:spPr>
      </p:pic>
      <p:pic>
        <p:nvPicPr>
          <p:cNvPr id="1029" name="Picture 5"/>
          <p:cNvPicPr>
            <a:picLocks noChangeAspect="1" noChangeArrowheads="1"/>
          </p:cNvPicPr>
          <p:nvPr/>
        </p:nvPicPr>
        <p:blipFill>
          <a:blip cstate="print"/>
          <a:srcRect/>
          <a:stretch>
            <a:fillRect/>
          </a:stretch>
        </p:blipFill>
        <p:spPr bwMode="auto">
          <a:xfrm>
            <a:off x="381000" y="1447800"/>
            <a:ext cx="6705600" cy="4095929"/>
          </a:xfrm>
          <a:prstGeom prst="rect">
            <a:avLst/>
          </a:prstGeom>
          <a:ln>
            <a:noFill/>
          </a:ln>
          <a:effectLst>
            <a:outerShdw blurRad="292100" dist="139700" dir="2700000" algn="tl" rotWithShape="0">
              <a:srgbClr val="333333">
                <a:alpha val="65000"/>
              </a:srgbClr>
            </a:outerShdw>
          </a:effectLst>
        </p:spPr>
      </p:pic>
      <p:pic>
        <p:nvPicPr>
          <p:cNvPr id="1030" name="Picture 6"/>
          <p:cNvPicPr>
            <a:picLocks noChangeAspect="1" noChangeArrowheads="1"/>
          </p:cNvPicPr>
          <p:nvPr/>
        </p:nvPicPr>
        <p:blipFill>
          <a:blip r:embed="rId5" cstate="print"/>
          <a:srcRect/>
          <a:stretch>
            <a:fillRect/>
          </a:stretch>
        </p:blipFill>
        <p:spPr bwMode="auto">
          <a:xfrm>
            <a:off x="381000" y="1447800"/>
            <a:ext cx="6773862" cy="4163999"/>
          </a:xfrm>
          <a:prstGeom prst="rect">
            <a:avLst/>
          </a:prstGeom>
          <a:ln>
            <a:noFill/>
          </a:ln>
          <a:effectLst>
            <a:outerShdw blurRad="292100" dist="139700" dir="2700000" algn="tl" rotWithShape="0">
              <a:srgbClr val="333333">
                <a:alpha val="65000"/>
              </a:srgbClr>
            </a:outerShdw>
          </a:effectLst>
        </p:spPr>
      </p:pic>
      <p:sp>
        <p:nvSpPr>
          <p:cNvPr id="14" name="Line Callout 1 13"/>
          <p:cNvSpPr>
            <a:spLocks/>
          </p:cNvSpPr>
          <p:nvPr/>
        </p:nvSpPr>
        <p:spPr bwMode="auto">
          <a:xfrm>
            <a:off x="7620000" y="2057400"/>
            <a:ext cx="1371600" cy="646331"/>
          </a:xfrm>
          <a:prstGeom prst="borderCallout1">
            <a:avLst>
              <a:gd name="adj1" fmla="val 50779"/>
              <a:gd name="adj2" fmla="val 84"/>
              <a:gd name="adj3" fmla="val 304978"/>
              <a:gd name="adj4" fmla="val -97885"/>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Paste the same order to another amplifier.</a:t>
            </a:r>
            <a:endParaRPr lang="en-US" sz="1200" dirty="0"/>
          </a:p>
        </p:txBody>
      </p:sp>
      <p:sp>
        <p:nvSpPr>
          <p:cNvPr id="7" name="Line Callout 1 6"/>
          <p:cNvSpPr>
            <a:spLocks/>
          </p:cNvSpPr>
          <p:nvPr/>
        </p:nvSpPr>
        <p:spPr bwMode="auto">
          <a:xfrm>
            <a:off x="7162800" y="1752600"/>
            <a:ext cx="1371600" cy="830997"/>
          </a:xfrm>
          <a:prstGeom prst="borderCallout1">
            <a:avLst>
              <a:gd name="adj1" fmla="val 50779"/>
              <a:gd name="adj2" fmla="val 84"/>
              <a:gd name="adj3" fmla="val 251238"/>
              <a:gd name="adj4" fmla="val -139551"/>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Copy several adjacent cells from a particular DVC amplifier.</a:t>
            </a:r>
            <a:endParaRPr lang="en-US" sz="1200" dirty="0"/>
          </a:p>
        </p:txBody>
      </p:sp>
      <p:sp>
        <p:nvSpPr>
          <p:cNvPr id="9" name="Line Callout 1 8"/>
          <p:cNvSpPr>
            <a:spLocks/>
          </p:cNvSpPr>
          <p:nvPr/>
        </p:nvSpPr>
        <p:spPr bwMode="auto">
          <a:xfrm>
            <a:off x="7467600" y="1905000"/>
            <a:ext cx="1371600" cy="646331"/>
          </a:xfrm>
          <a:prstGeom prst="borderCallout1">
            <a:avLst>
              <a:gd name="adj1" fmla="val 50779"/>
              <a:gd name="adj2" fmla="val 84"/>
              <a:gd name="adj3" fmla="val 272557"/>
              <a:gd name="adj4" fmla="val -97190"/>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Paste the same set of cells to another amplifier.</a:t>
            </a:r>
            <a:endParaRPr lang="en-US" sz="1200" dirty="0"/>
          </a:p>
        </p:txBody>
      </p:sp>
      <p:sp>
        <p:nvSpPr>
          <p:cNvPr id="12" name="Line Callout 1 11"/>
          <p:cNvSpPr>
            <a:spLocks/>
          </p:cNvSpPr>
          <p:nvPr/>
        </p:nvSpPr>
        <p:spPr bwMode="auto">
          <a:xfrm>
            <a:off x="7543800" y="1981200"/>
            <a:ext cx="1447800" cy="1015663"/>
          </a:xfrm>
          <a:prstGeom prst="borderCallout1">
            <a:avLst>
              <a:gd name="adj1" fmla="val 50779"/>
              <a:gd name="adj2" fmla="val 84"/>
              <a:gd name="adj3" fmla="val 208549"/>
              <a:gd name="adj4" fmla="val -143937"/>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Copy a disconnected  selection of PAM cells from an amplifier.</a:t>
            </a:r>
            <a:endParaRPr lang="en-US" sz="1200" dirty="0"/>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268</a:t>
            </a:fld>
            <a:endParaRPr lang="en-US"/>
          </a:p>
        </p:txBody>
      </p:sp>
      <p:sp>
        <p:nvSpPr>
          <p:cNvPr id="13"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12917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0-#ppt_w/2"/>
                                          </p:val>
                                        </p:tav>
                                        <p:tav tm="100000">
                                          <p:val>
                                            <p:strVal val="#ppt_x"/>
                                          </p:val>
                                        </p:tav>
                                      </p:tavLst>
                                    </p:anim>
                                    <p:anim calcmode="lin" valueType="num">
                                      <p:cBhvr additive="base">
                                        <p:cTn id="8" dur="500" fill="hold"/>
                                        <p:tgtEl>
                                          <p:spTgt spid="10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027"/>
                                        </p:tgtEl>
                                      </p:cBhvr>
                                    </p:animEffect>
                                    <p:set>
                                      <p:cBhvr>
                                        <p:cTn id="17" dur="1" fill="hold">
                                          <p:stCondLst>
                                            <p:cond delay="499"/>
                                          </p:stCondLst>
                                        </p:cTn>
                                        <p:tgtEl>
                                          <p:spTgt spid="1027"/>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 presetClass="entr" presetSubtype="8"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anim calcmode="lin" valueType="num">
                                      <p:cBhvr additive="base">
                                        <p:cTn id="23" dur="500" fill="hold"/>
                                        <p:tgtEl>
                                          <p:spTgt spid="1028"/>
                                        </p:tgtEl>
                                        <p:attrNameLst>
                                          <p:attrName>ppt_x</p:attrName>
                                        </p:attrNameLst>
                                      </p:cBhvr>
                                      <p:tavLst>
                                        <p:tav tm="0">
                                          <p:val>
                                            <p:strVal val="0-#ppt_w/2"/>
                                          </p:val>
                                        </p:tav>
                                        <p:tav tm="100000">
                                          <p:val>
                                            <p:strVal val="#ppt_x"/>
                                          </p:val>
                                        </p:tav>
                                      </p:tavLst>
                                    </p:anim>
                                    <p:anim calcmode="lin" valueType="num">
                                      <p:cBhvr additive="base">
                                        <p:cTn id="24" dur="500" fill="hold"/>
                                        <p:tgtEl>
                                          <p:spTgt spid="102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500"/>
                                        <p:tgtEl>
                                          <p:spTgt spid="1028"/>
                                        </p:tgtEl>
                                      </p:cBhvr>
                                    </p:animEffect>
                                    <p:set>
                                      <p:cBhvr>
                                        <p:cTn id="33" dur="1" fill="hold">
                                          <p:stCondLst>
                                            <p:cond delay="499"/>
                                          </p:stCondLst>
                                        </p:cTn>
                                        <p:tgtEl>
                                          <p:spTgt spid="102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par>
                                <p:cTn id="37" presetID="2" presetClass="entr" presetSubtype="8" fill="hold" nodeType="withEffect">
                                  <p:stCondLst>
                                    <p:cond delay="0"/>
                                  </p:stCondLst>
                                  <p:childTnLst>
                                    <p:set>
                                      <p:cBhvr>
                                        <p:cTn id="38" dur="1" fill="hold">
                                          <p:stCondLst>
                                            <p:cond delay="0"/>
                                          </p:stCondLst>
                                        </p:cTn>
                                        <p:tgtEl>
                                          <p:spTgt spid="1029"/>
                                        </p:tgtEl>
                                        <p:attrNameLst>
                                          <p:attrName>style.visibility</p:attrName>
                                        </p:attrNameLst>
                                      </p:cBhvr>
                                      <p:to>
                                        <p:strVal val="visible"/>
                                      </p:to>
                                    </p:set>
                                    <p:anim calcmode="lin" valueType="num">
                                      <p:cBhvr additive="base">
                                        <p:cTn id="39" dur="500" fill="hold"/>
                                        <p:tgtEl>
                                          <p:spTgt spid="1029"/>
                                        </p:tgtEl>
                                        <p:attrNameLst>
                                          <p:attrName>ppt_x</p:attrName>
                                        </p:attrNameLst>
                                      </p:cBhvr>
                                      <p:tavLst>
                                        <p:tav tm="0">
                                          <p:val>
                                            <p:strVal val="0-#ppt_w/2"/>
                                          </p:val>
                                        </p:tav>
                                        <p:tav tm="100000">
                                          <p:val>
                                            <p:strVal val="#ppt_x"/>
                                          </p:val>
                                        </p:tav>
                                      </p:tavLst>
                                    </p:anim>
                                    <p:anim calcmode="lin" valueType="num">
                                      <p:cBhvr additive="base">
                                        <p:cTn id="40" dur="500" fill="hold"/>
                                        <p:tgtEl>
                                          <p:spTgt spid="102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1030"/>
                                        </p:tgtEl>
                                        <p:attrNameLst>
                                          <p:attrName>style.visibility</p:attrName>
                                        </p:attrNameLst>
                                      </p:cBhvr>
                                      <p:to>
                                        <p:strVal val="visible"/>
                                      </p:to>
                                    </p:set>
                                    <p:anim calcmode="lin" valueType="num">
                                      <p:cBhvr additive="base">
                                        <p:cTn id="49" dur="500" fill="hold"/>
                                        <p:tgtEl>
                                          <p:spTgt spid="1030"/>
                                        </p:tgtEl>
                                        <p:attrNameLst>
                                          <p:attrName>ppt_x</p:attrName>
                                        </p:attrNameLst>
                                      </p:cBhvr>
                                      <p:tavLst>
                                        <p:tav tm="0">
                                          <p:val>
                                            <p:strVal val="0-#ppt_w/2"/>
                                          </p:val>
                                        </p:tav>
                                        <p:tav tm="100000">
                                          <p:val>
                                            <p:strVal val="#ppt_x"/>
                                          </p:val>
                                        </p:tav>
                                      </p:tavLst>
                                    </p:anim>
                                    <p:anim calcmode="lin" valueType="num">
                                      <p:cBhvr additive="base">
                                        <p:cTn id="50" dur="500" fill="hold"/>
                                        <p:tgtEl>
                                          <p:spTgt spid="1030"/>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0-#ppt_w/2"/>
                                          </p:val>
                                        </p:tav>
                                        <p:tav tm="100000">
                                          <p:val>
                                            <p:strVal val="#ppt_x"/>
                                          </p:val>
                                        </p:tav>
                                      </p:tavLst>
                                    </p:anim>
                                    <p:anim calcmode="lin" valueType="num">
                                      <p:cBhvr additive="base">
                                        <p:cTn id="54" dur="500" fill="hold"/>
                                        <p:tgtEl>
                                          <p:spTgt spid="14"/>
                                        </p:tgtEl>
                                        <p:attrNameLst>
                                          <p:attrName>ppt_y</p:attrName>
                                        </p:attrNameLst>
                                      </p:cBhvr>
                                      <p:tavLst>
                                        <p:tav tm="0">
                                          <p:val>
                                            <p:strVal val="#ppt_y"/>
                                          </p:val>
                                        </p:tav>
                                        <p:tav tm="100000">
                                          <p:val>
                                            <p:strVal val="#ppt_y"/>
                                          </p:val>
                                        </p:tav>
                                      </p:tavLst>
                                    </p:anim>
                                  </p:childTnLst>
                                </p:cTn>
                              </p:par>
                              <p:par>
                                <p:cTn id="55" presetID="10" presetClass="exit" presetSubtype="0" fill="hold" nodeType="withEffect">
                                  <p:stCondLst>
                                    <p:cond delay="0"/>
                                  </p:stCondLst>
                                  <p:childTnLst>
                                    <p:animEffect transition="out" filter="fade">
                                      <p:cBhvr>
                                        <p:cTn id="56" dur="500"/>
                                        <p:tgtEl>
                                          <p:spTgt spid="1029"/>
                                        </p:tgtEl>
                                      </p:cBhvr>
                                    </p:animEffect>
                                    <p:set>
                                      <p:cBhvr>
                                        <p:cTn id="57" dur="1" fill="hold">
                                          <p:stCondLst>
                                            <p:cond delay="499"/>
                                          </p:stCondLst>
                                        </p:cTn>
                                        <p:tgtEl>
                                          <p:spTgt spid="1029"/>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2"/>
                                        </p:tgtEl>
                                      </p:cBhvr>
                                    </p:animEffect>
                                    <p:set>
                                      <p:cBhvr>
                                        <p:cTn id="6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7" grpId="0" animBg="1"/>
      <p:bldP spid="7" grpId="1" animBg="1"/>
      <p:bldP spid="9" grpId="0" animBg="1"/>
      <p:bldP spid="9" grpId="1" animBg="1"/>
      <p:bldP spid="12" grpId="0" animBg="1"/>
      <p:bldP spid="1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lnSpcReduction="10000"/>
          </a:bodyPr>
          <a:lstStyle/>
          <a:p>
            <a:r>
              <a:rPr lang="en-US" sz="1200" dirty="0" err="1"/>
              <a:t>VeriFire</a:t>
            </a:r>
            <a:r>
              <a:rPr lang="en-US" sz="1200" dirty="0"/>
              <a:t> Tools 9.00 was officially released on 10/8/2015</a:t>
            </a:r>
          </a:p>
          <a:p>
            <a:pPr lvl="1"/>
            <a:r>
              <a:rPr lang="en-US" sz="1200" dirty="0"/>
              <a:t>SWIFT Wireless 2.0 support</a:t>
            </a:r>
          </a:p>
          <a:p>
            <a:pPr lvl="1"/>
            <a:r>
              <a:rPr lang="en-US" sz="1200" dirty="0"/>
              <a:t>Auto-Programming of the UDACT-2 for all panels</a:t>
            </a:r>
          </a:p>
          <a:p>
            <a:pPr lvl="1"/>
            <a:r>
              <a:rPr lang="en-US" sz="1200" dirty="0"/>
              <a:t>Surface Pro 3 tablet support</a:t>
            </a:r>
          </a:p>
          <a:p>
            <a:pPr lvl="1"/>
            <a:endParaRPr lang="en-US" sz="1200" dirty="0"/>
          </a:p>
          <a:p>
            <a:r>
              <a:rPr lang="en-US" sz="1200" dirty="0" err="1"/>
              <a:t>VeriFire</a:t>
            </a:r>
            <a:r>
              <a:rPr lang="en-US" sz="1200" dirty="0"/>
              <a:t> Tools 8.40 was officially released on 3/31/2015</a:t>
            </a:r>
          </a:p>
          <a:p>
            <a:pPr lvl="1"/>
            <a:r>
              <a:rPr lang="en-US" sz="1200" dirty="0"/>
              <a:t>Importing labels from an Excel worksheet</a:t>
            </a:r>
          </a:p>
          <a:p>
            <a:pPr lvl="1"/>
            <a:r>
              <a:rPr lang="en-US" sz="1200" dirty="0"/>
              <a:t>Enhanced PAM copy &amp; paste </a:t>
            </a:r>
          </a:p>
          <a:p>
            <a:pPr lvl="1"/>
            <a:r>
              <a:rPr lang="en-US" sz="1200" dirty="0"/>
              <a:t>Auto-Programming of the UDACT-2 for 640 series panels</a:t>
            </a:r>
          </a:p>
          <a:p>
            <a:pPr lvl="1"/>
            <a:r>
              <a:rPr lang="en-US" sz="1200" dirty="0"/>
              <a:t>Improved Software Versions statistics</a:t>
            </a:r>
          </a:p>
          <a:p>
            <a:endParaRPr lang="en-US" sz="1200" dirty="0"/>
          </a:p>
          <a:p>
            <a:r>
              <a:rPr lang="en-US" sz="1200" dirty="0" err="1"/>
              <a:t>VeriFire</a:t>
            </a:r>
            <a:r>
              <a:rPr lang="en-US" sz="1200" dirty="0"/>
              <a:t> Tools 8.30 was officially released on 1/5/2015</a:t>
            </a:r>
          </a:p>
          <a:p>
            <a:pPr lvl="1"/>
            <a:r>
              <a:rPr lang="en-US" sz="1200" dirty="0"/>
              <a:t>FAAST XT sensor support</a:t>
            </a:r>
          </a:p>
          <a:p>
            <a:pPr lvl="1"/>
            <a:r>
              <a:rPr lang="en-US" sz="1200" dirty="0"/>
              <a:t>Better Point Programming copy &amp; paste and layout persistence</a:t>
            </a:r>
          </a:p>
          <a:p>
            <a:pPr lvl="1"/>
            <a:r>
              <a:rPr lang="en-US" sz="1200" dirty="0"/>
              <a:t>Clipboard Manager feature and enhanced reporting</a:t>
            </a:r>
          </a:p>
          <a:p>
            <a:endParaRPr lang="en-US" sz="1200" dirty="0"/>
          </a:p>
          <a:p>
            <a:r>
              <a:rPr lang="en-US" sz="1200" dirty="0" err="1"/>
              <a:t>VeriFire</a:t>
            </a:r>
            <a:r>
              <a:rPr lang="en-US" sz="1200" dirty="0"/>
              <a:t> Tools 8.20 was officially released on 8/11/2014</a:t>
            </a:r>
          </a:p>
          <a:p>
            <a:pPr lvl="1"/>
            <a:r>
              <a:rPr lang="en-US" sz="1200" dirty="0"/>
              <a:t>Wireless Gateway Support</a:t>
            </a:r>
          </a:p>
          <a:p>
            <a:pPr lvl="1"/>
            <a:r>
              <a:rPr lang="en-US" sz="1200" dirty="0"/>
              <a:t>Solo Tools release for panel ver. 22 / no overlap with 7.10</a:t>
            </a:r>
          </a:p>
          <a:p>
            <a:pPr lvl="1"/>
            <a:endParaRPr lang="en-US" sz="1200" dirty="0"/>
          </a:p>
          <a:p>
            <a:r>
              <a:rPr lang="en-US" sz="1200" dirty="0" err="1"/>
              <a:t>VeriFire</a:t>
            </a:r>
            <a:r>
              <a:rPr lang="en-US" sz="1200" dirty="0"/>
              <a:t> Tools 8.00 was officially released on 6/16/2014</a:t>
            </a:r>
          </a:p>
          <a:p>
            <a:pPr lvl="1"/>
            <a:r>
              <a:rPr lang="en-US" sz="1200" dirty="0"/>
              <a:t> </a:t>
            </a:r>
          </a:p>
          <a:p>
            <a:endParaRPr lang="en-US" sz="1200" dirty="0"/>
          </a:p>
          <a:p>
            <a:endParaRPr lang="en-US" sz="1200" dirty="0"/>
          </a:p>
          <a:p>
            <a:endParaRPr lang="en-US" sz="1200" dirty="0"/>
          </a:p>
          <a:p>
            <a:pPr lvl="1"/>
            <a:r>
              <a:rPr lang="en-US" sz="1200" dirty="0"/>
              <a:t>Overlapped with </a:t>
            </a:r>
            <a:r>
              <a:rPr lang="en-US" sz="1200" dirty="0" err="1"/>
              <a:t>VeriFire</a:t>
            </a:r>
            <a:r>
              <a:rPr lang="en-US" sz="1200" dirty="0"/>
              <a:t> Tools 7.10</a:t>
            </a:r>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26</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3" name="Picture 3">
            <a:extLst>
              <a:ext uri="{FF2B5EF4-FFF2-40B4-BE49-F238E27FC236}">
                <a16:creationId xmlns:a16="http://schemas.microsoft.com/office/drawing/2014/main" id="{E400FFC9-9149-12DC-CF99-B3CC2D0E5F91}"/>
              </a:ext>
            </a:extLst>
          </p:cNvPr>
          <p:cNvPicPr>
            <a:picLocks noChangeAspect="1" noChangeArrowheads="1"/>
          </p:cNvPicPr>
          <p:nvPr/>
        </p:nvPicPr>
        <p:blipFill>
          <a:blip r:embed="rId3" cstate="print"/>
          <a:srcRect/>
          <a:stretch>
            <a:fillRect/>
          </a:stretch>
        </p:blipFill>
        <p:spPr bwMode="auto">
          <a:xfrm>
            <a:off x="1171281" y="5430374"/>
            <a:ext cx="1554162" cy="53621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93935358"/>
      </p:ext>
    </p:extLst>
  </p:cSld>
  <p:clrMapOvr>
    <a:masterClrMapping/>
  </p:clrMapOvr>
  <p:transition/>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457200" y="762000"/>
            <a:ext cx="8229600" cy="548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spcBef>
                <a:spcPct val="20000"/>
              </a:spcBef>
              <a:buClr>
                <a:srgbClr val="C00000"/>
              </a:buClr>
              <a:buSzPct val="95000"/>
              <a:buFont typeface="Arial" panose="020B0604020202020204" pitchFamily="34" charset="0"/>
              <a:buChar char="•"/>
            </a:pPr>
            <a:r>
              <a:rPr lang="en-US" sz="2000" dirty="0">
                <a:latin typeface="+mn-lt"/>
              </a:rPr>
              <a:t>Auto-Programming of the UDACT-2 (640 series only)</a:t>
            </a:r>
          </a:p>
          <a:p>
            <a:pPr marL="742950" lvl="1" indent="-285750">
              <a:spcBef>
                <a:spcPct val="20000"/>
              </a:spcBef>
              <a:buSzPct val="95000"/>
              <a:buFont typeface="Arial" panose="020B0604020202020204" pitchFamily="34" charset="0"/>
              <a:buChar char="-"/>
            </a:pPr>
            <a:r>
              <a:rPr lang="en-US" dirty="0">
                <a:latin typeface="+mn-lt"/>
              </a:rPr>
              <a:t>This feature is for UDACT-2s that are hosted by a 640 series panel </a:t>
            </a:r>
            <a:r>
              <a:rPr lang="en-US" b="1" dirty="0">
                <a:sym typeface="Wingdings" pitchFamily="2" charset="2"/>
              </a:rPr>
              <a:t></a:t>
            </a:r>
            <a:r>
              <a:rPr lang="en-US" dirty="0">
                <a:latin typeface="+mn-lt"/>
              </a:rPr>
              <a:t> 640-2, 640 &amp; 320. </a:t>
            </a:r>
          </a:p>
          <a:p>
            <a:pPr marL="742950" lvl="1" indent="-285750">
              <a:spcBef>
                <a:spcPct val="20000"/>
              </a:spcBef>
              <a:buSzPct val="95000"/>
              <a:buFont typeface="Arial" panose="020B0604020202020204" pitchFamily="34" charset="0"/>
              <a:buChar char="-"/>
            </a:pPr>
            <a:r>
              <a:rPr lang="en-US" dirty="0">
                <a:latin typeface="+mn-lt"/>
              </a:rPr>
              <a:t>It simplifies the work of programming the UDACT-2’s assigned points with the correct function type (required for the Central Station to receive correct operational reports).</a:t>
            </a:r>
          </a:p>
          <a:p>
            <a:pPr marL="742950" lvl="1" indent="-285750">
              <a:spcBef>
                <a:spcPct val="20000"/>
              </a:spcBef>
              <a:buSzPct val="95000"/>
              <a:buFont typeface="Arial" panose="020B0604020202020204" pitchFamily="34" charset="0"/>
              <a:buChar char="-"/>
            </a:pPr>
            <a:r>
              <a:rPr lang="en-US" dirty="0">
                <a:latin typeface="+mn-lt"/>
              </a:rPr>
              <a:t>Each point’s function type is determined by the Type Code assignment of a particular host panel input device that is pre-programmed and associated with this point.</a:t>
            </a:r>
          </a:p>
          <a:p>
            <a:pPr marL="742950" lvl="1" indent="-285750">
              <a:spcBef>
                <a:spcPct val="20000"/>
              </a:spcBef>
              <a:buSzPct val="95000"/>
              <a:buFont typeface="Arial" panose="020B0604020202020204" pitchFamily="34" charset="0"/>
              <a:buChar char="-"/>
            </a:pPr>
            <a:r>
              <a:rPr lang="en-US" dirty="0">
                <a:latin typeface="+mn-lt"/>
              </a:rPr>
              <a:t>There is a unique correspondence between these Type Codes and the UDACT-2’s function type. For instance:</a:t>
            </a:r>
          </a:p>
          <a:p>
            <a:pPr marL="1187450" lvl="2" indent="-273050">
              <a:spcBef>
                <a:spcPct val="20000"/>
              </a:spcBef>
              <a:buClr>
                <a:srgbClr val="7F7F7F"/>
              </a:buClr>
              <a:buSzPct val="95000"/>
              <a:buFont typeface="Wingdings" pitchFamily="2" charset="2"/>
              <a:buChar char="§"/>
            </a:pPr>
            <a:r>
              <a:rPr lang="en-US" sz="1600" dirty="0">
                <a:latin typeface="+mn-lt"/>
              </a:rPr>
              <a:t>If a NFS2-640 has a heat detector programmed into one of its loops then the UDACT2’s corresponding point will need to have its function programmed to “Heat Detector”.  </a:t>
            </a:r>
          </a:p>
          <a:p>
            <a:pPr marL="1187450" lvl="2" indent="-273050">
              <a:spcBef>
                <a:spcPct val="20000"/>
              </a:spcBef>
              <a:buClr>
                <a:srgbClr val="7F7F7F"/>
              </a:buClr>
              <a:buSzPct val="95000"/>
              <a:buFont typeface="Wingdings" pitchFamily="2" charset="2"/>
              <a:buChar char="§"/>
            </a:pPr>
            <a:r>
              <a:rPr lang="en-US" sz="1600" dirty="0">
                <a:latin typeface="+mn-lt"/>
              </a:rPr>
              <a:t>If it’s a Security module then the UDACT2’s corresponding point will need a function of “Burglary”.</a:t>
            </a:r>
          </a:p>
          <a:p>
            <a:pPr marL="742950" lvl="1" indent="-285750">
              <a:spcBef>
                <a:spcPct val="20000"/>
              </a:spcBef>
              <a:buSzPct val="95000"/>
              <a:buFont typeface="Arial" panose="020B0604020202020204" pitchFamily="34" charset="0"/>
              <a:buChar char="-"/>
            </a:pPr>
            <a:r>
              <a:rPr lang="en-US" dirty="0">
                <a:latin typeface="+mn-lt"/>
              </a:rPr>
              <a:t>This feature will automatically determine and program this correct function for each UDACT-2’s point, when possible, eliminating manual intervention.</a:t>
            </a:r>
          </a:p>
          <a:p>
            <a:pPr marL="730250" lvl="1" indent="-273050">
              <a:spcBef>
                <a:spcPct val="20000"/>
              </a:spcBef>
              <a:buClr>
                <a:srgbClr val="0070C0"/>
              </a:buClr>
              <a:buSzPct val="95000"/>
              <a:buFont typeface="Wingdings 2" pitchFamily="18" charset="2"/>
              <a:buChar char=""/>
            </a:pPr>
            <a:endParaRPr lang="en-US" dirty="0">
              <a:latin typeface="+mn-lt"/>
            </a:endParaRPr>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269</a:t>
            </a:fld>
            <a:endParaRPr lang="en-US"/>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a:solidFill>
                  <a:schemeClr val="tx1">
                    <a:lumMod val="50000"/>
                    <a:lumOff val="50000"/>
                  </a:schemeClr>
                </a:solidFill>
              </a:rPr>
              <a:t>8.40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614686371"/>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3" cstate="print"/>
          <a:srcRect/>
          <a:stretch>
            <a:fillRect/>
          </a:stretch>
        </p:blipFill>
        <p:spPr bwMode="auto">
          <a:xfrm>
            <a:off x="304800" y="1524000"/>
            <a:ext cx="7239000" cy="4950811"/>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304800" y="1524000"/>
            <a:ext cx="7247792" cy="4926604"/>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5" cstate="print"/>
          <a:srcRect/>
          <a:stretch>
            <a:fillRect/>
          </a:stretch>
        </p:blipFill>
        <p:spPr bwMode="auto">
          <a:xfrm>
            <a:off x="304800" y="1494175"/>
            <a:ext cx="7239000" cy="4906625"/>
          </a:xfrm>
          <a:prstGeom prst="rect">
            <a:avLst/>
          </a:prstGeom>
          <a:ln>
            <a:noFill/>
          </a:ln>
          <a:effectLst>
            <a:outerShdw blurRad="292100" dist="139700" dir="2700000" algn="tl" rotWithShape="0">
              <a:srgbClr val="333333">
                <a:alpha val="65000"/>
              </a:srgbClr>
            </a:outerShdw>
          </a:effectLst>
        </p:spPr>
      </p:pic>
      <p:pic>
        <p:nvPicPr>
          <p:cNvPr id="1032" name="Picture 8"/>
          <p:cNvPicPr>
            <a:picLocks noChangeAspect="1" noChangeArrowheads="1"/>
          </p:cNvPicPr>
          <p:nvPr/>
        </p:nvPicPr>
        <p:blipFill>
          <a:blip r:embed="rId6" cstate="print"/>
          <a:srcRect/>
          <a:stretch>
            <a:fillRect/>
          </a:stretch>
        </p:blipFill>
        <p:spPr bwMode="auto">
          <a:xfrm>
            <a:off x="304800" y="1524000"/>
            <a:ext cx="7197997" cy="4876800"/>
          </a:xfrm>
          <a:prstGeom prst="rect">
            <a:avLst/>
          </a:prstGeom>
          <a:ln>
            <a:noFill/>
          </a:ln>
          <a:effectLst>
            <a:outerShdw blurRad="292100" dist="139700" dir="2700000" algn="tl" rotWithShape="0">
              <a:srgbClr val="333333">
                <a:alpha val="65000"/>
              </a:srgbClr>
            </a:outerShdw>
          </a:effectLst>
        </p:spPr>
      </p:pic>
      <p:sp>
        <p:nvSpPr>
          <p:cNvPr id="13" name="Line Callout 1 12"/>
          <p:cNvSpPr>
            <a:spLocks/>
          </p:cNvSpPr>
          <p:nvPr/>
        </p:nvSpPr>
        <p:spPr bwMode="auto">
          <a:xfrm>
            <a:off x="6705600" y="3124200"/>
            <a:ext cx="2133600" cy="461665"/>
          </a:xfrm>
          <a:prstGeom prst="borderCallout1">
            <a:avLst>
              <a:gd name="adj1" fmla="val 46722"/>
              <a:gd name="adj2" fmla="val -163"/>
              <a:gd name="adj3" fmla="val 406088"/>
              <a:gd name="adj4" fmla="val -178490"/>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Starting with no UDACT programming in the panel.</a:t>
            </a:r>
            <a:endParaRPr lang="en-US" sz="1200" dirty="0"/>
          </a:p>
        </p:txBody>
      </p:sp>
      <p:sp>
        <p:nvSpPr>
          <p:cNvPr id="3" name="Content Placeholder 2"/>
          <p:cNvSpPr txBox="1">
            <a:spLocks/>
          </p:cNvSpPr>
          <p:nvPr/>
        </p:nvSpPr>
        <p:spPr bwMode="auto">
          <a:xfrm>
            <a:off x="457200" y="762000"/>
            <a:ext cx="8382000" cy="548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spcBef>
                <a:spcPct val="20000"/>
              </a:spcBef>
              <a:buClr>
                <a:srgbClr val="C00000"/>
              </a:buClr>
              <a:buSzPct val="95000"/>
              <a:buFont typeface="Arial" panose="020B0604020202020204" pitchFamily="34" charset="0"/>
              <a:buChar char="•"/>
            </a:pPr>
            <a:r>
              <a:rPr lang="en-US" sz="2000" dirty="0">
                <a:latin typeface="+mn-lt"/>
              </a:rPr>
              <a:t>Auto-programming of the UDACT-2 (640-2/320 panels only</a:t>
            </a:r>
            <a:r>
              <a:rPr lang="en-US" sz="1400" dirty="0">
                <a:latin typeface="+mn-lt"/>
              </a:rPr>
              <a:t>) – </a:t>
            </a:r>
            <a:r>
              <a:rPr lang="en-US" sz="1400" i="1" dirty="0">
                <a:latin typeface="+mn-lt"/>
              </a:rPr>
              <a:t>(continued)</a:t>
            </a:r>
          </a:p>
          <a:p>
            <a:pPr marL="742950" lvl="2" indent="-285750">
              <a:spcBef>
                <a:spcPct val="20000"/>
              </a:spcBef>
              <a:buClr>
                <a:schemeClr val="tx1"/>
              </a:buClr>
              <a:buSzPct val="95000"/>
              <a:buFont typeface="Arial" panose="020B0604020202020204" pitchFamily="34" charset="0"/>
              <a:buChar char="-"/>
            </a:pPr>
            <a:r>
              <a:rPr lang="en-US" dirty="0">
                <a:latin typeface="+mn-lt"/>
              </a:rPr>
              <a:t>Demonstration:</a:t>
            </a:r>
          </a:p>
          <a:p>
            <a:pPr marL="273050" indent="-273050">
              <a:spcBef>
                <a:spcPct val="20000"/>
              </a:spcBef>
              <a:buClr>
                <a:schemeClr val="accent3"/>
              </a:buClr>
              <a:buSzPct val="95000"/>
              <a:buFont typeface="Wingdings" pitchFamily="2" charset="2"/>
              <a:buChar char="v"/>
            </a:pPr>
            <a:endParaRPr lang="en-US" sz="1400" i="1" dirty="0">
              <a:latin typeface="+mn-lt"/>
            </a:endParaRPr>
          </a:p>
          <a:p>
            <a:pPr marL="730250" lvl="1" indent="-273050">
              <a:spcBef>
                <a:spcPct val="20000"/>
              </a:spcBef>
              <a:buClr>
                <a:schemeClr val="accent3"/>
              </a:buClr>
              <a:buSzPct val="95000"/>
            </a:pPr>
            <a:endParaRPr lang="en-US" dirty="0">
              <a:latin typeface="+mn-lt"/>
            </a:endParaRPr>
          </a:p>
          <a:p>
            <a:pPr marL="730250" lvl="1" indent="-273050">
              <a:spcBef>
                <a:spcPct val="20000"/>
              </a:spcBef>
              <a:buClr>
                <a:srgbClr val="0070C0"/>
              </a:buClr>
              <a:buSzPct val="95000"/>
            </a:pPr>
            <a:endParaRPr lang="en-US" dirty="0">
              <a:latin typeface="+mn-lt"/>
            </a:endParaRPr>
          </a:p>
        </p:txBody>
      </p:sp>
      <p:pic>
        <p:nvPicPr>
          <p:cNvPr id="1030" name="Picture 6"/>
          <p:cNvPicPr>
            <a:picLocks noChangeAspect="1" noChangeArrowheads="1"/>
          </p:cNvPicPr>
          <p:nvPr/>
        </p:nvPicPr>
        <p:blipFill>
          <a:blip r:embed="rId7" cstate="print"/>
          <a:srcRect/>
          <a:stretch>
            <a:fillRect/>
          </a:stretch>
        </p:blipFill>
        <p:spPr bwMode="auto">
          <a:xfrm>
            <a:off x="7620000" y="1524000"/>
            <a:ext cx="1276350" cy="1123950"/>
          </a:xfrm>
          <a:prstGeom prst="rect">
            <a:avLst/>
          </a:prstGeom>
          <a:ln>
            <a:noFill/>
          </a:ln>
          <a:effectLst>
            <a:outerShdw blurRad="292100" dist="139700" dir="2700000" algn="tl" rotWithShape="0">
              <a:srgbClr val="333333">
                <a:alpha val="65000"/>
              </a:srgbClr>
            </a:outerShdw>
          </a:effectLst>
        </p:spPr>
      </p:pic>
      <p:sp>
        <p:nvSpPr>
          <p:cNvPr id="9" name="Down Arrow 8"/>
          <p:cNvSpPr>
            <a:spLocks noChangeArrowheads="1"/>
          </p:cNvSpPr>
          <p:nvPr/>
        </p:nvSpPr>
        <p:spPr bwMode="auto">
          <a:xfrm rot="1414712">
            <a:off x="2853367" y="3394175"/>
            <a:ext cx="269586" cy="2125881"/>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sp>
        <p:nvSpPr>
          <p:cNvPr id="10" name="Oval 6"/>
          <p:cNvSpPr>
            <a:spLocks noChangeArrowheads="1"/>
          </p:cNvSpPr>
          <p:nvPr/>
        </p:nvSpPr>
        <p:spPr bwMode="auto">
          <a:xfrm>
            <a:off x="3048000" y="3200400"/>
            <a:ext cx="1752600" cy="228600"/>
          </a:xfrm>
          <a:prstGeom prst="ellipse">
            <a:avLst/>
          </a:prstGeom>
          <a:noFill/>
          <a:ln w="19050" algn="ctr">
            <a:solidFill>
              <a:srgbClr val="FF0000"/>
            </a:solidFill>
            <a:round/>
            <a:headEnd/>
            <a:tailEnd/>
          </a:ln>
        </p:spPr>
        <p:txBody>
          <a:bodyPr/>
          <a:lstStyle/>
          <a:p>
            <a:endParaRPr lang="en-US"/>
          </a:p>
        </p:txBody>
      </p:sp>
      <p:sp>
        <p:nvSpPr>
          <p:cNvPr id="11" name="Oval 6"/>
          <p:cNvSpPr>
            <a:spLocks noChangeArrowheads="1"/>
          </p:cNvSpPr>
          <p:nvPr/>
        </p:nvSpPr>
        <p:spPr bwMode="auto">
          <a:xfrm>
            <a:off x="1447800" y="5562600"/>
            <a:ext cx="1828800" cy="228600"/>
          </a:xfrm>
          <a:prstGeom prst="ellipse">
            <a:avLst/>
          </a:prstGeom>
          <a:noFill/>
          <a:ln w="19050" algn="ctr">
            <a:solidFill>
              <a:srgbClr val="FF0000"/>
            </a:solidFill>
            <a:round/>
            <a:headEnd/>
            <a:tailEnd/>
          </a:ln>
        </p:spPr>
        <p:txBody>
          <a:bodyPr/>
          <a:lstStyle/>
          <a:p>
            <a:endParaRPr lang="en-US"/>
          </a:p>
        </p:txBody>
      </p:sp>
      <p:pic>
        <p:nvPicPr>
          <p:cNvPr id="1033" name="Picture 9"/>
          <p:cNvPicPr>
            <a:picLocks noChangeAspect="1" noChangeArrowheads="1"/>
          </p:cNvPicPr>
          <p:nvPr/>
        </p:nvPicPr>
        <p:blipFill>
          <a:blip r:embed="rId8" cstate="print"/>
          <a:stretch>
            <a:fillRect/>
          </a:stretch>
        </p:blipFill>
        <p:spPr bwMode="auto">
          <a:xfrm>
            <a:off x="304800" y="1532349"/>
            <a:ext cx="7259130" cy="4526280"/>
          </a:xfrm>
          <a:prstGeom prst="rect">
            <a:avLst/>
          </a:prstGeom>
          <a:noFill/>
          <a:ln w="9525">
            <a:noFill/>
            <a:miter lim="800000"/>
            <a:headEnd/>
            <a:tailEnd/>
          </a:ln>
        </p:spPr>
      </p:pic>
      <p:sp>
        <p:nvSpPr>
          <p:cNvPr id="18" name="Line Callout 1 17"/>
          <p:cNvSpPr>
            <a:spLocks/>
          </p:cNvSpPr>
          <p:nvPr/>
        </p:nvSpPr>
        <p:spPr bwMode="auto">
          <a:xfrm>
            <a:off x="6934200" y="4495800"/>
            <a:ext cx="2133600" cy="646331"/>
          </a:xfrm>
          <a:prstGeom prst="borderCallout1">
            <a:avLst>
              <a:gd name="adj1" fmla="val -732"/>
              <a:gd name="adj2" fmla="val 283"/>
              <a:gd name="adj3" fmla="val -198675"/>
              <a:gd name="adj4" fmla="val -154383"/>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Now program three detectors of functionally different type codes.</a:t>
            </a:r>
            <a:endParaRPr lang="en-US" sz="1200" dirty="0"/>
          </a:p>
        </p:txBody>
      </p:sp>
      <p:sp>
        <p:nvSpPr>
          <p:cNvPr id="17" name="Oval 16"/>
          <p:cNvSpPr>
            <a:spLocks noChangeArrowheads="1"/>
          </p:cNvSpPr>
          <p:nvPr/>
        </p:nvSpPr>
        <p:spPr bwMode="auto">
          <a:xfrm>
            <a:off x="5334000" y="2133600"/>
            <a:ext cx="990600" cy="279400"/>
          </a:xfrm>
          <a:prstGeom prst="ellipse">
            <a:avLst/>
          </a:prstGeom>
          <a:noFill/>
          <a:ln w="19050" algn="ctr">
            <a:solidFill>
              <a:srgbClr val="FF0000"/>
            </a:solidFill>
            <a:round/>
            <a:headEnd/>
            <a:tailEnd/>
          </a:ln>
        </p:spPr>
        <p:txBody>
          <a:bodyPr/>
          <a:lstStyle/>
          <a:p>
            <a:endParaRPr lang="en-US"/>
          </a:p>
        </p:txBody>
      </p:sp>
      <p:sp>
        <p:nvSpPr>
          <p:cNvPr id="19" name="Oval 18"/>
          <p:cNvSpPr>
            <a:spLocks noChangeArrowheads="1"/>
          </p:cNvSpPr>
          <p:nvPr/>
        </p:nvSpPr>
        <p:spPr bwMode="auto">
          <a:xfrm>
            <a:off x="2743200" y="2438400"/>
            <a:ext cx="1143000" cy="533400"/>
          </a:xfrm>
          <a:prstGeom prst="ellipse">
            <a:avLst/>
          </a:prstGeom>
          <a:noFill/>
          <a:ln w="19050" algn="ctr">
            <a:solidFill>
              <a:srgbClr val="FF0000"/>
            </a:solidFill>
            <a:round/>
            <a:headEnd/>
            <a:tailEnd/>
          </a:ln>
        </p:spPr>
        <p:txBody>
          <a:bodyPr/>
          <a:lstStyle/>
          <a:p>
            <a:endParaRPr lang="en-US"/>
          </a:p>
        </p:txBody>
      </p:sp>
      <p:sp>
        <p:nvSpPr>
          <p:cNvPr id="14" name="Line Callout 1 13"/>
          <p:cNvSpPr>
            <a:spLocks/>
          </p:cNvSpPr>
          <p:nvPr/>
        </p:nvSpPr>
        <p:spPr bwMode="auto">
          <a:xfrm>
            <a:off x="6781800" y="4343400"/>
            <a:ext cx="2133600" cy="1200329"/>
          </a:xfrm>
          <a:prstGeom prst="borderCallout1">
            <a:avLst>
              <a:gd name="adj1" fmla="val -732"/>
              <a:gd name="adj2" fmla="val 283"/>
              <a:gd name="adj3" fmla="val -74476"/>
              <a:gd name="adj4" fmla="val -102151"/>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After selecting the UDACT predefined mapping option for the 640-2, note how the Loop 1 detectors from addresses 1 –&gt; 64 are now mapped to ACS Board # 27.</a:t>
            </a:r>
            <a:endParaRPr lang="en-US" sz="1200" dirty="0"/>
          </a:p>
        </p:txBody>
      </p:sp>
      <p:sp>
        <p:nvSpPr>
          <p:cNvPr id="15" name="Line Callout 1 14"/>
          <p:cNvSpPr>
            <a:spLocks/>
          </p:cNvSpPr>
          <p:nvPr/>
        </p:nvSpPr>
        <p:spPr bwMode="auto">
          <a:xfrm>
            <a:off x="6629400" y="4495800"/>
            <a:ext cx="2438400" cy="1569660"/>
          </a:xfrm>
          <a:prstGeom prst="borderCallout1">
            <a:avLst>
              <a:gd name="adj1" fmla="val -732"/>
              <a:gd name="adj2" fmla="val 283"/>
              <a:gd name="adj3" fmla="val -101512"/>
              <a:gd name="adj4" fmla="val -120902"/>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Now switching to the UDACT-2 programming service: The default function type for all ACS points is “Fire Alarm”. </a:t>
            </a:r>
            <a:r>
              <a:rPr lang="en-US" sz="1200" dirty="0"/>
              <a:t>After the “Auto Program” button is</a:t>
            </a:r>
            <a:r>
              <a:rPr lang="en-US" sz="1200" b="1" dirty="0"/>
              <a:t> </a:t>
            </a:r>
            <a:r>
              <a:rPr lang="en-US" sz="1200" dirty="0"/>
              <a:t>clicked, these three points will be automatically programmed  without a manual effort.</a:t>
            </a:r>
          </a:p>
        </p:txBody>
      </p:sp>
      <p:sp>
        <p:nvSpPr>
          <p:cNvPr id="6" name="Slide Number Placeholder 5"/>
          <p:cNvSpPr>
            <a:spLocks noGrp="1"/>
          </p:cNvSpPr>
          <p:nvPr>
            <p:ph type="sldNum" sz="quarter" idx="12"/>
          </p:nvPr>
        </p:nvSpPr>
        <p:spPr/>
        <p:txBody>
          <a:bodyPr/>
          <a:lstStyle/>
          <a:p>
            <a:pPr>
              <a:defRPr/>
            </a:pPr>
            <a:fld id="{5EBFFAA4-B388-4556-9281-8FD3840B9125}" type="slidenum">
              <a:rPr lang="en-US" smtClean="0"/>
              <a:pPr>
                <a:defRPr/>
              </a:pPr>
              <a:t>270</a:t>
            </a:fld>
            <a:endParaRPr lang="en-US"/>
          </a:p>
        </p:txBody>
      </p:sp>
      <p:sp>
        <p:nvSpPr>
          <p:cNvPr id="21"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768686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32"/>
                                        </p:tgtEl>
                                      </p:cBhvr>
                                    </p:animEffect>
                                    <p:set>
                                      <p:cBhvr>
                                        <p:cTn id="7" dur="1" fill="hold">
                                          <p:stCondLst>
                                            <p:cond delay="499"/>
                                          </p:stCondLst>
                                        </p:cTn>
                                        <p:tgtEl>
                                          <p:spTgt spid="103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par>
                                <p:cTn id="11" presetID="2" presetClass="entr" presetSubtype="8" fill="hold" nodeType="with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additive="base">
                                        <p:cTn id="13" dur="500" fill="hold"/>
                                        <p:tgtEl>
                                          <p:spTgt spid="1028"/>
                                        </p:tgtEl>
                                        <p:attrNameLst>
                                          <p:attrName>ppt_x</p:attrName>
                                        </p:attrNameLst>
                                      </p:cBhvr>
                                      <p:tavLst>
                                        <p:tav tm="0">
                                          <p:val>
                                            <p:strVal val="0-#ppt_w/2"/>
                                          </p:val>
                                        </p:tav>
                                        <p:tav tm="100000">
                                          <p:val>
                                            <p:strVal val="#ppt_x"/>
                                          </p:val>
                                        </p:tav>
                                      </p:tavLst>
                                    </p:anim>
                                    <p:anim calcmode="lin" valueType="num">
                                      <p:cBhvr additive="base">
                                        <p:cTn id="14" dur="500" fill="hold"/>
                                        <p:tgtEl>
                                          <p:spTgt spid="1028"/>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1+#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030"/>
                                        </p:tgtEl>
                                        <p:attrNameLst>
                                          <p:attrName>style.visibility</p:attrName>
                                        </p:attrNameLst>
                                      </p:cBhvr>
                                      <p:to>
                                        <p:strVal val="visible"/>
                                      </p:to>
                                    </p:set>
                                    <p:anim calcmode="lin" valueType="num">
                                      <p:cBhvr additive="base">
                                        <p:cTn id="29" dur="500" fill="hold"/>
                                        <p:tgtEl>
                                          <p:spTgt spid="1030"/>
                                        </p:tgtEl>
                                        <p:attrNameLst>
                                          <p:attrName>ppt_x</p:attrName>
                                        </p:attrNameLst>
                                      </p:cBhvr>
                                      <p:tavLst>
                                        <p:tav tm="0">
                                          <p:val>
                                            <p:strVal val="1+#ppt_w/2"/>
                                          </p:val>
                                        </p:tav>
                                        <p:tav tm="100000">
                                          <p:val>
                                            <p:strVal val="#ppt_x"/>
                                          </p:val>
                                        </p:tav>
                                      </p:tavLst>
                                    </p:anim>
                                    <p:anim calcmode="lin" valueType="num">
                                      <p:cBhvr additive="base">
                                        <p:cTn id="30" dur="500" fill="hold"/>
                                        <p:tgtEl>
                                          <p:spTgt spid="1030"/>
                                        </p:tgtEl>
                                        <p:attrNameLst>
                                          <p:attrName>ppt_y</p:attrName>
                                        </p:attrNameLst>
                                      </p:cBhvr>
                                      <p:tavLst>
                                        <p:tav tm="0">
                                          <p:val>
                                            <p:strVal val="#ppt_y"/>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033"/>
                                        </p:tgtEl>
                                        <p:attrNameLst>
                                          <p:attrName>style.visibility</p:attrName>
                                        </p:attrNameLst>
                                      </p:cBhvr>
                                      <p:to>
                                        <p:strVal val="visible"/>
                                      </p:to>
                                    </p:set>
                                    <p:anim calcmode="lin" valueType="num">
                                      <p:cBhvr additive="base">
                                        <p:cTn id="39" dur="500" fill="hold"/>
                                        <p:tgtEl>
                                          <p:spTgt spid="1033"/>
                                        </p:tgtEl>
                                        <p:attrNameLst>
                                          <p:attrName>ppt_x</p:attrName>
                                        </p:attrNameLst>
                                      </p:cBhvr>
                                      <p:tavLst>
                                        <p:tav tm="0">
                                          <p:val>
                                            <p:strVal val="#ppt_x"/>
                                          </p:val>
                                        </p:tav>
                                        <p:tav tm="100000">
                                          <p:val>
                                            <p:strVal val="#ppt_x"/>
                                          </p:val>
                                        </p:tav>
                                      </p:tavLst>
                                    </p:anim>
                                    <p:anim calcmode="lin" valueType="num">
                                      <p:cBhvr additive="base">
                                        <p:cTn id="40" dur="500" fill="hold"/>
                                        <p:tgtEl>
                                          <p:spTgt spid="103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10" presetClass="exit" presetSubtype="0" fill="hold" nodeType="withEffect">
                                  <p:stCondLst>
                                    <p:cond delay="0"/>
                                  </p:stCondLst>
                                  <p:childTnLst>
                                    <p:animEffect transition="out" filter="fade">
                                      <p:cBhvr>
                                        <p:cTn id="46" dur="500"/>
                                        <p:tgtEl>
                                          <p:spTgt spid="1030"/>
                                        </p:tgtEl>
                                      </p:cBhvr>
                                    </p:animEffect>
                                    <p:set>
                                      <p:cBhvr>
                                        <p:cTn id="47" dur="1" fill="hold">
                                          <p:stCondLst>
                                            <p:cond delay="499"/>
                                          </p:stCondLst>
                                        </p:cTn>
                                        <p:tgtEl>
                                          <p:spTgt spid="1030"/>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0"/>
                                        </p:tgtEl>
                                      </p:cBhvr>
                                    </p:animEffect>
                                    <p:set>
                                      <p:cBhvr>
                                        <p:cTn id="50" dur="1" fill="hold">
                                          <p:stCondLst>
                                            <p:cond delay="499"/>
                                          </p:stCondLst>
                                        </p:cTn>
                                        <p:tgtEl>
                                          <p:spTgt spid="10"/>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9"/>
                                        </p:tgtEl>
                                      </p:cBhvr>
                                    </p:animEffect>
                                    <p:set>
                                      <p:cBhvr>
                                        <p:cTn id="56" dur="1" fill="hold">
                                          <p:stCondLst>
                                            <p:cond delay="499"/>
                                          </p:stCondLst>
                                        </p:cTn>
                                        <p:tgtEl>
                                          <p:spTgt spid="9"/>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1"/>
                                        </p:tgtEl>
                                      </p:cBhvr>
                                    </p:animEffect>
                                    <p:set>
                                      <p:cBhvr>
                                        <p:cTn id="59" dur="1" fill="hold">
                                          <p:stCondLst>
                                            <p:cond delay="499"/>
                                          </p:stCondLst>
                                        </p:cTn>
                                        <p:tgtEl>
                                          <p:spTgt spid="11"/>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1028"/>
                                        </p:tgtEl>
                                      </p:cBhvr>
                                    </p:animEffect>
                                    <p:set>
                                      <p:cBhvr>
                                        <p:cTn id="62" dur="1" fill="hold">
                                          <p:stCondLst>
                                            <p:cond delay="499"/>
                                          </p:stCondLst>
                                        </p:cTn>
                                        <p:tgtEl>
                                          <p:spTgt spid="102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1033"/>
                                        </p:tgtEl>
                                      </p:cBhvr>
                                    </p:animEffect>
                                    <p:set>
                                      <p:cBhvr>
                                        <p:cTn id="70" dur="1" fill="hold">
                                          <p:stCondLst>
                                            <p:cond delay="499"/>
                                          </p:stCondLst>
                                        </p:cTn>
                                        <p:tgtEl>
                                          <p:spTgt spid="1033"/>
                                        </p:tgtEl>
                                        <p:attrNameLst>
                                          <p:attrName>style.visibility</p:attrName>
                                        </p:attrNameLst>
                                      </p:cBhvr>
                                      <p:to>
                                        <p:strVal val="hidden"/>
                                      </p:to>
                                    </p:set>
                                  </p:childTnLst>
                                </p:cTn>
                              </p:par>
                              <p:par>
                                <p:cTn id="71" presetID="2" presetClass="entr" presetSubtype="4" fill="hold" nodeType="withEffect">
                                  <p:stCondLst>
                                    <p:cond delay="0"/>
                                  </p:stCondLst>
                                  <p:childTnLst>
                                    <p:set>
                                      <p:cBhvr>
                                        <p:cTn id="72" dur="1" fill="hold">
                                          <p:stCondLst>
                                            <p:cond delay="0"/>
                                          </p:stCondLst>
                                        </p:cTn>
                                        <p:tgtEl>
                                          <p:spTgt spid="1027"/>
                                        </p:tgtEl>
                                        <p:attrNameLst>
                                          <p:attrName>style.visibility</p:attrName>
                                        </p:attrNameLst>
                                      </p:cBhvr>
                                      <p:to>
                                        <p:strVal val="visible"/>
                                      </p:to>
                                    </p:set>
                                    <p:anim calcmode="lin" valueType="num">
                                      <p:cBhvr additive="base">
                                        <p:cTn id="73" dur="500" fill="hold"/>
                                        <p:tgtEl>
                                          <p:spTgt spid="1027"/>
                                        </p:tgtEl>
                                        <p:attrNameLst>
                                          <p:attrName>ppt_x</p:attrName>
                                        </p:attrNameLst>
                                      </p:cBhvr>
                                      <p:tavLst>
                                        <p:tav tm="0">
                                          <p:val>
                                            <p:strVal val="#ppt_x"/>
                                          </p:val>
                                        </p:tav>
                                        <p:tav tm="100000">
                                          <p:val>
                                            <p:strVal val="#ppt_x"/>
                                          </p:val>
                                        </p:tav>
                                      </p:tavLst>
                                    </p:anim>
                                    <p:anim calcmode="lin" valueType="num">
                                      <p:cBhvr additive="base">
                                        <p:cTn id="74" dur="500" fill="hold"/>
                                        <p:tgtEl>
                                          <p:spTgt spid="102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ppt_x"/>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additive="base">
                                        <p:cTn id="81" dur="500" fill="hold"/>
                                        <p:tgtEl>
                                          <p:spTgt spid="17"/>
                                        </p:tgtEl>
                                        <p:attrNameLst>
                                          <p:attrName>ppt_x</p:attrName>
                                        </p:attrNameLst>
                                      </p:cBhvr>
                                      <p:tavLst>
                                        <p:tav tm="0">
                                          <p:val>
                                            <p:strVal val="#ppt_x"/>
                                          </p:val>
                                        </p:tav>
                                        <p:tav tm="100000">
                                          <p:val>
                                            <p:strVal val="#ppt_x"/>
                                          </p:val>
                                        </p:tav>
                                      </p:tavLst>
                                    </p:anim>
                                    <p:anim calcmode="lin" valueType="num">
                                      <p:cBhvr additive="base">
                                        <p:cTn id="8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nodeType="clickEffect">
                                  <p:stCondLst>
                                    <p:cond delay="0"/>
                                  </p:stCondLst>
                                  <p:childTnLst>
                                    <p:animEffect transition="out" filter="fade">
                                      <p:cBhvr>
                                        <p:cTn id="86" dur="500"/>
                                        <p:tgtEl>
                                          <p:spTgt spid="1027"/>
                                        </p:tgtEl>
                                      </p:cBhvr>
                                    </p:animEffect>
                                    <p:set>
                                      <p:cBhvr>
                                        <p:cTn id="87" dur="1" fill="hold">
                                          <p:stCondLst>
                                            <p:cond delay="499"/>
                                          </p:stCondLst>
                                        </p:cTn>
                                        <p:tgtEl>
                                          <p:spTgt spid="1027"/>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17"/>
                                        </p:tgtEl>
                                      </p:cBhvr>
                                    </p:animEffect>
                                    <p:set>
                                      <p:cBhvr>
                                        <p:cTn id="90" dur="1" fill="hold">
                                          <p:stCondLst>
                                            <p:cond delay="499"/>
                                          </p:stCondLst>
                                        </p:cTn>
                                        <p:tgtEl>
                                          <p:spTgt spid="17"/>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15"/>
                                        </p:tgtEl>
                                      </p:cBhvr>
                                    </p:animEffect>
                                    <p:set>
                                      <p:cBhvr>
                                        <p:cTn id="93" dur="1" fill="hold">
                                          <p:stCondLst>
                                            <p:cond delay="499"/>
                                          </p:stCondLst>
                                        </p:cTn>
                                        <p:tgtEl>
                                          <p:spTgt spid="15"/>
                                        </p:tgtEl>
                                        <p:attrNameLst>
                                          <p:attrName>style.visibility</p:attrName>
                                        </p:attrNameLst>
                                      </p:cBhvr>
                                      <p:to>
                                        <p:strVal val="hidden"/>
                                      </p:to>
                                    </p:set>
                                  </p:childTnLst>
                                </p:cTn>
                              </p:par>
                              <p:par>
                                <p:cTn id="94" presetID="2" presetClass="entr" presetSubtype="4" fill="hold" nodeType="withEffect">
                                  <p:stCondLst>
                                    <p:cond delay="0"/>
                                  </p:stCondLst>
                                  <p:childTnLst>
                                    <p:set>
                                      <p:cBhvr>
                                        <p:cTn id="95" dur="1" fill="hold">
                                          <p:stCondLst>
                                            <p:cond delay="0"/>
                                          </p:stCondLst>
                                        </p:cTn>
                                        <p:tgtEl>
                                          <p:spTgt spid="4"/>
                                        </p:tgtEl>
                                        <p:attrNameLst>
                                          <p:attrName>style.visibility</p:attrName>
                                        </p:attrNameLst>
                                      </p:cBhvr>
                                      <p:to>
                                        <p:strVal val="visible"/>
                                      </p:to>
                                    </p:set>
                                    <p:anim calcmode="lin" valueType="num">
                                      <p:cBhvr additive="base">
                                        <p:cTn id="96" dur="500" fill="hold"/>
                                        <p:tgtEl>
                                          <p:spTgt spid="4"/>
                                        </p:tgtEl>
                                        <p:attrNameLst>
                                          <p:attrName>ppt_x</p:attrName>
                                        </p:attrNameLst>
                                      </p:cBhvr>
                                      <p:tavLst>
                                        <p:tav tm="0">
                                          <p:val>
                                            <p:strVal val="#ppt_x"/>
                                          </p:val>
                                        </p:tav>
                                        <p:tav tm="100000">
                                          <p:val>
                                            <p:strVal val="#ppt_x"/>
                                          </p:val>
                                        </p:tav>
                                      </p:tavLst>
                                    </p:anim>
                                    <p:anim calcmode="lin" valueType="num">
                                      <p:cBhvr additive="base">
                                        <p:cTn id="97" dur="500" fill="hold"/>
                                        <p:tgtEl>
                                          <p:spTgt spid="4"/>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19"/>
                                        </p:tgtEl>
                                        <p:attrNameLst>
                                          <p:attrName>style.visibility</p:attrName>
                                        </p:attrNameLst>
                                      </p:cBhvr>
                                      <p:to>
                                        <p:strVal val="visible"/>
                                      </p:to>
                                    </p:set>
                                    <p:anim calcmode="lin" valueType="num">
                                      <p:cBhvr additive="base">
                                        <p:cTn id="100" dur="500" fill="hold"/>
                                        <p:tgtEl>
                                          <p:spTgt spid="19"/>
                                        </p:tgtEl>
                                        <p:attrNameLst>
                                          <p:attrName>ppt_x</p:attrName>
                                        </p:attrNameLst>
                                      </p:cBhvr>
                                      <p:tavLst>
                                        <p:tav tm="0">
                                          <p:val>
                                            <p:strVal val="#ppt_x"/>
                                          </p:val>
                                        </p:tav>
                                        <p:tav tm="100000">
                                          <p:val>
                                            <p:strVal val="#ppt_x"/>
                                          </p:val>
                                        </p:tav>
                                      </p:tavLst>
                                    </p:anim>
                                    <p:anim calcmode="lin" valueType="num">
                                      <p:cBhvr additive="base">
                                        <p:cTn id="10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animBg="1"/>
      <p:bldP spid="9" grpId="1" animBg="1"/>
      <p:bldP spid="10" grpId="0" animBg="1"/>
      <p:bldP spid="10" grpId="1" animBg="1"/>
      <p:bldP spid="11" grpId="0" animBg="1"/>
      <p:bldP spid="11" grpId="1" animBg="1"/>
      <p:bldP spid="18" grpId="0" animBg="1"/>
      <p:bldP spid="18" grpId="1" animBg="1"/>
      <p:bldP spid="17" grpId="0" animBg="1"/>
      <p:bldP spid="17" grpId="1" animBg="1"/>
      <p:bldP spid="19" grpId="0" animBg="1"/>
      <p:bldP spid="14" grpId="0" animBg="1"/>
      <p:bldP spid="14" grpId="1" animBg="1"/>
      <p:bldP spid="15" grpId="0" animBg="1"/>
      <p:bldP spid="15" grpId="1" animBg="1"/>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457200" y="762000"/>
            <a:ext cx="8229600" cy="548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1" indent="-342900">
              <a:spcBef>
                <a:spcPct val="20000"/>
              </a:spcBef>
              <a:buClr>
                <a:srgbClr val="C00000"/>
              </a:buClr>
              <a:buSzPct val="95000"/>
              <a:buFont typeface="Arial" panose="020B0604020202020204" pitchFamily="34" charset="0"/>
              <a:buChar char="•"/>
            </a:pPr>
            <a:r>
              <a:rPr lang="en-US" sz="2000" dirty="0">
                <a:latin typeface="+mn-lt"/>
              </a:rPr>
              <a:t>Improved Software Versions statistics</a:t>
            </a:r>
          </a:p>
          <a:p>
            <a:pPr marL="742950" lvl="1" indent="-285750">
              <a:spcBef>
                <a:spcPct val="20000"/>
              </a:spcBef>
              <a:buClr>
                <a:schemeClr val="tx1"/>
              </a:buClr>
              <a:buSzPct val="95000"/>
              <a:buFont typeface="Arial" panose="020B0604020202020204" pitchFamily="34" charset="0"/>
              <a:buChar char="-"/>
            </a:pPr>
            <a:r>
              <a:rPr lang="en-US" dirty="0">
                <a:latin typeface="+mn-lt"/>
              </a:rPr>
              <a:t>We have enhanced this service by added the same Column Chooser option that is available in the Point Programming to reduce column clutter and focus attention on certain metrics.</a:t>
            </a:r>
          </a:p>
        </p:txBody>
      </p:sp>
      <p:pic>
        <p:nvPicPr>
          <p:cNvPr id="2050" name="Picture 2"/>
          <p:cNvPicPr>
            <a:picLocks noChangeAspect="1" noChangeArrowheads="1"/>
          </p:cNvPicPr>
          <p:nvPr/>
        </p:nvPicPr>
        <p:blipFill>
          <a:blip r:embed="rId3" cstate="print"/>
          <a:srcRect/>
          <a:stretch>
            <a:fillRect/>
          </a:stretch>
        </p:blipFill>
        <p:spPr bwMode="auto">
          <a:xfrm>
            <a:off x="304800" y="2514600"/>
            <a:ext cx="8563569" cy="2286000"/>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2209800" y="1981200"/>
            <a:ext cx="1619250" cy="4418611"/>
          </a:xfrm>
          <a:prstGeom prst="rect">
            <a:avLst/>
          </a:prstGeom>
          <a:ln>
            <a:noFill/>
          </a:ln>
          <a:effectLst>
            <a:outerShdw blurRad="292100" dist="139700" dir="2700000" algn="tl" rotWithShape="0">
              <a:srgbClr val="333333">
                <a:alpha val="65000"/>
              </a:srgbClr>
            </a:outerShdw>
          </a:effectLst>
        </p:spPr>
      </p:pic>
      <p:sp>
        <p:nvSpPr>
          <p:cNvPr id="8" name="Down Arrow 7"/>
          <p:cNvSpPr>
            <a:spLocks noChangeArrowheads="1"/>
          </p:cNvSpPr>
          <p:nvPr/>
        </p:nvSpPr>
        <p:spPr bwMode="auto">
          <a:xfrm rot="16200000">
            <a:off x="4437207" y="3563793"/>
            <a:ext cx="421986" cy="609600"/>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pic>
        <p:nvPicPr>
          <p:cNvPr id="2053" name="Picture 5"/>
          <p:cNvPicPr>
            <a:picLocks noChangeAspect="1" noChangeArrowheads="1"/>
          </p:cNvPicPr>
          <p:nvPr/>
        </p:nvPicPr>
        <p:blipFill>
          <a:blip r:embed="rId5" cstate="print"/>
          <a:srcRect/>
          <a:stretch>
            <a:fillRect/>
          </a:stretch>
        </p:blipFill>
        <p:spPr bwMode="auto">
          <a:xfrm>
            <a:off x="5410200" y="1981200"/>
            <a:ext cx="1623406" cy="4416552"/>
          </a:xfrm>
          <a:prstGeom prst="rect">
            <a:avLst/>
          </a:prstGeom>
          <a:ln>
            <a:noFill/>
          </a:ln>
          <a:effectLst>
            <a:outerShdw blurRad="292100" dist="139700" dir="2700000" algn="tl" rotWithShape="0">
              <a:srgbClr val="333333">
                <a:alpha val="65000"/>
              </a:srgbClr>
            </a:outerShdw>
          </a:effectLst>
        </p:spPr>
      </p:pic>
      <p:pic>
        <p:nvPicPr>
          <p:cNvPr id="2054" name="Picture 6"/>
          <p:cNvPicPr>
            <a:picLocks noChangeAspect="1" noChangeArrowheads="1"/>
          </p:cNvPicPr>
          <p:nvPr/>
        </p:nvPicPr>
        <p:blipFill>
          <a:blip r:embed="rId6" cstate="print"/>
          <a:srcRect/>
          <a:stretch>
            <a:fillRect/>
          </a:stretch>
        </p:blipFill>
        <p:spPr bwMode="auto">
          <a:xfrm>
            <a:off x="304800" y="2514600"/>
            <a:ext cx="8589276" cy="2286000"/>
          </a:xfrm>
          <a:prstGeom prst="rect">
            <a:avLst/>
          </a:prstGeom>
          <a:ln>
            <a:noFill/>
          </a:ln>
          <a:effectLst>
            <a:outerShdw blurRad="292100" dist="139700" dir="2700000" algn="tl" rotWithShape="0">
              <a:srgbClr val="333333">
                <a:alpha val="65000"/>
              </a:srgbClr>
            </a:outerShdw>
          </a:effectLst>
        </p:spPr>
      </p:pic>
      <p:sp>
        <p:nvSpPr>
          <p:cNvPr id="11" name="Line Callout 1 10"/>
          <p:cNvSpPr>
            <a:spLocks/>
          </p:cNvSpPr>
          <p:nvPr/>
        </p:nvSpPr>
        <p:spPr bwMode="auto">
          <a:xfrm>
            <a:off x="3962400" y="5105400"/>
            <a:ext cx="1371600" cy="461665"/>
          </a:xfrm>
          <a:prstGeom prst="borderCallout1">
            <a:avLst>
              <a:gd name="adj1" fmla="val -3748"/>
              <a:gd name="adj2" fmla="val 50084"/>
              <a:gd name="adj3" fmla="val -69343"/>
              <a:gd name="adj4" fmla="val 50032"/>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Eliminate Audio columns</a:t>
            </a:r>
            <a:endParaRPr lang="en-US" sz="1200" dirty="0"/>
          </a:p>
        </p:txBody>
      </p:sp>
      <p:sp>
        <p:nvSpPr>
          <p:cNvPr id="15" name="TextBox 14"/>
          <p:cNvSpPr txBox="1"/>
          <p:nvPr/>
        </p:nvSpPr>
        <p:spPr bwMode="auto">
          <a:xfrm>
            <a:off x="7239000" y="4419600"/>
            <a:ext cx="1676400" cy="230832"/>
          </a:xfrm>
          <a:prstGeom prst="rect">
            <a:avLst/>
          </a:prstGeom>
          <a:noFill/>
          <a:ln w="19050">
            <a:noFill/>
            <a:miter lim="800000"/>
            <a:headEnd/>
            <a:tailEnd/>
          </a:ln>
        </p:spPr>
        <p:txBody>
          <a:bodyPr vert="horz" wrap="square" lIns="91440" tIns="45720" rIns="91440" bIns="45720" numCol="1" rtlCol="0" anchor="t" anchorCtr="0" compatLnSpc="1">
            <a:prstTxWarp prst="textNoShape">
              <a:avLst/>
            </a:prstTxWarp>
            <a:spAutoFit/>
          </a:bodyPr>
          <a:lstStyle/>
          <a:p>
            <a:pPr marL="273050" indent="-273050">
              <a:spcBef>
                <a:spcPct val="20000"/>
              </a:spcBef>
              <a:buClr>
                <a:schemeClr val="accent3"/>
              </a:buClr>
              <a:buSzPct val="95000"/>
            </a:pPr>
            <a:r>
              <a:rPr lang="en-US" sz="900" i="1" dirty="0">
                <a:latin typeface="Arial" pitchFamily="34" charset="0"/>
                <a:cs typeface="Arial" pitchFamily="34" charset="0"/>
              </a:rPr>
              <a:t>More columns to the right…</a:t>
            </a:r>
          </a:p>
        </p:txBody>
      </p:sp>
      <p:sp>
        <p:nvSpPr>
          <p:cNvPr id="12" name="Down Arrow 11"/>
          <p:cNvSpPr>
            <a:spLocks noChangeArrowheads="1"/>
          </p:cNvSpPr>
          <p:nvPr/>
        </p:nvSpPr>
        <p:spPr bwMode="auto">
          <a:xfrm rot="16200000">
            <a:off x="7942407" y="4249593"/>
            <a:ext cx="269586" cy="1066800"/>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271</a:t>
            </a:fld>
            <a:endParaRPr lang="en-US"/>
          </a:p>
        </p:txBody>
      </p:sp>
      <p:sp>
        <p:nvSpPr>
          <p:cNvPr id="13"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953441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052"/>
                                        </p:tgtEl>
                                        <p:attrNameLst>
                                          <p:attrName>style.visibility</p:attrName>
                                        </p:attrNameLst>
                                      </p:cBhvr>
                                      <p:to>
                                        <p:strVal val="visible"/>
                                      </p:to>
                                    </p:set>
                                    <p:anim calcmode="lin" valueType="num">
                                      <p:cBhvr additive="base">
                                        <p:cTn id="21" dur="500" fill="hold"/>
                                        <p:tgtEl>
                                          <p:spTgt spid="2052"/>
                                        </p:tgtEl>
                                        <p:attrNameLst>
                                          <p:attrName>ppt_x</p:attrName>
                                        </p:attrNameLst>
                                      </p:cBhvr>
                                      <p:tavLst>
                                        <p:tav tm="0">
                                          <p:val>
                                            <p:strVal val="#ppt_x"/>
                                          </p:val>
                                        </p:tav>
                                        <p:tav tm="100000">
                                          <p:val>
                                            <p:strVal val="#ppt_x"/>
                                          </p:val>
                                        </p:tav>
                                      </p:tavLst>
                                    </p:anim>
                                    <p:anim calcmode="lin" valueType="num">
                                      <p:cBhvr additive="base">
                                        <p:cTn id="22" dur="500" fill="hold"/>
                                        <p:tgtEl>
                                          <p:spTgt spid="205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053"/>
                                        </p:tgtEl>
                                        <p:attrNameLst>
                                          <p:attrName>style.visibility</p:attrName>
                                        </p:attrNameLst>
                                      </p:cBhvr>
                                      <p:to>
                                        <p:strVal val="visible"/>
                                      </p:to>
                                    </p:set>
                                    <p:anim calcmode="lin" valueType="num">
                                      <p:cBhvr additive="base">
                                        <p:cTn id="29" dur="500" fill="hold"/>
                                        <p:tgtEl>
                                          <p:spTgt spid="2053"/>
                                        </p:tgtEl>
                                        <p:attrNameLst>
                                          <p:attrName>ppt_x</p:attrName>
                                        </p:attrNameLst>
                                      </p:cBhvr>
                                      <p:tavLst>
                                        <p:tav tm="0">
                                          <p:val>
                                            <p:strVal val="#ppt_x"/>
                                          </p:val>
                                        </p:tav>
                                        <p:tav tm="100000">
                                          <p:val>
                                            <p:strVal val="#ppt_x"/>
                                          </p:val>
                                        </p:tav>
                                      </p:tavLst>
                                    </p:anim>
                                    <p:anim calcmode="lin" valueType="num">
                                      <p:cBhvr additive="base">
                                        <p:cTn id="30" dur="500" fill="hold"/>
                                        <p:tgtEl>
                                          <p:spTgt spid="205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10" presetClass="exit" presetSubtype="0" fill="hold" nodeType="withEffect">
                                  <p:stCondLst>
                                    <p:cond delay="0"/>
                                  </p:stCondLst>
                                  <p:childTnLst>
                                    <p:animEffect transition="out" filter="fade">
                                      <p:cBhvr>
                                        <p:cTn id="36" dur="500"/>
                                        <p:tgtEl>
                                          <p:spTgt spid="2050"/>
                                        </p:tgtEl>
                                      </p:cBhvr>
                                    </p:animEffect>
                                    <p:set>
                                      <p:cBhvr>
                                        <p:cTn id="37" dur="1" fill="hold">
                                          <p:stCondLst>
                                            <p:cond delay="499"/>
                                          </p:stCondLst>
                                        </p:cTn>
                                        <p:tgtEl>
                                          <p:spTgt spid="2050"/>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2052"/>
                                        </p:tgtEl>
                                      </p:cBhvr>
                                    </p:animEffect>
                                    <p:set>
                                      <p:cBhvr>
                                        <p:cTn id="48" dur="1" fill="hold">
                                          <p:stCondLst>
                                            <p:cond delay="499"/>
                                          </p:stCondLst>
                                        </p:cTn>
                                        <p:tgtEl>
                                          <p:spTgt spid="2052"/>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8"/>
                                        </p:tgtEl>
                                      </p:cBhvr>
                                    </p:animEffect>
                                    <p:set>
                                      <p:cBhvr>
                                        <p:cTn id="51" dur="1" fill="hold">
                                          <p:stCondLst>
                                            <p:cond delay="499"/>
                                          </p:stCondLst>
                                        </p:cTn>
                                        <p:tgtEl>
                                          <p:spTgt spid="8"/>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2053"/>
                                        </p:tgtEl>
                                      </p:cBhvr>
                                    </p:animEffect>
                                    <p:set>
                                      <p:cBhvr>
                                        <p:cTn id="54" dur="1" fill="hold">
                                          <p:stCondLst>
                                            <p:cond delay="499"/>
                                          </p:stCondLst>
                                        </p:cTn>
                                        <p:tgtEl>
                                          <p:spTgt spid="2053"/>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1"/>
                                        </p:tgtEl>
                                      </p:cBhvr>
                                    </p:animEffect>
                                    <p:set>
                                      <p:cBhvr>
                                        <p:cTn id="57" dur="1" fill="hold">
                                          <p:stCondLst>
                                            <p:cond delay="499"/>
                                          </p:stCondLst>
                                        </p:cTn>
                                        <p:tgtEl>
                                          <p:spTgt spid="11"/>
                                        </p:tgtEl>
                                        <p:attrNameLst>
                                          <p:attrName>style.visibility</p:attrName>
                                        </p:attrNameLst>
                                      </p:cBhvr>
                                      <p:to>
                                        <p:strVal val="hidden"/>
                                      </p:to>
                                    </p:set>
                                  </p:childTnLst>
                                </p:cTn>
                              </p:par>
                              <p:par>
                                <p:cTn id="58" presetID="2" presetClass="entr" presetSubtype="4" fill="hold" nodeType="withEffect">
                                  <p:stCondLst>
                                    <p:cond delay="0"/>
                                  </p:stCondLst>
                                  <p:childTnLst>
                                    <p:set>
                                      <p:cBhvr>
                                        <p:cTn id="59" dur="1" fill="hold">
                                          <p:stCondLst>
                                            <p:cond delay="0"/>
                                          </p:stCondLst>
                                        </p:cTn>
                                        <p:tgtEl>
                                          <p:spTgt spid="2054"/>
                                        </p:tgtEl>
                                        <p:attrNameLst>
                                          <p:attrName>style.visibility</p:attrName>
                                        </p:attrNameLst>
                                      </p:cBhvr>
                                      <p:to>
                                        <p:strVal val="visible"/>
                                      </p:to>
                                    </p:set>
                                    <p:anim calcmode="lin" valueType="num">
                                      <p:cBhvr additive="base">
                                        <p:cTn id="60" dur="500" fill="hold"/>
                                        <p:tgtEl>
                                          <p:spTgt spid="2054"/>
                                        </p:tgtEl>
                                        <p:attrNameLst>
                                          <p:attrName>ppt_x</p:attrName>
                                        </p:attrNameLst>
                                      </p:cBhvr>
                                      <p:tavLst>
                                        <p:tav tm="0">
                                          <p:val>
                                            <p:strVal val="#ppt_x"/>
                                          </p:val>
                                        </p:tav>
                                        <p:tav tm="100000">
                                          <p:val>
                                            <p:strVal val="#ppt_x"/>
                                          </p:val>
                                        </p:tav>
                                      </p:tavLst>
                                    </p:anim>
                                    <p:anim calcmode="lin" valueType="num">
                                      <p:cBhvr additive="base">
                                        <p:cTn id="61"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1" grpId="0" animBg="1"/>
      <p:bldP spid="11" grpId="1" animBg="1"/>
      <p:bldP spid="15" grpId="0"/>
      <p:bldP spid="15" grpId="1"/>
      <p:bldP spid="12" grpId="0" animBg="1"/>
      <p:bldP spid="12" grpId="1" animBg="1"/>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152400" y="762000"/>
            <a:ext cx="88392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spcBef>
                <a:spcPct val="20000"/>
              </a:spcBef>
              <a:buClr>
                <a:srgbClr val="C00000"/>
              </a:buClr>
              <a:buSzPct val="95000"/>
              <a:buFont typeface="Arial" panose="020B0604020202020204" pitchFamily="34" charset="0"/>
              <a:buChar char="•"/>
            </a:pPr>
            <a:r>
              <a:rPr lang="en-US" sz="2000" dirty="0">
                <a:latin typeface="+mn-lt"/>
              </a:rPr>
              <a:t>Problem issues addressed</a:t>
            </a:r>
          </a:p>
          <a:p>
            <a:pPr marL="742950" lvl="1" indent="-285750">
              <a:spcBef>
                <a:spcPct val="20000"/>
              </a:spcBef>
              <a:buClr>
                <a:schemeClr val="tx1"/>
              </a:buClr>
              <a:buSzPct val="95000"/>
              <a:buFont typeface="Arial" panose="020B0604020202020204" pitchFamily="34" charset="0"/>
              <a:buChar char="-"/>
            </a:pPr>
            <a:r>
              <a:rPr lang="en-US" dirty="0">
                <a:latin typeface="+mn-lt"/>
              </a:rPr>
              <a:t>Issues corrected in 8.40 that were present in previous releases:</a:t>
            </a:r>
          </a:p>
          <a:p>
            <a:pPr marL="1187450" lvl="2" indent="-273050">
              <a:spcBef>
                <a:spcPts val="0"/>
              </a:spcBef>
              <a:buClr>
                <a:srgbClr val="0070C0"/>
              </a:buClr>
              <a:buSzPct val="95000"/>
              <a:buFont typeface="Wingdings" pitchFamily="2" charset="2"/>
              <a:buChar char="§"/>
            </a:pPr>
            <a:endParaRPr lang="en-US" sz="500" i="1" dirty="0">
              <a:latin typeface="+mn-lt"/>
            </a:endParaRPr>
          </a:p>
          <a:p>
            <a:pPr marL="1187450" lvl="2" indent="-273050">
              <a:spcBef>
                <a:spcPts val="0"/>
              </a:spcBef>
              <a:buClr>
                <a:srgbClr val="7F7F7F"/>
              </a:buClr>
              <a:buSzPct val="95000"/>
              <a:buFont typeface="Wingdings" pitchFamily="2" charset="2"/>
              <a:buChar char="§"/>
            </a:pPr>
            <a:r>
              <a:rPr lang="en-US" sz="1600" u="sng" dirty="0">
                <a:latin typeface="+mn-lt"/>
              </a:rPr>
              <a:t>Class A riser to control modules</a:t>
            </a:r>
            <a:r>
              <a:rPr lang="en-US" sz="1600" dirty="0">
                <a:latin typeface="+mn-lt"/>
              </a:rPr>
              <a:t>: When programmed as Class A riser to control modules, the DS-DB will not drive out of the return side, also getting short circuit on an active DS-DB riser mode circuit.</a:t>
            </a:r>
            <a:r>
              <a:rPr lang="en-US" sz="1600" i="1" dirty="0">
                <a:latin typeface="+mn-lt"/>
              </a:rPr>
              <a:t> </a:t>
            </a:r>
            <a:r>
              <a:rPr lang="en-US" sz="1200" i="1" dirty="0">
                <a:latin typeface="+mn-lt"/>
              </a:rPr>
              <a:t>Reference SPR 230800</a:t>
            </a:r>
          </a:p>
          <a:p>
            <a:pPr marL="1187450" lvl="2" indent="-273050">
              <a:spcBef>
                <a:spcPts val="0"/>
              </a:spcBef>
              <a:buClr>
                <a:srgbClr val="7F7F7F"/>
              </a:buClr>
              <a:buSzPct val="95000"/>
              <a:buFont typeface="Wingdings" pitchFamily="2" charset="2"/>
              <a:buChar char="§"/>
            </a:pPr>
            <a:endParaRPr lang="en-US" sz="500" i="1" dirty="0">
              <a:latin typeface="+mn-lt"/>
            </a:endParaRPr>
          </a:p>
          <a:p>
            <a:pPr marL="1187450" lvl="2" indent="-273050">
              <a:spcBef>
                <a:spcPts val="0"/>
              </a:spcBef>
              <a:buClr>
                <a:srgbClr val="7F7F7F"/>
              </a:buClr>
              <a:buSzPct val="95000"/>
              <a:buFont typeface="Wingdings" pitchFamily="2" charset="2"/>
              <a:buChar char="§"/>
            </a:pPr>
            <a:r>
              <a:rPr lang="en-US" sz="1600" u="sng" dirty="0">
                <a:latin typeface="+mn-lt"/>
              </a:rPr>
              <a:t>DVC KD Programming with Remote General Zones</a:t>
            </a:r>
            <a:r>
              <a:rPr lang="en-US" sz="1600" dirty="0">
                <a:latin typeface="+mn-lt"/>
              </a:rPr>
              <a:t>: Unable to successfully validate DVC database which has KD button programming with a disabled general zone on remote nodes with numbers &gt; 500 but less than or equal to 533.</a:t>
            </a:r>
            <a:r>
              <a:rPr lang="en-US" sz="1600" i="1" dirty="0">
                <a:latin typeface="+mn-lt"/>
              </a:rPr>
              <a:t> </a:t>
            </a:r>
            <a:r>
              <a:rPr lang="en-US" sz="1200" i="1" dirty="0">
                <a:latin typeface="+mn-lt"/>
              </a:rPr>
              <a:t>Reference SPR </a:t>
            </a:r>
            <a:r>
              <a:rPr lang="en-US" sz="1200" dirty="0">
                <a:latin typeface="+mn-lt"/>
              </a:rPr>
              <a:t>230381</a:t>
            </a:r>
          </a:p>
          <a:p>
            <a:pPr marL="1187450" lvl="2" indent="-273050">
              <a:spcBef>
                <a:spcPts val="0"/>
              </a:spcBef>
              <a:buClr>
                <a:srgbClr val="7F7F7F"/>
              </a:buClr>
              <a:buSzPct val="95000"/>
              <a:buFont typeface="Wingdings" pitchFamily="2" charset="2"/>
              <a:buChar char="§"/>
            </a:pPr>
            <a:endParaRPr lang="en-US" sz="500" i="1" dirty="0">
              <a:latin typeface="+mn-lt"/>
            </a:endParaRPr>
          </a:p>
          <a:p>
            <a:pPr marL="1187450" lvl="2" indent="-273050">
              <a:spcBef>
                <a:spcPts val="0"/>
              </a:spcBef>
              <a:buClr>
                <a:srgbClr val="7F7F7F"/>
              </a:buClr>
              <a:buSzPct val="95000"/>
              <a:buFont typeface="Wingdings" pitchFamily="2" charset="2"/>
              <a:buChar char="§"/>
            </a:pPr>
            <a:r>
              <a:rPr lang="en-US" sz="1600" u="sng" dirty="0">
                <a:latin typeface="+mn-lt"/>
              </a:rPr>
              <a:t>Amplifier Remote Microphone programming issue :</a:t>
            </a:r>
            <a:r>
              <a:rPr lang="en-US" sz="1600" dirty="0">
                <a:latin typeface="+mn-lt"/>
              </a:rPr>
              <a:t> Unable to successfully  validate DVC database when you program a DAA-2 with a Remote microphone, then create a logic equation that uses this Remote microphone on this amplifier. The problem is that the Program Validation service is looking to the DVC’s own remote microphone setting instead of the Amplifier’s installed setting. </a:t>
            </a:r>
            <a:r>
              <a:rPr lang="en-US" sz="1200" i="1" dirty="0">
                <a:latin typeface="+mn-lt"/>
              </a:rPr>
              <a:t>Reference SPR 236652</a:t>
            </a:r>
          </a:p>
          <a:p>
            <a:pPr marL="1187450" lvl="2" indent="-273050">
              <a:spcBef>
                <a:spcPts val="0"/>
              </a:spcBef>
              <a:buClr>
                <a:srgbClr val="7F7F7F"/>
              </a:buClr>
              <a:buSzPct val="95000"/>
              <a:buFont typeface="Wingdings" pitchFamily="2" charset="2"/>
              <a:buChar char="§"/>
            </a:pPr>
            <a:endParaRPr lang="en-US" sz="500" i="1" dirty="0">
              <a:latin typeface="+mn-lt"/>
            </a:endParaRPr>
          </a:p>
          <a:p>
            <a:pPr marL="1187450" lvl="2" indent="-273050">
              <a:spcBef>
                <a:spcPts val="0"/>
              </a:spcBef>
              <a:buClr>
                <a:srgbClr val="7F7F7F"/>
              </a:buClr>
              <a:buSzPct val="95000"/>
              <a:buFont typeface="Wingdings" pitchFamily="2" charset="2"/>
              <a:buChar char="§"/>
            </a:pPr>
            <a:r>
              <a:rPr lang="en-US" sz="1600" u="sng" dirty="0">
                <a:latin typeface="+mn-lt"/>
              </a:rPr>
              <a:t>Fixed migration and creation of  NFPA Templates from Database to a file format:</a:t>
            </a:r>
            <a:r>
              <a:rPr lang="en-US" sz="1600" i="1" dirty="0">
                <a:latin typeface="+mn-lt"/>
              </a:rPr>
              <a:t> </a:t>
            </a:r>
            <a:r>
              <a:rPr lang="en-US" sz="1600" dirty="0">
                <a:latin typeface="+mn-lt"/>
              </a:rPr>
              <a:t>Now between versions of Tools you can carry over your earlier templates and save new ones to a file. </a:t>
            </a:r>
            <a:r>
              <a:rPr lang="en-US" sz="1200" i="1" dirty="0">
                <a:latin typeface="+mn-lt"/>
              </a:rPr>
              <a:t>Reference SPR 229790</a:t>
            </a:r>
            <a:endParaRPr lang="en-US" sz="1600" i="1" dirty="0">
              <a:latin typeface="+mn-lt"/>
            </a:endParaRPr>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272</a:t>
            </a:fld>
            <a:endParaRPr lang="en-US"/>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a:solidFill>
                  <a:schemeClr val="tx1">
                    <a:lumMod val="50000"/>
                    <a:lumOff val="50000"/>
                  </a:schemeClr>
                </a:solidFill>
              </a:rPr>
              <a:t>8.40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532119173"/>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eaLnBrk="1" fontAlgn="auto" hangingPunct="1">
              <a:spcAft>
                <a:spcPts val="0"/>
              </a:spcAft>
              <a:defRPr/>
            </a:pPr>
            <a:r>
              <a:rPr lang="en-US" dirty="0"/>
              <a:t>VeriFire Tools 8.30</a:t>
            </a:r>
            <a:br>
              <a:rPr lang="en-US" altLang="zh-CN" dirty="0">
                <a:ea typeface="SimSun" pitchFamily="2" charset="-122"/>
              </a:rPr>
            </a:br>
            <a:endParaRPr lang="en-US" dirty="0"/>
          </a:p>
        </p:txBody>
      </p:sp>
      <p:sp>
        <p:nvSpPr>
          <p:cNvPr id="5123" name="Subtitle 2"/>
          <p:cNvSpPr>
            <a:spLocks noGrp="1"/>
          </p:cNvSpPr>
          <p:nvPr>
            <p:ph type="subTitle" idx="1"/>
          </p:nvPr>
        </p:nvSpPr>
        <p:spPr>
          <a:xfrm>
            <a:off x="914400" y="3276600"/>
            <a:ext cx="6864350" cy="1752600"/>
          </a:xfrm>
        </p:spPr>
        <p:txBody>
          <a:bodyPr/>
          <a:lstStyle/>
          <a:p>
            <a:pPr marR="0" eaLnBrk="1" hangingPunct="1"/>
            <a:r>
              <a:rPr lang="en-US" dirty="0"/>
              <a:t>Training Series – What’s New In This Release</a:t>
            </a:r>
          </a:p>
        </p:txBody>
      </p:sp>
    </p:spTree>
    <p:extLst>
      <p:ext uri="{BB962C8B-B14F-4D97-AF65-F5344CB8AC3E}">
        <p14:creationId xmlns:p14="http://schemas.microsoft.com/office/powerpoint/2010/main" val="607947638"/>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457200" y="762000"/>
            <a:ext cx="8229600" cy="5486400"/>
          </a:xfrm>
          <a:prstGeom prst="rect">
            <a:avLst/>
          </a:prstGeom>
        </p:spPr>
        <p:txBody>
          <a:bodyPr/>
          <a:lstStyle/>
          <a:p>
            <a:pPr eaLnBrk="1" hangingPunct="1"/>
            <a:r>
              <a:rPr lang="en-US" sz="2000" dirty="0"/>
              <a:t>This presentation provides a more expanded discussion of the enhancements in VeriFire Tools 8.30. These were introduced into this release based on internal and external initiatives as follows:</a:t>
            </a:r>
          </a:p>
          <a:p>
            <a:pPr eaLnBrk="1" hangingPunct="1">
              <a:buClr>
                <a:schemeClr val="accent3"/>
              </a:buClr>
            </a:pPr>
            <a:endParaRPr lang="en-US" sz="1800" dirty="0"/>
          </a:p>
          <a:p>
            <a:pPr lvl="1" eaLnBrk="1" hangingPunct="1">
              <a:buSzPct val="95000"/>
            </a:pPr>
            <a:r>
              <a:rPr lang="en-US" sz="1800" dirty="0"/>
              <a:t>Improved usability by integrating ACS Honeywell User Experience (HUE) which is centered around Human Factors Best Practices</a:t>
            </a:r>
          </a:p>
          <a:p>
            <a:pPr lvl="1" eaLnBrk="1" hangingPunct="1"/>
            <a:endParaRPr lang="en-US" sz="1800" dirty="0"/>
          </a:p>
          <a:p>
            <a:pPr lvl="1" eaLnBrk="1" hangingPunct="1">
              <a:buSzPct val="95000"/>
            </a:pPr>
            <a:r>
              <a:rPr lang="en-US" sz="1800" dirty="0"/>
              <a:t>Observational “Voice of the Customer” requests</a:t>
            </a:r>
          </a:p>
          <a:p>
            <a:pPr lvl="1" eaLnBrk="1" hangingPunct="1">
              <a:buNone/>
            </a:pPr>
            <a:endParaRPr lang="en-US" sz="1800" dirty="0"/>
          </a:p>
          <a:p>
            <a:pPr lvl="2" eaLnBrk="1" hangingPunct="1"/>
            <a:endParaRPr lang="en-US" sz="1800" dirty="0"/>
          </a:p>
        </p:txBody>
      </p:sp>
      <p:sp>
        <p:nvSpPr>
          <p:cNvPr id="3" name="Slide Number Placeholder 2"/>
          <p:cNvSpPr>
            <a:spLocks noGrp="1"/>
          </p:cNvSpPr>
          <p:nvPr>
            <p:ph type="sldNum" sz="quarter" idx="12"/>
          </p:nvPr>
        </p:nvSpPr>
        <p:spPr/>
        <p:txBody>
          <a:bodyPr/>
          <a:lstStyle/>
          <a:p>
            <a:pPr>
              <a:defRPr/>
            </a:pPr>
            <a:fld id="{5EBFFAA4-B388-4556-9281-8FD3840B9125}" type="slidenum">
              <a:rPr lang="en-US" smtClean="0"/>
              <a:pPr>
                <a:defRPr/>
              </a:pPr>
              <a:t>274</a:t>
            </a:fld>
            <a:endParaRPr lang="en-US"/>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238788009"/>
      </p:ext>
    </p:extLst>
  </p:cSld>
  <p:clrMapOvr>
    <a:masterClrMapping/>
  </p:clrMapOvr>
  <p:transition/>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457200" y="758952"/>
            <a:ext cx="8229600" cy="548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C00000"/>
              </a:buClr>
              <a:buSzPct val="95000"/>
              <a:buFont typeface="Arial" panose="020B0604020202020204" pitchFamily="34" charset="0"/>
              <a:buChar char="•"/>
              <a:tabLst/>
              <a:defRPr/>
            </a:pPr>
            <a:r>
              <a:rPr kumimoji="0" lang="en-US" sz="2000" b="0" i="0" u="none" strike="noStrike" kern="1200" cap="none" spc="0" normalizeH="0" baseline="0" noProof="0" dirty="0">
                <a:ln>
                  <a:noFill/>
                </a:ln>
                <a:solidFill>
                  <a:schemeClr val="tx1"/>
                </a:solidFill>
                <a:effectLst/>
                <a:uLnTx/>
                <a:uFillTx/>
                <a:latin typeface="+mn-lt"/>
                <a:ea typeface="+mn-ea"/>
                <a:cs typeface="+mn-cs"/>
              </a:rPr>
              <a:t>Feature Summary:</a:t>
            </a:r>
          </a:p>
          <a:p>
            <a:pPr marL="742950" lvl="1" indent="-285750">
              <a:spcBef>
                <a:spcPct val="20000"/>
              </a:spcBef>
              <a:buClr>
                <a:schemeClr val="tx1"/>
              </a:buClr>
              <a:buSzPct val="95000"/>
              <a:buFont typeface="Arial" panose="020B0604020202020204" pitchFamily="34" charset="0"/>
              <a:buChar char="-"/>
            </a:pPr>
            <a:r>
              <a:rPr lang="en-US" dirty="0">
                <a:latin typeface="+mn-lt"/>
              </a:rPr>
              <a:t>Release History</a:t>
            </a:r>
          </a:p>
          <a:p>
            <a:pPr marL="742950" lvl="1" indent="-285750">
              <a:spcBef>
                <a:spcPct val="20000"/>
              </a:spcBef>
              <a:buClr>
                <a:schemeClr val="tx1"/>
              </a:buClr>
              <a:buSzPct val="95000"/>
              <a:buFont typeface="Arial" panose="020B0604020202020204" pitchFamily="34" charset="0"/>
              <a:buChar char="-"/>
            </a:pPr>
            <a:r>
              <a:rPr lang="en-US" dirty="0">
                <a:latin typeface="+mn-lt"/>
              </a:rPr>
              <a:t>New Operating Systems capability list</a:t>
            </a:r>
          </a:p>
          <a:p>
            <a:pPr marL="742950" lvl="1" indent="-285750">
              <a:spcBef>
                <a:spcPct val="20000"/>
              </a:spcBef>
              <a:buClr>
                <a:schemeClr val="tx1"/>
              </a:buClr>
              <a:buSzPct val="95000"/>
              <a:buFont typeface="Arial" panose="020B0604020202020204" pitchFamily="34" charset="0"/>
              <a:buChar char="-"/>
            </a:pPr>
            <a:r>
              <a:rPr lang="en-US" dirty="0">
                <a:latin typeface="+mn-lt"/>
              </a:rPr>
              <a:t>New Batch Import of earlier 8.xx databases</a:t>
            </a:r>
          </a:p>
          <a:p>
            <a:pPr marL="742950" lvl="1" indent="-285750">
              <a:spcBef>
                <a:spcPct val="20000"/>
              </a:spcBef>
              <a:buClr>
                <a:schemeClr val="tx1"/>
              </a:buClr>
              <a:buSzPct val="95000"/>
              <a:buFont typeface="Arial" panose="020B0604020202020204" pitchFamily="34" charset="0"/>
              <a:buChar char="-"/>
            </a:pPr>
            <a:r>
              <a:rPr lang="en-US" dirty="0">
                <a:latin typeface="+mn-lt"/>
              </a:rPr>
              <a:t>Enhanced Excel-like Copy &amp; Paste</a:t>
            </a:r>
          </a:p>
          <a:p>
            <a:pPr marL="742950" lvl="1" indent="-285750">
              <a:spcBef>
                <a:spcPct val="20000"/>
              </a:spcBef>
              <a:buClr>
                <a:schemeClr val="tx1"/>
              </a:buClr>
              <a:buSzPct val="95000"/>
              <a:buFont typeface="Arial" panose="020B0604020202020204" pitchFamily="34" charset="0"/>
              <a:buChar char="-"/>
            </a:pPr>
            <a:r>
              <a:rPr lang="en-US" dirty="0">
                <a:latin typeface="+mn-lt"/>
              </a:rPr>
              <a:t>Use of new Clipboard Manager</a:t>
            </a:r>
          </a:p>
          <a:p>
            <a:pPr marL="742950" lvl="1" indent="-285750">
              <a:spcBef>
                <a:spcPct val="20000"/>
              </a:spcBef>
              <a:buClr>
                <a:schemeClr val="tx1"/>
              </a:buClr>
              <a:buSzPct val="95000"/>
              <a:buFont typeface="Arial" panose="020B0604020202020204" pitchFamily="34" charset="0"/>
              <a:buChar char="-"/>
            </a:pPr>
            <a:r>
              <a:rPr lang="en-US" dirty="0">
                <a:latin typeface="+mn-lt"/>
              </a:rPr>
              <a:t>Ability to save customized Point Programming grid layout</a:t>
            </a:r>
          </a:p>
          <a:p>
            <a:pPr marL="742950" lvl="1" indent="-285750">
              <a:spcBef>
                <a:spcPct val="20000"/>
              </a:spcBef>
              <a:buClr>
                <a:schemeClr val="tx1"/>
              </a:buClr>
              <a:buSzPct val="95000"/>
              <a:buFont typeface="Arial" panose="020B0604020202020204" pitchFamily="34" charset="0"/>
              <a:buChar char="-"/>
            </a:pPr>
            <a:r>
              <a:rPr lang="en-US" dirty="0">
                <a:latin typeface="+mn-lt"/>
              </a:rPr>
              <a:t>Improved Reporting</a:t>
            </a:r>
          </a:p>
          <a:p>
            <a:pPr marL="742950" lvl="1" indent="-285750">
              <a:spcBef>
                <a:spcPct val="20000"/>
              </a:spcBef>
              <a:buClr>
                <a:schemeClr val="tx1"/>
              </a:buClr>
              <a:buSzPct val="95000"/>
              <a:buFont typeface="Arial" panose="020B0604020202020204" pitchFamily="34" charset="0"/>
              <a:buChar char="-"/>
            </a:pPr>
            <a:r>
              <a:rPr lang="en-US" dirty="0">
                <a:latin typeface="+mn-lt"/>
              </a:rPr>
              <a:t>Easier Installations</a:t>
            </a:r>
          </a:p>
          <a:p>
            <a:pPr marL="742950" lvl="1" indent="-285750">
              <a:spcBef>
                <a:spcPct val="20000"/>
              </a:spcBef>
              <a:buClr>
                <a:schemeClr val="tx1"/>
              </a:buClr>
              <a:buSzPct val="95000"/>
              <a:buFont typeface="Arial" panose="020B0604020202020204" pitchFamily="34" charset="0"/>
              <a:buChar char="-"/>
            </a:pPr>
            <a:r>
              <a:rPr kumimoji="0" lang="en-US" b="0" i="0" u="none" strike="noStrike" kern="1200" cap="none" spc="0" normalizeH="0" baseline="0" noProof="0" dirty="0">
                <a:ln>
                  <a:noFill/>
                </a:ln>
                <a:solidFill>
                  <a:schemeClr val="tx1"/>
                </a:solidFill>
                <a:effectLst/>
                <a:uLnTx/>
                <a:uFillTx/>
                <a:latin typeface="+mn-lt"/>
                <a:ea typeface="+mn-ea"/>
                <a:cs typeface="+mn-cs"/>
              </a:rPr>
              <a:t>Miscellaneous</a:t>
            </a:r>
            <a:r>
              <a:rPr kumimoji="0" lang="en-US" b="0" i="0" u="none" strike="noStrike" kern="1200" cap="none" spc="0" normalizeH="0" noProof="0" dirty="0">
                <a:ln>
                  <a:noFill/>
                </a:ln>
                <a:solidFill>
                  <a:schemeClr val="tx1"/>
                </a:solidFill>
                <a:effectLst/>
                <a:uLnTx/>
                <a:uFillTx/>
                <a:latin typeface="+mn-lt"/>
                <a:ea typeface="+mn-ea"/>
                <a:cs typeface="+mn-cs"/>
              </a:rPr>
              <a:t> Improvements</a:t>
            </a:r>
            <a:endParaRPr lang="en-US" dirty="0">
              <a:latin typeface="+mn-lt"/>
              <a:cs typeface="+mn-cs"/>
            </a:endParaRPr>
          </a:p>
          <a:p>
            <a:pPr marL="742950" lvl="1" indent="-285750">
              <a:spcBef>
                <a:spcPct val="20000"/>
              </a:spcBef>
              <a:buClr>
                <a:schemeClr val="tx1"/>
              </a:buClr>
              <a:buSzPct val="95000"/>
              <a:buFont typeface="Arial" panose="020B0604020202020204" pitchFamily="34" charset="0"/>
              <a:buChar char="-"/>
            </a:pPr>
            <a:r>
              <a:rPr lang="en-US" dirty="0">
                <a:latin typeface="+mn-lt"/>
                <a:cs typeface="+mn-cs"/>
              </a:rPr>
              <a:t>Problem issues addressed</a:t>
            </a:r>
          </a:p>
          <a:p>
            <a:pPr marL="730250" lvl="1" indent="-273050">
              <a:spcBef>
                <a:spcPct val="20000"/>
              </a:spcBef>
              <a:buClr>
                <a:schemeClr val="accent3"/>
              </a:buClr>
              <a:buSzPct val="95000"/>
              <a:buFont typeface="Wingdings 2" pitchFamily="18" charset="2"/>
              <a:buChar char=""/>
            </a:pPr>
            <a:endParaRPr kumimoji="0" lang="en-US" b="0" i="0" u="none" strike="noStrike" kern="1200" cap="none" spc="0" normalizeH="0" baseline="0" noProof="0" dirty="0">
              <a:ln>
                <a:noFill/>
              </a:ln>
              <a:solidFill>
                <a:schemeClr val="tx1"/>
              </a:solidFill>
              <a:effectLst/>
              <a:uLnTx/>
              <a:uFillTx/>
              <a:latin typeface="+mn-lt"/>
              <a:ea typeface="+mn-ea"/>
              <a:cs typeface="+mn-cs"/>
            </a:endParaRPr>
          </a:p>
          <a:p>
            <a:pPr marL="639763" marR="0" lvl="1" indent="-246063" algn="l" defTabSz="914400" rtl="0" eaLnBrk="1" fontAlgn="base" latinLnBrk="0" hangingPunct="1">
              <a:lnSpc>
                <a:spcPct val="100000"/>
              </a:lnSpc>
              <a:spcBef>
                <a:spcPct val="20000"/>
              </a:spcBef>
              <a:spcAft>
                <a:spcPct val="0"/>
              </a:spcAft>
              <a:buClr>
                <a:schemeClr val="accent1"/>
              </a:buClr>
              <a:buSzPct val="85000"/>
              <a:buFont typeface="Wingdings 2" pitchFamily="18" charset="2"/>
              <a:buChar char=""/>
              <a:tabLst/>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a:p>
            <a:pPr marL="914400" marR="0" lvl="2" indent="-246063" algn="l" defTabSz="914400" rtl="0" eaLnBrk="1" fontAlgn="base" latinLnBrk="0" hangingPunct="1">
              <a:lnSpc>
                <a:spcPct val="100000"/>
              </a:lnSpc>
              <a:spcBef>
                <a:spcPct val="20000"/>
              </a:spcBef>
              <a:spcAft>
                <a:spcPct val="0"/>
              </a:spcAft>
              <a:buClr>
                <a:schemeClr val="accent2"/>
              </a:buClr>
              <a:buSzPct val="70000"/>
              <a:buFont typeface="Wingdings 2" pitchFamily="18" charset="2"/>
              <a:buChar char=""/>
              <a:tabLst/>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275</a:t>
            </a:fld>
            <a:endParaRPr lang="en-US"/>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824170257"/>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758952"/>
            <a:ext cx="8229600" cy="5486400"/>
          </a:xfrm>
          <a:prstGeom prst="rect">
            <a:avLst/>
          </a:prstGeom>
        </p:spPr>
        <p:txBody>
          <a:bodyPr/>
          <a:lstStyle/>
          <a:p>
            <a:pPr marL="342900" indent="-342900" eaLnBrk="0" hangingPunct="0">
              <a:spcBef>
                <a:spcPct val="20000"/>
              </a:spcBef>
              <a:buClr>
                <a:srgbClr val="C00000"/>
              </a:buClr>
              <a:buSzPct val="95000"/>
              <a:buFont typeface="Arial" panose="020B0604020202020204" pitchFamily="34" charset="0"/>
              <a:buChar char="•"/>
            </a:pPr>
            <a:r>
              <a:rPr lang="en-US" sz="2000" dirty="0">
                <a:latin typeface="+mn-lt"/>
              </a:rPr>
              <a:t>New Operating Systems capability list</a:t>
            </a:r>
          </a:p>
          <a:p>
            <a:pPr marL="742950" lvl="2" indent="-285750" eaLnBrk="0" hangingPunct="0">
              <a:spcBef>
                <a:spcPct val="20000"/>
              </a:spcBef>
              <a:buClr>
                <a:schemeClr val="tx1"/>
              </a:buClr>
              <a:buSzPct val="95000"/>
              <a:buFont typeface="Arial" panose="020B0604020202020204" pitchFamily="34" charset="0"/>
              <a:buChar char="-"/>
            </a:pPr>
            <a:r>
              <a:rPr lang="en-US" dirty="0">
                <a:latin typeface="+mn-lt"/>
              </a:rPr>
              <a:t>Window 7</a:t>
            </a:r>
          </a:p>
          <a:p>
            <a:pPr marL="1261872" lvl="3" indent="-347472" eaLnBrk="0" hangingPunct="0">
              <a:spcBef>
                <a:spcPts val="24"/>
              </a:spcBef>
              <a:buClr>
                <a:srgbClr val="7F7F7F"/>
              </a:buClr>
              <a:buSzPct val="95000"/>
              <a:buFont typeface="Wingdings" pitchFamily="2" charset="2"/>
              <a:buChar char="§"/>
            </a:pPr>
            <a:r>
              <a:rPr lang="en-US" sz="1600" dirty="0">
                <a:latin typeface="+mn-lt"/>
              </a:rPr>
              <a:t>32 and 64 bit</a:t>
            </a:r>
          </a:p>
          <a:p>
            <a:pPr marL="1187450" lvl="3" indent="-273050" eaLnBrk="0" hangingPunct="0">
              <a:spcBef>
                <a:spcPct val="20000"/>
              </a:spcBef>
              <a:buClr>
                <a:schemeClr val="accent2"/>
              </a:buClr>
              <a:buSzPct val="95000"/>
              <a:buFont typeface="Wingdings 2" pitchFamily="18" charset="2"/>
              <a:buChar char=""/>
            </a:pPr>
            <a:endParaRPr lang="en-US" dirty="0">
              <a:latin typeface="+mn-lt"/>
            </a:endParaRPr>
          </a:p>
          <a:p>
            <a:pPr marL="742950" lvl="1" indent="-285750" eaLnBrk="0" hangingPunct="0">
              <a:spcBef>
                <a:spcPct val="20000"/>
              </a:spcBef>
              <a:buClr>
                <a:schemeClr val="tx1"/>
              </a:buClr>
              <a:buSzPct val="95000"/>
              <a:buFont typeface="Arial" panose="020B0604020202020204" pitchFamily="34" charset="0"/>
              <a:buChar char="-"/>
            </a:pPr>
            <a:r>
              <a:rPr kumimoji="0" lang="en-US" b="0" i="0" u="none" strike="noStrike" kern="1200" cap="none" spc="0" normalizeH="0" baseline="0" noProof="0" dirty="0">
                <a:ln>
                  <a:noFill/>
                </a:ln>
                <a:solidFill>
                  <a:schemeClr val="tx1"/>
                </a:solidFill>
                <a:effectLst/>
                <a:uLnTx/>
                <a:uFillTx/>
                <a:latin typeface="+mn-lt"/>
                <a:ea typeface="+mn-ea"/>
                <a:cs typeface="+mn-cs"/>
              </a:rPr>
              <a:t>Windows 8</a:t>
            </a:r>
          </a:p>
          <a:p>
            <a:pPr marL="1261872" lvl="2" indent="-347472" eaLnBrk="0" hangingPunct="0">
              <a:spcBef>
                <a:spcPts val="24"/>
              </a:spcBef>
              <a:buClr>
                <a:srgbClr val="7F7F7F"/>
              </a:buClr>
              <a:buSzPct val="100000"/>
              <a:buFont typeface="Wingdings" pitchFamily="2" charset="2"/>
              <a:buChar char="§"/>
            </a:pPr>
            <a:r>
              <a:rPr kumimoji="0" lang="en-US" sz="1600" b="0" i="0" u="none" strike="noStrike" kern="1200" cap="none" spc="0" normalizeH="0" baseline="0" noProof="0" dirty="0">
                <a:ln>
                  <a:noFill/>
                </a:ln>
                <a:solidFill>
                  <a:schemeClr val="tx1"/>
                </a:solidFill>
                <a:effectLst/>
                <a:uLnTx/>
                <a:uFillTx/>
                <a:latin typeface="+mn-lt"/>
                <a:ea typeface="+mn-ea"/>
                <a:cs typeface="+mn-cs"/>
              </a:rPr>
              <a:t>32 and 64 bit</a:t>
            </a:r>
          </a:p>
          <a:p>
            <a:pPr marL="730250" lvl="1" indent="-273050" eaLnBrk="0" hangingPunct="0">
              <a:spcBef>
                <a:spcPct val="20000"/>
              </a:spcBef>
              <a:buClr>
                <a:srgbClr val="0BD0D9"/>
              </a:buClr>
              <a:buSzPct val="95000"/>
              <a:buFont typeface="Wingdings 2" pitchFamily="18" charset="2"/>
              <a:buChar char=""/>
            </a:pPr>
            <a:endParaRPr kumimoji="0" lang="en-US" b="0" i="0" u="none" strike="noStrike" kern="1200" cap="none" spc="0" normalizeH="0" baseline="0" noProof="0" dirty="0">
              <a:ln>
                <a:noFill/>
              </a:ln>
              <a:solidFill>
                <a:schemeClr val="tx1"/>
              </a:solidFill>
              <a:effectLst/>
              <a:uLnTx/>
              <a:uFillTx/>
              <a:latin typeface="+mn-lt"/>
              <a:ea typeface="+mn-ea"/>
              <a:cs typeface="+mn-cs"/>
            </a:endParaRPr>
          </a:p>
          <a:p>
            <a:pPr marL="742950" lvl="1" indent="-285750" eaLnBrk="0" hangingPunct="0">
              <a:spcBef>
                <a:spcPct val="20000"/>
              </a:spcBef>
              <a:buClr>
                <a:schemeClr val="tx1"/>
              </a:buClr>
              <a:buSzPct val="95000"/>
              <a:buFont typeface="Arial" panose="020B0604020202020204" pitchFamily="34" charset="0"/>
              <a:buChar char="-"/>
            </a:pPr>
            <a:r>
              <a:rPr kumimoji="0" lang="en-US" b="0" i="0" u="none" strike="noStrike" kern="1200" cap="none" spc="0" normalizeH="0" baseline="0" noProof="0" dirty="0">
                <a:ln>
                  <a:noFill/>
                </a:ln>
                <a:solidFill>
                  <a:schemeClr val="tx1"/>
                </a:solidFill>
                <a:effectLst/>
                <a:uLnTx/>
                <a:uFillTx/>
                <a:latin typeface="+mn-lt"/>
                <a:ea typeface="+mn-ea"/>
                <a:cs typeface="+mn-cs"/>
              </a:rPr>
              <a:t>Windows 8.1</a:t>
            </a:r>
          </a:p>
          <a:p>
            <a:pPr marL="1261872" lvl="2" indent="-347472" eaLnBrk="0" hangingPunct="0">
              <a:spcBef>
                <a:spcPts val="24"/>
              </a:spcBef>
              <a:buClr>
                <a:srgbClr val="7F7F7F"/>
              </a:buClr>
              <a:buSzPct val="100000"/>
              <a:buFont typeface="Wingdings" pitchFamily="2" charset="2"/>
              <a:buChar char="§"/>
            </a:pPr>
            <a:r>
              <a:rPr kumimoji="0" lang="en-US" sz="1600" b="0" i="0" u="none" strike="noStrike" kern="1200" cap="none" spc="0" normalizeH="0" baseline="0" noProof="0" dirty="0">
                <a:ln>
                  <a:noFill/>
                </a:ln>
                <a:solidFill>
                  <a:schemeClr val="tx1"/>
                </a:solidFill>
                <a:effectLst/>
                <a:uLnTx/>
                <a:uFillTx/>
                <a:latin typeface="+mn-lt"/>
                <a:ea typeface="+mn-ea"/>
                <a:cs typeface="+mn-cs"/>
              </a:rPr>
              <a:t>32 and 64 bit</a:t>
            </a:r>
          </a:p>
          <a:p>
            <a:pPr marL="1096963" lvl="2" indent="-246063" eaLnBrk="0" hangingPunct="0">
              <a:spcBef>
                <a:spcPct val="20000"/>
              </a:spcBef>
              <a:buClr>
                <a:schemeClr val="accent1"/>
              </a:buClr>
              <a:buSzPct val="85000"/>
              <a:buFont typeface="Wingdings 2" pitchFamily="18" charset="2"/>
              <a:buChar char=""/>
            </a:pPr>
            <a:endParaRPr kumimoji="0" lang="en-US" b="0" i="0" u="none" strike="noStrike" kern="1200" cap="none" spc="0" normalizeH="0" baseline="0" noProof="0" dirty="0">
              <a:ln>
                <a:noFill/>
              </a:ln>
              <a:solidFill>
                <a:schemeClr val="tx1"/>
              </a:solidFill>
              <a:effectLst/>
              <a:uLnTx/>
              <a:uFillTx/>
              <a:latin typeface="+mn-lt"/>
              <a:ea typeface="+mn-ea"/>
              <a:cs typeface="+mn-cs"/>
            </a:endParaRPr>
          </a:p>
          <a:p>
            <a:pPr marL="742950" lvl="1" indent="-285750" eaLnBrk="0" hangingPunct="0">
              <a:spcBef>
                <a:spcPct val="20000"/>
              </a:spcBef>
              <a:buClr>
                <a:schemeClr val="tx1"/>
              </a:buClr>
              <a:buSzPct val="95000"/>
              <a:buFont typeface="Arial" panose="020B0604020202020204" pitchFamily="34" charset="0"/>
              <a:buChar char="-"/>
            </a:pPr>
            <a:r>
              <a:rPr kumimoji="0" lang="en-US" b="0" i="0" u="none" strike="noStrike" kern="1200" cap="none" spc="0" normalizeH="0" baseline="0" noProof="0" dirty="0">
                <a:ln>
                  <a:noFill/>
                </a:ln>
                <a:solidFill>
                  <a:schemeClr val="tx1"/>
                </a:solidFill>
                <a:effectLst/>
                <a:uLnTx/>
                <a:uFillTx/>
                <a:latin typeface="+mn-lt"/>
                <a:ea typeface="+mn-ea"/>
                <a:cs typeface="+mn-cs"/>
              </a:rPr>
              <a:t>Considering Windows Surface Pro 3 tablet</a:t>
            </a:r>
          </a:p>
          <a:p>
            <a:pPr marL="730250" lvl="1" indent="-273050" eaLnBrk="0" hangingPunct="0">
              <a:spcBef>
                <a:spcPct val="20000"/>
              </a:spcBef>
              <a:buClr>
                <a:srgbClr val="0BD0D9"/>
              </a:buClr>
              <a:buSzPct val="95000"/>
              <a:buFont typeface="Wingdings 2" pitchFamily="18" charset="2"/>
              <a:buChar char=""/>
            </a:pPr>
            <a:endParaRPr kumimoji="0" lang="en-US" b="0" i="0" u="none" strike="noStrike" kern="1200" cap="none" spc="0" normalizeH="0" baseline="0" noProof="0" dirty="0">
              <a:ln>
                <a:noFill/>
              </a:ln>
              <a:solidFill>
                <a:schemeClr val="tx1"/>
              </a:solidFill>
              <a:effectLst/>
              <a:uLnTx/>
              <a:uFillTx/>
              <a:latin typeface="+mn-lt"/>
              <a:ea typeface="+mn-ea"/>
              <a:cs typeface="+mn-cs"/>
            </a:endParaRPr>
          </a:p>
          <a:p>
            <a:pPr marL="742950" lvl="1" indent="-285750" eaLnBrk="0" hangingPunct="0">
              <a:spcBef>
                <a:spcPct val="20000"/>
              </a:spcBef>
              <a:buClr>
                <a:schemeClr val="tx1"/>
              </a:buClr>
              <a:buSzPct val="95000"/>
              <a:buFont typeface="Arial" panose="020B0604020202020204" pitchFamily="34" charset="0"/>
              <a:buChar char="-"/>
            </a:pPr>
            <a:r>
              <a:rPr kumimoji="0" lang="en-US" b="0" i="0" u="none" strike="noStrike" kern="1200" cap="none" spc="0" normalizeH="0" baseline="0" noProof="0" dirty="0">
                <a:ln>
                  <a:noFill/>
                </a:ln>
                <a:solidFill>
                  <a:schemeClr val="tx1"/>
                </a:solidFill>
                <a:effectLst/>
                <a:uLnTx/>
                <a:uFillTx/>
                <a:latin typeface="+mn-lt"/>
                <a:ea typeface="+mn-ea"/>
                <a:cs typeface="+mn-cs"/>
              </a:rPr>
              <a:t>Windows XP/Vista no longer officially supported</a:t>
            </a: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2" descr="http://techsultan.com/wp-content/uploads/2013/08/windows-71.png"/>
          <p:cNvPicPr>
            <a:picLocks noChangeAspect="1" noChangeArrowheads="1"/>
          </p:cNvPicPr>
          <p:nvPr/>
        </p:nvPicPr>
        <p:blipFill>
          <a:blip r:embed="rId3" cstate="print"/>
          <a:srcRect/>
          <a:stretch>
            <a:fillRect/>
          </a:stretch>
        </p:blipFill>
        <p:spPr bwMode="auto">
          <a:xfrm>
            <a:off x="3124200" y="1143000"/>
            <a:ext cx="658813" cy="654050"/>
          </a:xfrm>
          <a:prstGeom prst="rect">
            <a:avLst/>
          </a:prstGeom>
          <a:ln>
            <a:noFill/>
          </a:ln>
          <a:effectLst>
            <a:outerShdw blurRad="292100" dist="139700" dir="2700000" algn="tl" rotWithShape="0">
              <a:srgbClr val="333333">
                <a:alpha val="65000"/>
              </a:srgbClr>
            </a:outerShdw>
          </a:effectLst>
        </p:spPr>
      </p:pic>
      <p:pic>
        <p:nvPicPr>
          <p:cNvPr id="6" name="Picture 4" descr="http://whdi-reviews.com/wp-content/uploads/2012/07/Windows-8-Logo-Wallpaper.jpeg"/>
          <p:cNvPicPr>
            <a:picLocks noChangeAspect="1" noChangeArrowheads="1"/>
          </p:cNvPicPr>
          <p:nvPr/>
        </p:nvPicPr>
        <p:blipFill>
          <a:blip r:embed="rId4" cstate="print"/>
          <a:srcRect/>
          <a:stretch>
            <a:fillRect/>
          </a:stretch>
        </p:blipFill>
        <p:spPr bwMode="auto">
          <a:xfrm>
            <a:off x="3048000" y="2057400"/>
            <a:ext cx="914400" cy="571500"/>
          </a:xfrm>
          <a:prstGeom prst="rect">
            <a:avLst/>
          </a:prstGeom>
          <a:ln>
            <a:noFill/>
          </a:ln>
          <a:effectLst>
            <a:outerShdw blurRad="292100" dist="139700" dir="2700000" algn="tl" rotWithShape="0">
              <a:srgbClr val="333333">
                <a:alpha val="65000"/>
              </a:srgbClr>
            </a:outerShdw>
          </a:effectLst>
        </p:spPr>
      </p:pic>
      <p:pic>
        <p:nvPicPr>
          <p:cNvPr id="7" name="Picture 6" descr="http://www.winbeta.org/sites/default/files/Windows-8-1.jpg"/>
          <p:cNvPicPr>
            <a:picLocks noChangeAspect="1" noChangeArrowheads="1"/>
          </p:cNvPicPr>
          <p:nvPr/>
        </p:nvPicPr>
        <p:blipFill>
          <a:blip r:embed="rId5" cstate="print"/>
          <a:srcRect/>
          <a:stretch>
            <a:fillRect/>
          </a:stretch>
        </p:blipFill>
        <p:spPr bwMode="auto">
          <a:xfrm>
            <a:off x="3048000" y="2971800"/>
            <a:ext cx="1023937" cy="576262"/>
          </a:xfrm>
          <a:prstGeom prst="rect">
            <a:avLst/>
          </a:prstGeom>
          <a:ln>
            <a:noFill/>
          </a:ln>
          <a:effectLst>
            <a:outerShdw blurRad="292100" dist="139700" dir="2700000" algn="tl" rotWithShape="0">
              <a:srgbClr val="333333">
                <a:alpha val="65000"/>
              </a:srgbClr>
            </a:outerShdw>
          </a:effectLst>
        </p:spPr>
      </p:pic>
      <p:pic>
        <p:nvPicPr>
          <p:cNvPr id="8" name="Picture 10" descr="http://www.windows7password.net/wp-content/uploads/2010/10/MicrosoftSurface.jpeg"/>
          <p:cNvPicPr>
            <a:picLocks noChangeAspect="1" noChangeArrowheads="1"/>
          </p:cNvPicPr>
          <p:nvPr/>
        </p:nvPicPr>
        <p:blipFill>
          <a:blip r:embed="rId6" cstate="print"/>
          <a:srcRect/>
          <a:stretch>
            <a:fillRect/>
          </a:stretch>
        </p:blipFill>
        <p:spPr bwMode="auto">
          <a:xfrm>
            <a:off x="5716587" y="3496451"/>
            <a:ext cx="725487" cy="777875"/>
          </a:xfrm>
          <a:prstGeom prst="rect">
            <a:avLst/>
          </a:prstGeom>
          <a:ln>
            <a:noFill/>
          </a:ln>
          <a:effectLst>
            <a:outerShdw blurRad="292100" dist="139700" dir="2700000" algn="tl" rotWithShape="0">
              <a:srgbClr val="333333">
                <a:alpha val="65000"/>
              </a:srgbClr>
            </a:outerShdw>
          </a:effectLst>
        </p:spPr>
      </p:pic>
      <p:pic>
        <p:nvPicPr>
          <p:cNvPr id="9" name="Picture 9" descr="http://onetechcomputers.com/wp-content/uploads/2012/11/windows_xp_logo.jpg"/>
          <p:cNvPicPr>
            <a:picLocks noChangeAspect="1" noChangeArrowheads="1"/>
          </p:cNvPicPr>
          <p:nvPr/>
        </p:nvPicPr>
        <p:blipFill>
          <a:blip r:embed="rId7" cstate="print"/>
          <a:srcRect/>
          <a:stretch>
            <a:fillRect/>
          </a:stretch>
        </p:blipFill>
        <p:spPr bwMode="auto">
          <a:xfrm>
            <a:off x="6248400" y="4419600"/>
            <a:ext cx="739775" cy="739775"/>
          </a:xfrm>
          <a:prstGeom prst="rect">
            <a:avLst/>
          </a:prstGeom>
          <a:ln>
            <a:noFill/>
          </a:ln>
          <a:effectLst>
            <a:outerShdw blurRad="292100" dist="139700" dir="2700000" algn="tl" rotWithShape="0">
              <a:srgbClr val="333333">
                <a:alpha val="65000"/>
              </a:srgbClr>
            </a:outerShdw>
          </a:effectLst>
        </p:spPr>
      </p:pic>
      <p:sp>
        <p:nvSpPr>
          <p:cNvPr id="10" name="Slide Number Placeholder 9"/>
          <p:cNvSpPr>
            <a:spLocks noGrp="1"/>
          </p:cNvSpPr>
          <p:nvPr>
            <p:ph type="sldNum" sz="quarter" idx="12"/>
          </p:nvPr>
        </p:nvSpPr>
        <p:spPr/>
        <p:txBody>
          <a:bodyPr/>
          <a:lstStyle/>
          <a:p>
            <a:pPr>
              <a:defRPr/>
            </a:pPr>
            <a:fld id="{5EBFFAA4-B388-4556-9281-8FD3840B9125}" type="slidenum">
              <a:rPr lang="en-US" smtClean="0"/>
              <a:pPr>
                <a:defRPr/>
              </a:pPr>
              <a:t>276</a:t>
            </a:fld>
            <a:endParaRPr lang="en-US"/>
          </a:p>
        </p:txBody>
      </p:sp>
      <p:sp>
        <p:nvSpPr>
          <p:cNvPr id="11"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51881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 calcmode="lin" valueType="num">
                                      <p:cBhvr additive="base">
                                        <p:cTn id="2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5" end="5"/>
                                            </p:txEl>
                                          </p:spTgt>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 calcmode="lin" valueType="num">
                                      <p:cBhvr additive="base">
                                        <p:cTn id="2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7" end="7"/>
                                            </p:txEl>
                                          </p:spTgt>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 calcmode="lin" valueType="num">
                                      <p:cBhvr additive="base">
                                        <p:cTn id="3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8" end="8"/>
                                            </p:txEl>
                                          </p:spTgt>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 fill="hold" nodeType="clickEffect">
                                  <p:stCondLst>
                                    <p:cond delay="0"/>
                                  </p:stCondLst>
                                  <p:childTnLst>
                                    <p:set>
                                      <p:cBhvr>
                                        <p:cTn id="48" dur="1" fill="hold">
                                          <p:stCondLst>
                                            <p:cond delay="0"/>
                                          </p:stCondLst>
                                        </p:cTn>
                                        <p:tgtEl>
                                          <p:spTgt spid="4">
                                            <p:txEl>
                                              <p:pRg st="10" end="10"/>
                                            </p:txEl>
                                          </p:spTgt>
                                        </p:tgtEl>
                                        <p:attrNameLst>
                                          <p:attrName>style.visibility</p:attrName>
                                        </p:attrNameLst>
                                      </p:cBhvr>
                                      <p:to>
                                        <p:strVal val="visible"/>
                                      </p:to>
                                    </p:set>
                                    <p:anim calcmode="lin" valueType="num">
                                      <p:cBhvr additive="base">
                                        <p:cTn id="49"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10" end="10"/>
                                            </p:txEl>
                                          </p:spTgt>
                                        </p:tgtEl>
                                        <p:attrNameLst>
                                          <p:attrName>ppt_y</p:attrName>
                                        </p:attrNameLst>
                                      </p:cBhvr>
                                      <p:tavLst>
                                        <p:tav tm="0">
                                          <p:val>
                                            <p:strVal val="0-#ppt_h/2"/>
                                          </p:val>
                                        </p:tav>
                                        <p:tav tm="100000">
                                          <p:val>
                                            <p:strVal val="#ppt_y"/>
                                          </p:val>
                                        </p:tav>
                                      </p:tavLst>
                                    </p:anim>
                                  </p:childTnLst>
                                </p:cTn>
                              </p:par>
                              <p:par>
                                <p:cTn id="51" presetID="2" presetClass="entr" presetSubtype="1" fill="hold" nodeType="with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ppt_x"/>
                                          </p:val>
                                        </p:tav>
                                        <p:tav tm="100000">
                                          <p:val>
                                            <p:strVal val="#ppt_x"/>
                                          </p:val>
                                        </p:tav>
                                      </p:tavLst>
                                    </p:anim>
                                    <p:anim calcmode="lin" valueType="num">
                                      <p:cBhvr additive="base">
                                        <p:cTn id="5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1" fill="hold" nodeType="clickEffect">
                                  <p:stCondLst>
                                    <p:cond delay="0"/>
                                  </p:stCondLst>
                                  <p:childTnLst>
                                    <p:set>
                                      <p:cBhvr>
                                        <p:cTn id="58" dur="1" fill="hold">
                                          <p:stCondLst>
                                            <p:cond delay="0"/>
                                          </p:stCondLst>
                                        </p:cTn>
                                        <p:tgtEl>
                                          <p:spTgt spid="4">
                                            <p:txEl>
                                              <p:pRg st="12" end="12"/>
                                            </p:txEl>
                                          </p:spTgt>
                                        </p:tgtEl>
                                        <p:attrNameLst>
                                          <p:attrName>style.visibility</p:attrName>
                                        </p:attrNameLst>
                                      </p:cBhvr>
                                      <p:to>
                                        <p:strVal val="visible"/>
                                      </p:to>
                                    </p:set>
                                    <p:anim calcmode="lin" valueType="num">
                                      <p:cBhvr additive="base">
                                        <p:cTn id="59"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4">
                                            <p:txEl>
                                              <p:pRg st="12" end="12"/>
                                            </p:txEl>
                                          </p:spTgt>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ppt_x"/>
                                          </p:val>
                                        </p:tav>
                                        <p:tav tm="100000">
                                          <p:val>
                                            <p:strVal val="#ppt_x"/>
                                          </p:val>
                                        </p:tav>
                                      </p:tavLst>
                                    </p:anim>
                                    <p:anim calcmode="lin" valueType="num">
                                      <p:cBhvr additive="base">
                                        <p:cTn id="6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758952"/>
            <a:ext cx="8229600" cy="5486400"/>
          </a:xfrm>
          <a:prstGeom prst="rect">
            <a:avLst/>
          </a:prstGeom>
        </p:spPr>
        <p:txBody>
          <a:bodyPr/>
          <a:lstStyle/>
          <a:p>
            <a:pPr marL="342900" indent="-342900" eaLnBrk="0" hangingPunct="0">
              <a:spcBef>
                <a:spcPct val="20000"/>
              </a:spcBef>
              <a:buClr>
                <a:srgbClr val="C00000"/>
              </a:buClr>
              <a:buSzPct val="95000"/>
              <a:buFont typeface="Arial" panose="020B0604020202020204" pitchFamily="34" charset="0"/>
              <a:buChar char="•"/>
            </a:pPr>
            <a:r>
              <a:rPr lang="en-US" sz="2000" dirty="0">
                <a:latin typeface="+mn-lt"/>
              </a:rPr>
              <a:t>Release History</a:t>
            </a:r>
          </a:p>
          <a:p>
            <a:pPr marL="804672" lvl="2" indent="-347472" eaLnBrk="0" hangingPunct="0">
              <a:spcBef>
                <a:spcPts val="24"/>
              </a:spcBef>
              <a:buClr>
                <a:schemeClr val="tx1"/>
              </a:buClr>
              <a:buSzPct val="95000"/>
              <a:buFont typeface="Arial" panose="020B0604020202020204" pitchFamily="34" charset="0"/>
              <a:buChar char="-"/>
            </a:pPr>
            <a:r>
              <a:rPr lang="en-US" b="1" dirty="0">
                <a:solidFill>
                  <a:schemeClr val="accent1"/>
                </a:solidFill>
                <a:latin typeface="+mn-lt"/>
              </a:rPr>
              <a:t>VeriFire Tools 8.30 release date set for Q1 2015</a:t>
            </a:r>
          </a:p>
          <a:p>
            <a:pPr marL="1261872" lvl="3" indent="-347472" eaLnBrk="0" hangingPunct="0">
              <a:spcBef>
                <a:spcPts val="600"/>
              </a:spcBef>
              <a:buClr>
                <a:srgbClr val="7F7F7F"/>
              </a:buClr>
              <a:buSzPct val="95000"/>
              <a:buFont typeface="Wingdings" pitchFamily="2" charset="2"/>
              <a:buChar char="§"/>
            </a:pPr>
            <a:r>
              <a:rPr lang="en-US" sz="1600" dirty="0">
                <a:latin typeface="+mn-lt"/>
              </a:rPr>
              <a:t>FAAST XT sensor support</a:t>
            </a:r>
          </a:p>
          <a:p>
            <a:pPr marL="1261872" lvl="3" indent="-347472" eaLnBrk="0" hangingPunct="0">
              <a:spcBef>
                <a:spcPts val="600"/>
              </a:spcBef>
              <a:buClr>
                <a:srgbClr val="7F7F7F"/>
              </a:buClr>
              <a:buSzPct val="95000"/>
              <a:buFont typeface="Wingdings" pitchFamily="2" charset="2"/>
              <a:buChar char="§"/>
            </a:pPr>
            <a:r>
              <a:rPr lang="en-US" sz="1600" dirty="0">
                <a:latin typeface="+mn-lt"/>
              </a:rPr>
              <a:t>Better Point Programming copy &amp; paste  and layout persistence</a:t>
            </a:r>
          </a:p>
          <a:p>
            <a:pPr marL="1261872" lvl="3" indent="-347472" eaLnBrk="0" hangingPunct="0">
              <a:spcBef>
                <a:spcPts val="600"/>
              </a:spcBef>
              <a:buClr>
                <a:srgbClr val="7F7F7F"/>
              </a:buClr>
              <a:buSzPct val="95000"/>
              <a:buFont typeface="Wingdings" pitchFamily="2" charset="2"/>
              <a:buChar char="§"/>
            </a:pPr>
            <a:r>
              <a:rPr lang="en-US" sz="1600" dirty="0">
                <a:latin typeface="+mn-lt"/>
              </a:rPr>
              <a:t>Clipboard Manager feature</a:t>
            </a:r>
            <a:r>
              <a:rPr lang="en-US" sz="1600" dirty="0"/>
              <a:t> </a:t>
            </a:r>
            <a:r>
              <a:rPr lang="en-US" sz="1600" dirty="0">
                <a:latin typeface="+mn-lt"/>
              </a:rPr>
              <a:t>and enhanced reporting</a:t>
            </a:r>
          </a:p>
          <a:p>
            <a:pPr marL="1261872" lvl="3" indent="-347472" eaLnBrk="0" hangingPunct="0">
              <a:spcBef>
                <a:spcPts val="0"/>
              </a:spcBef>
              <a:buClr>
                <a:schemeClr val="accent1"/>
              </a:buClr>
              <a:buSzPct val="95000"/>
              <a:buFont typeface="Wingdings" pitchFamily="2" charset="2"/>
              <a:buChar char="§"/>
            </a:pPr>
            <a:endParaRPr lang="en-US" sz="1600" dirty="0">
              <a:latin typeface="+mn-lt"/>
            </a:endParaRPr>
          </a:p>
          <a:p>
            <a:pPr marL="804672" lvl="2" indent="-347472" eaLnBrk="0" hangingPunct="0">
              <a:spcBef>
                <a:spcPts val="24"/>
              </a:spcBef>
              <a:buClr>
                <a:schemeClr val="tx1"/>
              </a:buClr>
              <a:buSzPct val="95000"/>
              <a:buFont typeface="Arial" panose="020B0604020202020204" pitchFamily="34" charset="0"/>
              <a:buChar char="-"/>
            </a:pPr>
            <a:r>
              <a:rPr lang="en-US" dirty="0">
                <a:latin typeface="+mn-lt"/>
              </a:rPr>
              <a:t>VeriFire Tools 8.20 was officially released on 8/11/2014</a:t>
            </a:r>
          </a:p>
          <a:p>
            <a:pPr marL="1261872" lvl="3" indent="-347472" eaLnBrk="0" hangingPunct="0">
              <a:spcBef>
                <a:spcPts val="600"/>
              </a:spcBef>
              <a:buClr>
                <a:srgbClr val="7F7F7F"/>
              </a:buClr>
              <a:buSzPct val="95000"/>
              <a:buFont typeface="Wingdings" pitchFamily="2" charset="2"/>
              <a:buChar char="§"/>
            </a:pPr>
            <a:r>
              <a:rPr lang="en-US" sz="1600" dirty="0">
                <a:latin typeface="+mn-lt"/>
              </a:rPr>
              <a:t>Wireless Gateway Support</a:t>
            </a:r>
          </a:p>
          <a:p>
            <a:pPr marL="1261872" lvl="3" indent="-347472" eaLnBrk="0" hangingPunct="0">
              <a:spcBef>
                <a:spcPts val="600"/>
              </a:spcBef>
              <a:buClr>
                <a:srgbClr val="7F7F7F"/>
              </a:buClr>
              <a:buSzPct val="95000"/>
              <a:buFont typeface="Wingdings" pitchFamily="2" charset="2"/>
              <a:buChar char="§"/>
            </a:pPr>
            <a:r>
              <a:rPr lang="en-US" sz="1600" dirty="0">
                <a:latin typeface="+mn-lt"/>
              </a:rPr>
              <a:t>Solo Tools release for panel ver. 22 / no overlap with 7.10</a:t>
            </a:r>
          </a:p>
          <a:p>
            <a:pPr marL="1261872" lvl="3" indent="-347472" eaLnBrk="0" hangingPunct="0">
              <a:spcBef>
                <a:spcPts val="0"/>
              </a:spcBef>
              <a:buClr>
                <a:schemeClr val="accent1"/>
              </a:buClr>
              <a:buSzPct val="95000"/>
              <a:buFont typeface="Wingdings" pitchFamily="2" charset="2"/>
              <a:buChar char="§"/>
            </a:pPr>
            <a:endParaRPr lang="en-US" sz="1600" dirty="0">
              <a:latin typeface="+mn-lt"/>
            </a:endParaRPr>
          </a:p>
          <a:p>
            <a:pPr marL="742950" lvl="2" indent="-285750" eaLnBrk="0" hangingPunct="0">
              <a:spcBef>
                <a:spcPct val="20000"/>
              </a:spcBef>
              <a:buClr>
                <a:schemeClr val="tx1"/>
              </a:buClr>
              <a:buSzPct val="95000"/>
              <a:buFont typeface="Arial" panose="020B0604020202020204" pitchFamily="34" charset="0"/>
              <a:buChar char="-"/>
            </a:pPr>
            <a:r>
              <a:rPr lang="en-US" dirty="0">
                <a:latin typeface="+mn-lt"/>
              </a:rPr>
              <a:t>VeriFire Tools 8.00 was officially released on 6/16/2014</a:t>
            </a:r>
          </a:p>
          <a:p>
            <a:pPr marL="1261872" lvl="3" indent="-347472" eaLnBrk="0" hangingPunct="0">
              <a:spcBef>
                <a:spcPts val="24"/>
              </a:spcBef>
              <a:buClr>
                <a:srgbClr val="7F7F7F"/>
              </a:buClr>
              <a:buSzPct val="95000"/>
              <a:buFont typeface="Wingdings" pitchFamily="2" charset="2"/>
              <a:buChar char="§"/>
            </a:pPr>
            <a:r>
              <a:rPr lang="en-US" sz="1600" dirty="0">
                <a:latin typeface="+mn-lt"/>
              </a:rPr>
              <a:t> </a:t>
            </a:r>
          </a:p>
          <a:p>
            <a:pPr marL="1261872" lvl="3" indent="-347472" eaLnBrk="0" hangingPunct="0">
              <a:spcBef>
                <a:spcPts val="24"/>
              </a:spcBef>
              <a:buClr>
                <a:srgbClr val="7F7F7F"/>
              </a:buClr>
              <a:buSzPct val="95000"/>
              <a:buFont typeface="Wingdings" pitchFamily="2" charset="2"/>
              <a:buChar char="§"/>
            </a:pPr>
            <a:endParaRPr lang="en-US" sz="1600" dirty="0">
              <a:latin typeface="+mn-lt"/>
            </a:endParaRPr>
          </a:p>
          <a:p>
            <a:pPr marL="1261872" lvl="3" indent="-347472" eaLnBrk="0" hangingPunct="0">
              <a:spcBef>
                <a:spcPts val="24"/>
              </a:spcBef>
              <a:buClr>
                <a:srgbClr val="7F7F7F"/>
              </a:buClr>
              <a:buSzPct val="95000"/>
              <a:buFont typeface="Wingdings" pitchFamily="2" charset="2"/>
              <a:buChar char="§"/>
            </a:pPr>
            <a:endParaRPr lang="en-US" sz="1600" dirty="0">
              <a:latin typeface="+mn-lt"/>
            </a:endParaRPr>
          </a:p>
          <a:p>
            <a:pPr marL="1261872" lvl="3" indent="-347472" eaLnBrk="0" hangingPunct="0">
              <a:spcBef>
                <a:spcPts val="24"/>
              </a:spcBef>
              <a:buClr>
                <a:srgbClr val="7F7F7F"/>
              </a:buClr>
              <a:buSzPct val="95000"/>
              <a:buFont typeface="Wingdings" pitchFamily="2" charset="2"/>
              <a:buChar char="§"/>
            </a:pPr>
            <a:endParaRPr lang="en-US" sz="1050" dirty="0">
              <a:latin typeface="+mn-lt"/>
            </a:endParaRPr>
          </a:p>
          <a:p>
            <a:pPr marL="1261872" lvl="3" indent="-347472" eaLnBrk="0" hangingPunct="0">
              <a:spcBef>
                <a:spcPts val="24"/>
              </a:spcBef>
              <a:buClr>
                <a:srgbClr val="7F7F7F"/>
              </a:buClr>
              <a:buSzPct val="95000"/>
              <a:buFont typeface="Wingdings" pitchFamily="2" charset="2"/>
              <a:buChar char="§"/>
            </a:pPr>
            <a:r>
              <a:rPr lang="en-US" sz="1600" dirty="0">
                <a:latin typeface="+mn-lt"/>
              </a:rPr>
              <a:t>Overlapped with VeriFire Tools 7.10</a:t>
            </a:r>
          </a:p>
          <a:p>
            <a:pPr marL="1261872" lvl="3" indent="-347472" eaLnBrk="0" hangingPunct="0">
              <a:spcBef>
                <a:spcPts val="24"/>
              </a:spcBef>
              <a:buClr>
                <a:schemeClr val="accent1"/>
              </a:buClr>
              <a:buSzPct val="95000"/>
              <a:buFont typeface="Wingdings 2" pitchFamily="18" charset="2"/>
              <a:buChar char=""/>
            </a:pPr>
            <a:endParaRPr lang="en-US" dirty="0"/>
          </a:p>
          <a:p>
            <a:pPr marL="804672" lvl="2" indent="-347472" eaLnBrk="0" hangingPunct="0">
              <a:spcBef>
                <a:spcPts val="24"/>
              </a:spcBef>
              <a:buClr>
                <a:schemeClr val="accent1"/>
              </a:buClr>
              <a:buSzPct val="95000"/>
              <a:buFont typeface="Wingdings" pitchFamily="2" charset="2"/>
              <a:buChar char="§"/>
            </a:pPr>
            <a:endParaRPr lang="en-US" sz="1600" dirty="0">
              <a:latin typeface="+mn-lt"/>
            </a:endParaRPr>
          </a:p>
          <a:p>
            <a:pPr marL="1187450" lvl="3" indent="-273050" eaLnBrk="0" hangingPunct="0">
              <a:spcBef>
                <a:spcPct val="20000"/>
              </a:spcBef>
              <a:buClr>
                <a:schemeClr val="accent2"/>
              </a:buClr>
              <a:buSzPct val="95000"/>
              <a:buFont typeface="Wingdings 2" pitchFamily="18" charset="2"/>
              <a:buChar char=""/>
            </a:pPr>
            <a:endParaRPr lang="en-US" dirty="0">
              <a:latin typeface="+mn-lt"/>
            </a:endParaRPr>
          </a:p>
        </p:txBody>
      </p:sp>
      <p:pic>
        <p:nvPicPr>
          <p:cNvPr id="10" name="Picture 3"/>
          <p:cNvPicPr>
            <a:picLocks noChangeAspect="1" noChangeArrowheads="1"/>
          </p:cNvPicPr>
          <p:nvPr/>
        </p:nvPicPr>
        <p:blipFill>
          <a:blip r:embed="rId3" cstate="print"/>
          <a:srcRect/>
          <a:stretch>
            <a:fillRect/>
          </a:stretch>
        </p:blipFill>
        <p:spPr bwMode="auto">
          <a:xfrm>
            <a:off x="1828800" y="4095750"/>
            <a:ext cx="2263775" cy="781050"/>
          </a:xfrm>
          <a:prstGeom prst="rect">
            <a:avLst/>
          </a:prstGeom>
          <a:ln>
            <a:noFill/>
          </a:ln>
          <a:effectLst>
            <a:outerShdw blurRad="292100" dist="139700" dir="2700000" algn="tl" rotWithShape="0">
              <a:srgbClr val="333333">
                <a:alpha val="65000"/>
              </a:srgbClr>
            </a:outerShdw>
          </a:effectLst>
        </p:spPr>
      </p:pic>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277</a:t>
            </a:fld>
            <a:endParaRPr lang="en-US"/>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561404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 calcmode="lin" valueType="num">
                                      <p:cBhvr additive="base">
                                        <p:cTn id="2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 calcmode="lin" valueType="num">
                                      <p:cBhvr additive="base">
                                        <p:cTn id="27"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6" end="6"/>
                                            </p:txEl>
                                          </p:spTgt>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 calcmode="lin" valueType="num">
                                      <p:cBhvr additive="base">
                                        <p:cTn id="31"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7" end="7"/>
                                            </p:txEl>
                                          </p:spTgt>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 calcmode="lin" valueType="num">
                                      <p:cBhvr additive="base">
                                        <p:cTn id="3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8" end="8"/>
                                            </p:txEl>
                                          </p:spTgt>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4">
                                            <p:txEl>
                                              <p:pRg st="10" end="10"/>
                                            </p:txEl>
                                          </p:spTgt>
                                        </p:tgtEl>
                                        <p:attrNameLst>
                                          <p:attrName>style.visibility</p:attrName>
                                        </p:attrNameLst>
                                      </p:cBhvr>
                                      <p:to>
                                        <p:strVal val="visible"/>
                                      </p:to>
                                    </p:set>
                                    <p:anim calcmode="lin" valueType="num">
                                      <p:cBhvr additive="base">
                                        <p:cTn id="39"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
                                            <p:txEl>
                                              <p:pRg st="10" end="10"/>
                                            </p:txEl>
                                          </p:spTgt>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4">
                                            <p:txEl>
                                              <p:pRg st="11" end="11"/>
                                            </p:txEl>
                                          </p:spTgt>
                                        </p:tgtEl>
                                        <p:attrNameLst>
                                          <p:attrName>style.visibility</p:attrName>
                                        </p:attrNameLst>
                                      </p:cBhvr>
                                      <p:to>
                                        <p:strVal val="visible"/>
                                      </p:to>
                                    </p:set>
                                    <p:anim calcmode="lin" valueType="num">
                                      <p:cBhvr additive="base">
                                        <p:cTn id="43"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11" end="11"/>
                                            </p:txEl>
                                          </p:spTgt>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0"/>
                                  </p:stCondLst>
                                  <p:childTnLst>
                                    <p:set>
                                      <p:cBhvr>
                                        <p:cTn id="46" dur="1" fill="hold">
                                          <p:stCondLst>
                                            <p:cond delay="0"/>
                                          </p:stCondLst>
                                        </p:cTn>
                                        <p:tgtEl>
                                          <p:spTgt spid="4">
                                            <p:txEl>
                                              <p:pRg st="15" end="15"/>
                                            </p:txEl>
                                          </p:spTgt>
                                        </p:tgtEl>
                                        <p:attrNameLst>
                                          <p:attrName>style.visibility</p:attrName>
                                        </p:attrNameLst>
                                      </p:cBhvr>
                                      <p:to>
                                        <p:strVal val="visible"/>
                                      </p:to>
                                    </p:set>
                                    <p:anim calcmode="lin" valueType="num">
                                      <p:cBhvr additive="base">
                                        <p:cTn id="47" dur="500" fill="hold"/>
                                        <p:tgtEl>
                                          <p:spTgt spid="4">
                                            <p:txEl>
                                              <p:pRg st="15" end="15"/>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4">
                                            <p:txEl>
                                              <p:pRg st="15" end="15"/>
                                            </p:txEl>
                                          </p:spTgt>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3"/>
          <p:cNvSpPr txBox="1">
            <a:spLocks/>
          </p:cNvSpPr>
          <p:nvPr/>
        </p:nvSpPr>
        <p:spPr>
          <a:xfrm>
            <a:off x="457200" y="758952"/>
            <a:ext cx="8229600" cy="5794248"/>
          </a:xfrm>
          <a:prstGeom prst="rect">
            <a:avLst/>
          </a:prstGeom>
        </p:spPr>
        <p:txBody>
          <a:bodyPr/>
          <a:lstStyle/>
          <a:p>
            <a:pPr marL="342900" lvl="1" indent="-342900">
              <a:spcBef>
                <a:spcPct val="20000"/>
              </a:spcBef>
              <a:buClr>
                <a:srgbClr val="C00000"/>
              </a:buClr>
              <a:buSzPct val="100000"/>
              <a:buFont typeface="Arial" panose="020B0604020202020204" pitchFamily="34" charset="0"/>
              <a:buChar char="•"/>
              <a:defRPr/>
            </a:pPr>
            <a:r>
              <a:rPr lang="en-US" sz="2000" dirty="0">
                <a:latin typeface="+mn-lt"/>
              </a:rPr>
              <a:t>New Batch Import of earlier 8.xx databases</a:t>
            </a:r>
            <a:endParaRPr lang="en-US" sz="2000" dirty="0">
              <a:solidFill>
                <a:srgbClr val="4D4D4D"/>
              </a:solidFill>
              <a:latin typeface="+mn-lt"/>
            </a:endParaRPr>
          </a:p>
          <a:p>
            <a:pPr marL="800100" lvl="1" indent="-342900">
              <a:spcBef>
                <a:spcPct val="20000"/>
              </a:spcBef>
              <a:buClr>
                <a:schemeClr val="tx1"/>
              </a:buClr>
              <a:buSzPct val="95000"/>
              <a:buFont typeface="Arial" panose="020B0604020202020204" pitchFamily="34" charset="0"/>
              <a:buChar char="-"/>
              <a:defRPr/>
            </a:pPr>
            <a:r>
              <a:rPr lang="en-US" dirty="0">
                <a:latin typeface="+mn-lt"/>
              </a:rPr>
              <a:t>Batch import process happens the first time VeriFire Tools is launched.</a:t>
            </a:r>
          </a:p>
          <a:p>
            <a:pPr marL="1257300" lvl="2" indent="-342900">
              <a:spcBef>
                <a:spcPct val="20000"/>
              </a:spcBef>
              <a:buClr>
                <a:srgbClr val="7F7F7F"/>
              </a:buClr>
              <a:buFont typeface="Wingdings" pitchFamily="2" charset="2"/>
              <a:buChar char="§"/>
              <a:defRPr/>
            </a:pPr>
            <a:r>
              <a:rPr lang="en-US" sz="1600" dirty="0">
                <a:latin typeface="+mn-lt"/>
              </a:rPr>
              <a:t>Searches the Master Project listing of previous releases.</a:t>
            </a:r>
          </a:p>
          <a:p>
            <a:pPr marL="1257300" lvl="2" indent="-342900">
              <a:spcBef>
                <a:spcPct val="20000"/>
              </a:spcBef>
              <a:buClr>
                <a:srgbClr val="7F7F7F"/>
              </a:buClr>
              <a:buFont typeface="Wingdings" pitchFamily="2" charset="2"/>
              <a:buChar char="§"/>
              <a:defRPr/>
            </a:pPr>
            <a:r>
              <a:rPr lang="en-US" sz="1600" dirty="0">
                <a:latin typeface="+mn-lt"/>
              </a:rPr>
              <a:t>Handles the most recent project of same name projects.</a:t>
            </a:r>
          </a:p>
          <a:p>
            <a:pPr marL="1257300" lvl="2" indent="-342900">
              <a:spcBef>
                <a:spcPct val="20000"/>
              </a:spcBef>
              <a:buClr>
                <a:srgbClr val="7F7F7F"/>
              </a:buClr>
              <a:buFont typeface="Wingdings" pitchFamily="2" charset="2"/>
              <a:buChar char="§"/>
              <a:defRPr/>
            </a:pPr>
            <a:r>
              <a:rPr lang="en-US" sz="1600" dirty="0">
                <a:latin typeface="+mn-lt"/>
              </a:rPr>
              <a:t>Merges old directories listings into the new project list.</a:t>
            </a:r>
          </a:p>
          <a:p>
            <a:pPr marL="1257300" lvl="2" indent="-342900">
              <a:spcBef>
                <a:spcPct val="20000"/>
              </a:spcBef>
              <a:buClr>
                <a:srgbClr val="7F7F7F"/>
              </a:buClr>
              <a:buFont typeface="Wingdings" pitchFamily="2" charset="2"/>
              <a:buChar char="§"/>
              <a:defRPr/>
            </a:pPr>
            <a:r>
              <a:rPr lang="en-US" sz="1600" dirty="0">
                <a:latin typeface="+mn-lt"/>
              </a:rPr>
              <a:t>Copies over all projects and leave originals untouched.</a:t>
            </a:r>
          </a:p>
          <a:p>
            <a:pPr marL="1257300" lvl="2" indent="-342900">
              <a:spcBef>
                <a:spcPct val="20000"/>
              </a:spcBef>
              <a:buClr>
                <a:srgbClr val="7F7F7F"/>
              </a:buClr>
              <a:buFont typeface="Wingdings" pitchFamily="2" charset="2"/>
              <a:buChar char="§"/>
              <a:defRPr/>
            </a:pPr>
            <a:r>
              <a:rPr lang="en-US" sz="1600" dirty="0">
                <a:latin typeface="+mn-lt"/>
              </a:rPr>
              <a:t>Feature was done to increase customer’s productivity.</a:t>
            </a:r>
          </a:p>
          <a:p>
            <a:pPr marL="1257300" lvl="2" indent="-342900">
              <a:spcBef>
                <a:spcPct val="20000"/>
              </a:spcBef>
              <a:buClr>
                <a:srgbClr val="7F7F7F"/>
              </a:buClr>
              <a:buFont typeface="Wingdings" pitchFamily="2" charset="2"/>
              <a:buChar char="§"/>
              <a:defRPr/>
            </a:pPr>
            <a:r>
              <a:rPr lang="en-US" sz="1600" dirty="0">
                <a:latin typeface="+mn-lt"/>
              </a:rPr>
              <a:t>This feature comes into play in version 8.20 of Tools and above, since with the initial release of 8.00 there is nothing to import.</a:t>
            </a:r>
          </a:p>
          <a:p>
            <a:pPr marL="1257300" lvl="2" indent="-342900">
              <a:spcBef>
                <a:spcPct val="20000"/>
              </a:spcBef>
              <a:buClr>
                <a:srgbClr val="7F7F7F"/>
              </a:buClr>
              <a:buFont typeface="Wingdings" pitchFamily="2" charset="2"/>
              <a:buChar char="§"/>
              <a:defRPr/>
            </a:pPr>
            <a:r>
              <a:rPr lang="en-US" sz="1600" dirty="0">
                <a:latin typeface="+mn-lt"/>
              </a:rPr>
              <a:t>The following message will be displayed on initial launch:</a:t>
            </a:r>
          </a:p>
          <a:p>
            <a:pPr marL="1257300" lvl="2" indent="-342900">
              <a:spcBef>
                <a:spcPct val="20000"/>
              </a:spcBef>
              <a:buClr>
                <a:schemeClr val="accent1"/>
              </a:buClr>
              <a:buFont typeface="Wingdings" pitchFamily="2" charset="2"/>
              <a:buChar char="§"/>
              <a:defRPr/>
            </a:pPr>
            <a:endParaRPr lang="en-US" sz="1600" dirty="0">
              <a:latin typeface="+mn-lt"/>
            </a:endParaRPr>
          </a:p>
          <a:p>
            <a:pPr marL="800100" lvl="1" indent="-342900">
              <a:spcBef>
                <a:spcPct val="20000"/>
              </a:spcBef>
              <a:buClr>
                <a:srgbClr val="0066FF"/>
              </a:buClr>
              <a:buFont typeface="Wingdings" pitchFamily="2" charset="2"/>
              <a:buChar char="§"/>
              <a:defRPr/>
            </a:pPr>
            <a:endParaRPr lang="en-US" sz="2400" dirty="0"/>
          </a:p>
          <a:p>
            <a:pPr marL="800100" lvl="1" indent="-342900">
              <a:spcBef>
                <a:spcPct val="20000"/>
              </a:spcBef>
              <a:buClr>
                <a:srgbClr val="0066FF"/>
              </a:buClr>
              <a:buFont typeface="Wingdings" pitchFamily="2" charset="2"/>
              <a:buChar char="§"/>
              <a:defRPr/>
            </a:pPr>
            <a:endParaRPr lang="en-US" sz="2400" kern="0" dirty="0">
              <a:solidFill>
                <a:srgbClr val="4D4D4D"/>
              </a:solidFill>
            </a:endParaRPr>
          </a:p>
          <a:p>
            <a:pPr marL="800100" lvl="1" indent="-342900">
              <a:spcBef>
                <a:spcPct val="20000"/>
              </a:spcBef>
              <a:buClr>
                <a:srgbClr val="0066FF"/>
              </a:buClr>
              <a:buFont typeface="Arial" pitchFamily="34" charset="0"/>
              <a:buChar char="•"/>
              <a:defRPr/>
            </a:pPr>
            <a:endParaRPr lang="en-US" sz="2400" kern="0" dirty="0">
              <a:solidFill>
                <a:srgbClr val="4D4D4D"/>
              </a:solidFill>
              <a:latin typeface="+mn-lt"/>
            </a:endParaRPr>
          </a:p>
          <a:p>
            <a:pPr marL="742950" lvl="1" indent="-285750">
              <a:spcBef>
                <a:spcPct val="20000"/>
              </a:spcBef>
              <a:buClr>
                <a:srgbClr val="0066FF"/>
              </a:buClr>
              <a:buFont typeface="Wingdings" pitchFamily="2" charset="2"/>
              <a:buChar char="§"/>
              <a:defRPr/>
            </a:pPr>
            <a:endParaRPr lang="en-US" sz="2400" kern="0" dirty="0">
              <a:solidFill>
                <a:srgbClr val="4D4D4D"/>
              </a:solidFill>
              <a:latin typeface="+mn-lt"/>
            </a:endParaRPr>
          </a:p>
          <a:p>
            <a:pPr marL="342900" indent="-342900">
              <a:spcBef>
                <a:spcPct val="20000"/>
              </a:spcBef>
              <a:buClr>
                <a:srgbClr val="0066FF"/>
              </a:buClr>
              <a:buFont typeface="Wingdings" pitchFamily="2" charset="2"/>
              <a:buChar char="v"/>
              <a:defRPr/>
            </a:pPr>
            <a:endParaRPr lang="en-US" sz="2600" i="1" kern="0" dirty="0">
              <a:solidFill>
                <a:srgbClr val="FF0000"/>
              </a:solidFill>
              <a:latin typeface="+mn-lt"/>
            </a:endParaRPr>
          </a:p>
        </p:txBody>
      </p:sp>
      <p:pic>
        <p:nvPicPr>
          <p:cNvPr id="4" name="Picture 2" descr="image015"/>
          <p:cNvPicPr>
            <a:picLocks noChangeAspect="1" noChangeArrowheads="1"/>
          </p:cNvPicPr>
          <p:nvPr/>
        </p:nvPicPr>
        <p:blipFill>
          <a:blip r:embed="rId3" cstate="print"/>
          <a:srcRect/>
          <a:stretch>
            <a:fillRect/>
          </a:stretch>
        </p:blipFill>
        <p:spPr bwMode="auto">
          <a:xfrm>
            <a:off x="762000" y="4191000"/>
            <a:ext cx="3442968" cy="2312988"/>
          </a:xfrm>
          <a:prstGeom prst="rect">
            <a:avLst/>
          </a:prstGeom>
          <a:ln>
            <a:noFill/>
          </a:ln>
          <a:effectLst>
            <a:outerShdw blurRad="292100" dist="139700" dir="2700000" algn="tl" rotWithShape="0">
              <a:srgbClr val="333333">
                <a:alpha val="65000"/>
              </a:srgbClr>
            </a:outerShdw>
          </a:effectLst>
        </p:spPr>
      </p:pic>
      <p:pic>
        <p:nvPicPr>
          <p:cNvPr id="5" name="Picture 2"/>
          <p:cNvPicPr>
            <a:picLocks noChangeAspect="1" noChangeArrowheads="1"/>
          </p:cNvPicPr>
          <p:nvPr/>
        </p:nvPicPr>
        <p:blipFill>
          <a:blip r:embed="rId4" cstate="print"/>
          <a:srcRect/>
          <a:stretch>
            <a:fillRect/>
          </a:stretch>
        </p:blipFill>
        <p:spPr bwMode="auto">
          <a:xfrm>
            <a:off x="5299075" y="5416550"/>
            <a:ext cx="3000375" cy="828675"/>
          </a:xfrm>
          <a:prstGeom prst="rect">
            <a:avLst/>
          </a:prstGeom>
          <a:ln>
            <a:noFill/>
          </a:ln>
          <a:effectLst>
            <a:outerShdw blurRad="292100" dist="139700" dir="2700000" algn="tl" rotWithShape="0">
              <a:srgbClr val="333333">
                <a:alpha val="65000"/>
              </a:srgbClr>
            </a:outerShdw>
          </a:effectLst>
        </p:spPr>
      </p:pic>
      <p:sp>
        <p:nvSpPr>
          <p:cNvPr id="7" name="Line Callout 1 6"/>
          <p:cNvSpPr>
            <a:spLocks/>
          </p:cNvSpPr>
          <p:nvPr/>
        </p:nvSpPr>
        <p:spPr bwMode="auto">
          <a:xfrm>
            <a:off x="5562600" y="4114800"/>
            <a:ext cx="2667000" cy="771525"/>
          </a:xfrm>
          <a:prstGeom prst="borderCallout1">
            <a:avLst>
              <a:gd name="adj1" fmla="val 100703"/>
              <a:gd name="adj2" fmla="val 49295"/>
              <a:gd name="adj3" fmla="val 163768"/>
              <a:gd name="adj4" fmla="val 49746"/>
            </a:avLst>
          </a:prstGeom>
          <a:solidFill>
            <a:schemeClr val="bg1"/>
          </a:solidFill>
          <a:ln w="19050" algn="ctr">
            <a:solidFill>
              <a:srgbClr val="FF0000"/>
            </a:solidFill>
            <a:round/>
            <a:headEnd type="none"/>
            <a:tailEnd type="arrow"/>
          </a:ln>
        </p:spPr>
        <p:txBody>
          <a:bodyPr/>
          <a:lstStyle/>
          <a:p>
            <a:pPr>
              <a:defRPr/>
            </a:pPr>
            <a:r>
              <a:rPr lang="en-US" sz="1200" kern="0" dirty="0"/>
              <a:t>Message suppression available in View</a:t>
            </a:r>
            <a:r>
              <a:rPr lang="en-US" sz="1200" b="1" dirty="0">
                <a:sym typeface="Wingdings" pitchFamily="2" charset="2"/>
              </a:rPr>
              <a:t>  </a:t>
            </a:r>
            <a:r>
              <a:rPr lang="en-US" sz="1200" kern="0" dirty="0"/>
              <a:t>Preferences:</a:t>
            </a:r>
            <a:endParaRPr lang="en-US" sz="1200" dirty="0"/>
          </a:p>
        </p:txBody>
      </p:sp>
      <p:pic>
        <p:nvPicPr>
          <p:cNvPr id="6" name="Picture 3"/>
          <p:cNvPicPr>
            <a:picLocks noChangeAspect="1" noChangeArrowheads="1"/>
          </p:cNvPicPr>
          <p:nvPr/>
        </p:nvPicPr>
        <p:blipFill>
          <a:blip r:embed="rId5" cstate="print"/>
          <a:srcRect/>
          <a:stretch>
            <a:fillRect/>
          </a:stretch>
        </p:blipFill>
        <p:spPr bwMode="auto">
          <a:xfrm>
            <a:off x="7239000" y="4343400"/>
            <a:ext cx="438150" cy="457200"/>
          </a:xfrm>
          <a:prstGeom prst="rect">
            <a:avLst/>
          </a:prstGeom>
          <a:ln>
            <a:noFill/>
          </a:ln>
          <a:effectLst>
            <a:outerShdw blurRad="292100" dist="139700" dir="2700000" algn="tl" rotWithShape="0">
              <a:srgbClr val="333333">
                <a:alpha val="65000"/>
              </a:srgbClr>
            </a:outerShdw>
          </a:effectLst>
        </p:spPr>
      </p:pic>
      <p:sp>
        <p:nvSpPr>
          <p:cNvPr id="9" name="Slide Number Placeholder 8"/>
          <p:cNvSpPr>
            <a:spLocks noGrp="1"/>
          </p:cNvSpPr>
          <p:nvPr>
            <p:ph type="sldNum" sz="quarter" idx="12"/>
          </p:nvPr>
        </p:nvSpPr>
        <p:spPr/>
        <p:txBody>
          <a:bodyPr/>
          <a:lstStyle/>
          <a:p>
            <a:pPr>
              <a:defRPr/>
            </a:pPr>
            <a:fld id="{5EBFFAA4-B388-4556-9281-8FD3840B9125}" type="slidenum">
              <a:rPr lang="en-US" smtClean="0"/>
              <a:pPr>
                <a:defRPr/>
              </a:pPr>
              <a:t>278</a:t>
            </a:fld>
            <a:endParaRPr lang="en-US"/>
          </a:p>
        </p:txBody>
      </p:sp>
      <p:sp>
        <p:nvSpPr>
          <p:cNvPr id="10"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571223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2959" y="408798"/>
            <a:ext cx="8002588" cy="373063"/>
          </a:xfrm>
        </p:spPr>
        <p:txBody>
          <a:bodyPr/>
          <a:lstStyle/>
          <a:p>
            <a:pPr marL="273050" indent="-273050">
              <a:spcBef>
                <a:spcPct val="20000"/>
              </a:spcBef>
            </a:pPr>
            <a:r>
              <a:rPr lang="en-US" i="1" dirty="0"/>
              <a:t>remote output functionality (Inspire panel)</a:t>
            </a:r>
          </a:p>
        </p:txBody>
      </p:sp>
      <p:sp>
        <p:nvSpPr>
          <p:cNvPr id="10243" name="Text Placeholder 5"/>
          <p:cNvSpPr>
            <a:spLocks noGrp="1"/>
          </p:cNvSpPr>
          <p:nvPr>
            <p:ph type="body" sz="quarter" idx="10"/>
          </p:nvPr>
        </p:nvSpPr>
        <p:spPr bwMode="auto">
          <a:xfrm>
            <a:off x="172959" y="920829"/>
            <a:ext cx="8002588" cy="5308600"/>
          </a:xfrm>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27</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
        <p:nvSpPr>
          <p:cNvPr id="3" name="TextBox 2">
            <a:extLst>
              <a:ext uri="{FF2B5EF4-FFF2-40B4-BE49-F238E27FC236}">
                <a16:creationId xmlns:a16="http://schemas.microsoft.com/office/drawing/2014/main" id="{910AEA0D-1236-4E45-8DA8-6CD935BB34BD}"/>
              </a:ext>
            </a:extLst>
          </p:cNvPr>
          <p:cNvSpPr txBox="1"/>
          <p:nvPr/>
        </p:nvSpPr>
        <p:spPr>
          <a:xfrm>
            <a:off x="583860" y="1166842"/>
            <a:ext cx="8403771" cy="4524315"/>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Detectors: </a:t>
            </a:r>
            <a:r>
              <a:rPr kumimoji="0" lang="en-US" sz="16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If the “Enable Remote Output Zone” is checked and the “Remote Output Zone” remains unmapped, the remote output will remain inactive. Therefore, the setting is invalid. </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To make the remote output follow the detector activation, uncheck “Enable Remote Output Zone”</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To make the remote output follow a zone activation, check “Enable Remote Output Zone” and designate a zone or logic zone in the “Remote Output Zone” field.</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Import</a:t>
            </a:r>
            <a:r>
              <a:rPr kumimoji="0" lang="en-US" sz="16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 : During importing previously created databases or during batch import from previous version of Tools, if there is invalid setting like mentioned above, it will be updated. That is if “Enable Remote output zone” is checked and “Remote output zone” is not mapped, then the enable remote output zone will be unchecked. </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Known Issue: Issue is observed when detector </a:t>
            </a:r>
            <a:r>
              <a:rPr kumimoji="0" lang="en-US" sz="1600" b="1" i="0" u="none" strike="noStrike" kern="1200" cap="none" spc="0" normalizeH="0" baseline="0" noProof="0" dirty="0" err="1">
                <a:ln>
                  <a:noFill/>
                </a:ln>
                <a:solidFill>
                  <a:prstClr val="black"/>
                </a:solidFill>
                <a:effectLst/>
                <a:uLnTx/>
                <a:uFillTx/>
                <a:latin typeface="Arial"/>
                <a:ea typeface="Calibri" panose="020F0502020204030204" pitchFamily="34" charset="0"/>
                <a:cs typeface="Arial" pitchFamily="34" charset="0"/>
              </a:rPr>
              <a:t>typecode</a:t>
            </a:r>
            <a:r>
              <a:rPr kumimoji="0" lang="en-US" sz="1600" b="1"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 is changed(Slide 4) </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 If “Enable Remote output Zone” is checked and “Remote output zone” is assigned, then if detector type code is changed then the “Enable Remote output” is getting unchecked. </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So when a type code is changed please select again the “Enable Remote output zone” setting and save.</a:t>
            </a:r>
          </a:p>
        </p:txBody>
      </p:sp>
    </p:spTree>
    <p:extLst>
      <p:ext uri="{BB962C8B-B14F-4D97-AF65-F5344CB8AC3E}">
        <p14:creationId xmlns:p14="http://schemas.microsoft.com/office/powerpoint/2010/main" val="1868722597"/>
      </p:ext>
    </p:extLst>
  </p:cSld>
  <p:clrMapOvr>
    <a:masterClrMapping/>
  </p:clrMapOvr>
  <p:transition/>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457200" y="758952"/>
            <a:ext cx="8229600" cy="548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C00000"/>
              </a:buClr>
              <a:buSzPct val="95000"/>
              <a:buFont typeface="Arial" panose="020B0604020202020204" pitchFamily="34" charset="0"/>
              <a:buChar char="•"/>
              <a:tabLst/>
              <a:defRPr/>
            </a:pPr>
            <a:r>
              <a:rPr kumimoji="0" lang="en-US" sz="2000" b="0" i="0" u="none" strike="noStrike" kern="1200" cap="none" spc="0" normalizeH="0" baseline="0" noProof="0" dirty="0">
                <a:ln>
                  <a:noFill/>
                </a:ln>
                <a:solidFill>
                  <a:schemeClr val="tx1"/>
                </a:solidFill>
                <a:effectLst/>
                <a:uLnTx/>
                <a:uFillTx/>
                <a:latin typeface="+mn-lt"/>
                <a:ea typeface="+mn-ea"/>
                <a:cs typeface="+mn-cs"/>
              </a:rPr>
              <a:t>Alternative to batch import</a:t>
            </a:r>
            <a:r>
              <a:rPr kumimoji="0" lang="en-US" sz="2000" b="0" i="0" u="none" strike="noStrike" kern="1200" cap="none" spc="0" normalizeH="0" noProof="0" dirty="0">
                <a:ln>
                  <a:noFill/>
                </a:ln>
                <a:solidFill>
                  <a:schemeClr val="tx1"/>
                </a:solidFill>
                <a:effectLst/>
                <a:uLnTx/>
                <a:uFillTx/>
                <a:latin typeface="+mn-lt"/>
                <a:ea typeface="+mn-ea"/>
                <a:cs typeface="+mn-cs"/>
              </a:rPr>
              <a:t> – Manual importing</a:t>
            </a:r>
          </a:p>
          <a:p>
            <a:pPr marL="742950" lvl="1" indent="-285750">
              <a:spcBef>
                <a:spcPct val="20000"/>
              </a:spcBef>
              <a:buClr>
                <a:schemeClr val="tx1"/>
              </a:buClr>
              <a:buSzPct val="95000"/>
              <a:buFont typeface="Arial" panose="020B0604020202020204" pitchFamily="34" charset="0"/>
              <a:buChar char="-"/>
              <a:defRPr/>
            </a:pPr>
            <a:r>
              <a:rPr kumimoji="0" lang="en-US" b="0" i="0" u="none" strike="noStrike" kern="1200" cap="none" spc="0" normalizeH="0" noProof="0" dirty="0">
                <a:ln>
                  <a:noFill/>
                </a:ln>
                <a:solidFill>
                  <a:schemeClr val="tx1"/>
                </a:solidFill>
                <a:effectLst/>
                <a:uLnTx/>
                <a:uFillTx/>
                <a:latin typeface="+mn-lt"/>
                <a:ea typeface="+mn-ea"/>
                <a:cs typeface="+mn-cs"/>
              </a:rPr>
              <a:t>You can still import single database files from the “Create Project” ribbon command:</a:t>
            </a:r>
          </a:p>
          <a:p>
            <a:pPr marL="730250" lvl="1" indent="-273050">
              <a:spcBef>
                <a:spcPct val="20000"/>
              </a:spcBef>
              <a:buClr>
                <a:schemeClr val="accent3"/>
              </a:buClr>
              <a:buSzPct val="95000"/>
              <a:buFont typeface="Wingdings" pitchFamily="2" charset="2"/>
              <a:buChar char="v"/>
              <a:defRPr/>
            </a:pPr>
            <a:endParaRPr lang="en-US" sz="2000" baseline="0" dirty="0">
              <a:latin typeface="+mn-lt"/>
              <a:cs typeface="+mn-cs"/>
            </a:endParaRPr>
          </a:p>
          <a:p>
            <a:pPr marL="730250" lvl="1" indent="-273050">
              <a:spcBef>
                <a:spcPct val="20000"/>
              </a:spcBef>
              <a:buClr>
                <a:schemeClr val="accent3"/>
              </a:buClr>
              <a:buSzPct val="95000"/>
              <a:buFont typeface="Wingdings" pitchFamily="2" charset="2"/>
              <a:buChar char="v"/>
              <a:defRPr/>
            </a:pPr>
            <a:endParaRPr kumimoji="0" lang="en-US" sz="2000" b="0" i="0" u="none" strike="noStrike" kern="1200" cap="none" spc="0" normalizeH="0" noProof="0" dirty="0">
              <a:ln>
                <a:noFill/>
              </a:ln>
              <a:solidFill>
                <a:schemeClr val="tx1"/>
              </a:solidFill>
              <a:effectLst/>
              <a:uLnTx/>
              <a:uFillTx/>
              <a:latin typeface="+mn-lt"/>
              <a:ea typeface="+mn-ea"/>
              <a:cs typeface="+mn-cs"/>
            </a:endParaRPr>
          </a:p>
          <a:p>
            <a:pPr marL="730250" lvl="1" indent="-273050">
              <a:spcBef>
                <a:spcPct val="20000"/>
              </a:spcBef>
              <a:buClr>
                <a:schemeClr val="accent3"/>
              </a:buClr>
              <a:buSzPct val="95000"/>
              <a:buFont typeface="Wingdings" pitchFamily="2" charset="2"/>
              <a:buChar char="v"/>
              <a:defRPr/>
            </a:pPr>
            <a:endParaRPr lang="en-US" sz="2000" baseline="0" dirty="0">
              <a:latin typeface="+mn-lt"/>
              <a:cs typeface="+mn-cs"/>
            </a:endParaRPr>
          </a:p>
          <a:p>
            <a:pPr marL="730250" lvl="1" indent="-273050">
              <a:spcBef>
                <a:spcPct val="20000"/>
              </a:spcBef>
              <a:buClr>
                <a:schemeClr val="accent3"/>
              </a:buClr>
              <a:buSzPct val="95000"/>
              <a:buFont typeface="Wingdings" pitchFamily="2" charset="2"/>
              <a:buChar char="v"/>
              <a:defRPr/>
            </a:pPr>
            <a:endParaRPr kumimoji="0" lang="en-US" sz="2000" b="0" i="0" u="none" strike="noStrike" kern="1200" cap="none" spc="0" normalizeH="0" noProof="0" dirty="0">
              <a:ln>
                <a:noFill/>
              </a:ln>
              <a:solidFill>
                <a:schemeClr val="tx1"/>
              </a:solidFill>
              <a:effectLst/>
              <a:uLnTx/>
              <a:uFillTx/>
              <a:latin typeface="+mn-lt"/>
              <a:ea typeface="+mn-ea"/>
              <a:cs typeface="+mn-cs"/>
            </a:endParaRPr>
          </a:p>
          <a:p>
            <a:pPr marL="730250" lvl="1" indent="-273050">
              <a:spcBef>
                <a:spcPct val="20000"/>
              </a:spcBef>
              <a:buClr>
                <a:schemeClr val="accent3"/>
              </a:buClr>
              <a:buSzPct val="95000"/>
              <a:buFont typeface="Wingdings" pitchFamily="2" charset="2"/>
              <a:buChar char="v"/>
              <a:defRPr/>
            </a:pPr>
            <a:endParaRPr lang="en-US" sz="2000" baseline="0" dirty="0">
              <a:latin typeface="+mn-lt"/>
              <a:cs typeface="+mn-cs"/>
            </a:endParaRPr>
          </a:p>
          <a:p>
            <a:pPr marL="730250" lvl="1" indent="-273050">
              <a:spcBef>
                <a:spcPct val="20000"/>
              </a:spcBef>
              <a:buClr>
                <a:schemeClr val="accent3"/>
              </a:buClr>
              <a:buSzPct val="95000"/>
              <a:buFont typeface="Wingdings" pitchFamily="2" charset="2"/>
              <a:buChar char="v"/>
              <a:defRPr/>
            </a:pPr>
            <a:endParaRPr kumimoji="0" lang="en-US" sz="2000" b="0" i="0" u="none" strike="noStrike" kern="1200" cap="none" spc="0" normalizeH="0" noProof="0" dirty="0">
              <a:ln>
                <a:noFill/>
              </a:ln>
              <a:solidFill>
                <a:schemeClr val="tx1"/>
              </a:solidFill>
              <a:effectLst/>
              <a:uLnTx/>
              <a:uFillTx/>
              <a:latin typeface="+mn-lt"/>
              <a:ea typeface="+mn-ea"/>
              <a:cs typeface="+mn-cs"/>
            </a:endParaRPr>
          </a:p>
          <a:p>
            <a:pPr marL="730250" lvl="1" indent="-273050">
              <a:spcBef>
                <a:spcPct val="20000"/>
              </a:spcBef>
              <a:buClr>
                <a:schemeClr val="accent3"/>
              </a:buClr>
              <a:buSzPct val="95000"/>
              <a:buFont typeface="Wingdings" pitchFamily="2" charset="2"/>
              <a:buChar char="v"/>
              <a:defRPr/>
            </a:pPr>
            <a:endParaRPr lang="en-US" sz="2000" baseline="0" dirty="0">
              <a:latin typeface="+mn-lt"/>
              <a:cs typeface="+mn-cs"/>
            </a:endParaRPr>
          </a:p>
          <a:p>
            <a:pPr marL="730250" lvl="1" indent="-273050">
              <a:spcBef>
                <a:spcPct val="20000"/>
              </a:spcBef>
              <a:buClr>
                <a:schemeClr val="accent3"/>
              </a:buClr>
              <a:buSzPct val="95000"/>
              <a:buFont typeface="Wingdings" pitchFamily="2" charset="2"/>
              <a:buChar char="v"/>
              <a:defRPr/>
            </a:pPr>
            <a:endParaRPr kumimoji="0" lang="en-US" sz="2000" b="0" i="0" u="none" strike="noStrike" kern="1200" cap="none" spc="0" normalizeH="0" noProof="0" dirty="0">
              <a:ln>
                <a:noFill/>
              </a:ln>
              <a:solidFill>
                <a:schemeClr val="tx1"/>
              </a:solidFill>
              <a:effectLst/>
              <a:uLnTx/>
              <a:uFillTx/>
              <a:latin typeface="+mn-lt"/>
              <a:ea typeface="+mn-ea"/>
              <a:cs typeface="+mn-cs"/>
            </a:endParaRPr>
          </a:p>
          <a:p>
            <a:pPr marL="730250" lvl="1" indent="-273050">
              <a:spcBef>
                <a:spcPct val="20000"/>
              </a:spcBef>
              <a:buClr>
                <a:schemeClr val="accent3"/>
              </a:buClr>
              <a:buSzPct val="95000"/>
              <a:buFont typeface="Wingdings" pitchFamily="2" charset="2"/>
              <a:buChar char="v"/>
              <a:defRPr/>
            </a:pPr>
            <a:endParaRPr lang="en-US" sz="2000" baseline="0" dirty="0">
              <a:latin typeface="+mn-lt"/>
              <a:cs typeface="+mn-cs"/>
            </a:endParaRPr>
          </a:p>
          <a:p>
            <a:pPr marL="742950" lvl="1" indent="-285750">
              <a:spcBef>
                <a:spcPct val="20000"/>
              </a:spcBef>
              <a:buClr>
                <a:schemeClr val="tx1"/>
              </a:buClr>
              <a:buSzPct val="95000"/>
              <a:buFont typeface="Arial" panose="020B0604020202020204" pitchFamily="34" charset="0"/>
              <a:buChar char="-"/>
              <a:defRPr/>
            </a:pPr>
            <a:r>
              <a:rPr lang="en-US" dirty="0">
                <a:latin typeface="+mn-lt"/>
                <a:cs typeface="+mn-cs"/>
              </a:rPr>
              <a:t>“Import Database” serves two purposes:</a:t>
            </a:r>
          </a:p>
          <a:p>
            <a:pPr marL="1187450" lvl="2" indent="-273050">
              <a:spcBef>
                <a:spcPct val="20000"/>
              </a:spcBef>
              <a:buClr>
                <a:srgbClr val="7F7F7F"/>
              </a:buClr>
              <a:buSzPct val="95000"/>
              <a:buFont typeface="Wingdings" pitchFamily="2" charset="2"/>
              <a:buChar char="§"/>
              <a:defRPr/>
            </a:pPr>
            <a:r>
              <a:rPr lang="en-US" sz="1600" kern="0" dirty="0">
                <a:latin typeface="+mn-lt"/>
              </a:rPr>
              <a:t>Imports Legacy Databases (*.mdb file).</a:t>
            </a:r>
          </a:p>
          <a:p>
            <a:pPr marL="1187450" lvl="2" indent="-273050">
              <a:spcBef>
                <a:spcPct val="20000"/>
              </a:spcBef>
              <a:buClr>
                <a:srgbClr val="7F7F7F"/>
              </a:buClr>
              <a:buSzPct val="95000"/>
              <a:buFont typeface="Wingdings" pitchFamily="2" charset="2"/>
              <a:buChar char="§"/>
              <a:defRPr/>
            </a:pPr>
            <a:r>
              <a:rPr lang="en-US" sz="1600" kern="0" dirty="0">
                <a:latin typeface="+mn-lt"/>
              </a:rPr>
              <a:t>Imports Orphaned Databases (*.accdb files) that have been moved or renamed and are no longer part of any Master Project directory listing.</a:t>
            </a:r>
          </a:p>
          <a:p>
            <a:pPr marL="1187450" lvl="2" indent="-273050">
              <a:spcBef>
                <a:spcPct val="20000"/>
              </a:spcBef>
              <a:buClr>
                <a:schemeClr val="accent1"/>
              </a:buClr>
              <a:buSzPct val="95000"/>
              <a:buFont typeface="Wingdings" pitchFamily="2" charset="2"/>
              <a:buChar char="§"/>
              <a:defRPr/>
            </a:pPr>
            <a:endParaRPr lang="en-US" sz="1600" kern="0" dirty="0"/>
          </a:p>
          <a:p>
            <a:pPr marL="1187450" lvl="2" indent="-273050">
              <a:spcBef>
                <a:spcPct val="20000"/>
              </a:spcBef>
              <a:buClr>
                <a:schemeClr val="accent1"/>
              </a:buClr>
              <a:buSzPct val="95000"/>
              <a:buFont typeface="Wingdings" pitchFamily="2" charset="2"/>
              <a:buChar char="§"/>
              <a:defRPr/>
            </a:pPr>
            <a:endParaRPr kumimoji="0" lang="en-US" b="0" i="0" u="none" strike="noStrike" kern="1200" cap="none" spc="0" normalizeH="0" baseline="0" noProof="0" dirty="0">
              <a:ln>
                <a:noFill/>
              </a:ln>
              <a:solidFill>
                <a:schemeClr val="tx1"/>
              </a:solidFill>
              <a:effectLst/>
              <a:uLnTx/>
              <a:uFillTx/>
              <a:latin typeface="+mn-lt"/>
              <a:ea typeface="+mn-ea"/>
              <a:cs typeface="+mn-cs"/>
            </a:endParaRPr>
          </a:p>
          <a:p>
            <a:pPr marL="730250" lvl="1" indent="-273050">
              <a:spcBef>
                <a:spcPct val="20000"/>
              </a:spcBef>
              <a:buClr>
                <a:schemeClr val="accent3"/>
              </a:buClr>
              <a:buSzPct val="95000"/>
              <a:buFont typeface="Wingdings 2" pitchFamily="18" charset="2"/>
              <a:buChar char=""/>
            </a:pPr>
            <a:endParaRPr kumimoji="0" lang="en-US" b="0" i="0" u="none" strike="noStrike" kern="1200" cap="none" spc="0" normalizeH="0" baseline="0" noProof="0" dirty="0">
              <a:ln>
                <a:noFill/>
              </a:ln>
              <a:solidFill>
                <a:schemeClr val="tx1"/>
              </a:solidFill>
              <a:effectLst/>
              <a:uLnTx/>
              <a:uFillTx/>
              <a:latin typeface="+mn-lt"/>
              <a:ea typeface="+mn-ea"/>
              <a:cs typeface="+mn-cs"/>
            </a:endParaRPr>
          </a:p>
          <a:p>
            <a:pPr marL="639763" marR="0" lvl="1" indent="-246063" algn="l" defTabSz="914400" rtl="0" eaLnBrk="1" fontAlgn="base" latinLnBrk="0" hangingPunct="1">
              <a:lnSpc>
                <a:spcPct val="100000"/>
              </a:lnSpc>
              <a:spcBef>
                <a:spcPct val="20000"/>
              </a:spcBef>
              <a:spcAft>
                <a:spcPct val="0"/>
              </a:spcAft>
              <a:buClr>
                <a:schemeClr val="accent1"/>
              </a:buClr>
              <a:buSzPct val="85000"/>
              <a:buFont typeface="Wingdings 2" pitchFamily="18" charset="2"/>
              <a:buChar char=""/>
              <a:tabLst/>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a:p>
            <a:pPr marL="914400" marR="0" lvl="2" indent="-246063" algn="l" defTabSz="914400" rtl="0" eaLnBrk="1" fontAlgn="base" latinLnBrk="0" hangingPunct="1">
              <a:lnSpc>
                <a:spcPct val="100000"/>
              </a:lnSpc>
              <a:spcBef>
                <a:spcPct val="20000"/>
              </a:spcBef>
              <a:spcAft>
                <a:spcPct val="0"/>
              </a:spcAft>
              <a:buClr>
                <a:schemeClr val="accent2"/>
              </a:buClr>
              <a:buSzPct val="70000"/>
              <a:buFont typeface="Wingdings 2" pitchFamily="18" charset="2"/>
              <a:buChar char=""/>
              <a:tabLst/>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4" name="Picture 5"/>
          <p:cNvPicPr>
            <a:picLocks noChangeAspect="1" noChangeArrowheads="1"/>
          </p:cNvPicPr>
          <p:nvPr/>
        </p:nvPicPr>
        <p:blipFill>
          <a:blip r:embed="rId3" cstate="print"/>
          <a:srcRect/>
          <a:stretch>
            <a:fillRect/>
          </a:stretch>
        </p:blipFill>
        <p:spPr bwMode="auto">
          <a:xfrm>
            <a:off x="990600" y="1752600"/>
            <a:ext cx="4236503" cy="3330575"/>
          </a:xfrm>
          <a:prstGeom prst="rect">
            <a:avLst/>
          </a:prstGeom>
          <a:noFill/>
          <a:ln w="9525">
            <a:noFill/>
            <a:miter lim="800000"/>
            <a:headEnd/>
            <a:tailEnd/>
          </a:ln>
        </p:spPr>
      </p:pic>
      <p:sp>
        <p:nvSpPr>
          <p:cNvPr id="5" name="Oval 4"/>
          <p:cNvSpPr>
            <a:spLocks noChangeArrowheads="1"/>
          </p:cNvSpPr>
          <p:nvPr/>
        </p:nvSpPr>
        <p:spPr bwMode="auto">
          <a:xfrm>
            <a:off x="3352800" y="1981200"/>
            <a:ext cx="990600" cy="279400"/>
          </a:xfrm>
          <a:prstGeom prst="ellipse">
            <a:avLst/>
          </a:prstGeom>
          <a:noFill/>
          <a:ln w="19050" algn="ctr">
            <a:solidFill>
              <a:srgbClr val="FF0000"/>
            </a:solidFill>
            <a:round/>
            <a:headEnd/>
            <a:tailEnd/>
          </a:ln>
        </p:spPr>
        <p:txBody>
          <a:bodyPr/>
          <a:lstStyle/>
          <a:p>
            <a:endParaRPr lang="en-US"/>
          </a:p>
        </p:txBody>
      </p:sp>
      <p:sp>
        <p:nvSpPr>
          <p:cNvPr id="6" name="Line Callout 1 5"/>
          <p:cNvSpPr>
            <a:spLocks/>
          </p:cNvSpPr>
          <p:nvPr/>
        </p:nvSpPr>
        <p:spPr bwMode="auto">
          <a:xfrm>
            <a:off x="5715000" y="1905000"/>
            <a:ext cx="2209800" cy="609600"/>
          </a:xfrm>
          <a:prstGeom prst="borderCallout1">
            <a:avLst>
              <a:gd name="adj1" fmla="val 48602"/>
              <a:gd name="adj2" fmla="val -736"/>
              <a:gd name="adj3" fmla="val 109750"/>
              <a:gd name="adj4" fmla="val -28225"/>
            </a:avLst>
          </a:prstGeom>
          <a:solidFill>
            <a:schemeClr val="bg1"/>
          </a:solidFill>
          <a:ln w="19050" algn="ctr">
            <a:solidFill>
              <a:srgbClr val="FF0000"/>
            </a:solidFill>
            <a:round/>
            <a:headEnd type="none"/>
            <a:tailEnd type="arrow"/>
          </a:ln>
        </p:spPr>
        <p:txBody>
          <a:bodyPr/>
          <a:lstStyle/>
          <a:p>
            <a:pPr>
              <a:defRPr/>
            </a:pPr>
            <a:r>
              <a:rPr lang="en-US" sz="1200" kern="0" dirty="0"/>
              <a:t>Browse for the legacy *.mdb </a:t>
            </a:r>
            <a:r>
              <a:rPr lang="en-US" sz="1200" u="sng" kern="0" dirty="0"/>
              <a:t>or</a:t>
            </a:r>
            <a:r>
              <a:rPr lang="en-US" sz="1200" kern="0" dirty="0"/>
              <a:t> orphaned *.accdb file location.</a:t>
            </a:r>
            <a:endParaRPr lang="en-US" sz="1200" dirty="0"/>
          </a:p>
        </p:txBody>
      </p:sp>
      <p:sp>
        <p:nvSpPr>
          <p:cNvPr id="7" name="Line Callout 1 6"/>
          <p:cNvSpPr>
            <a:spLocks/>
          </p:cNvSpPr>
          <p:nvPr/>
        </p:nvSpPr>
        <p:spPr bwMode="auto">
          <a:xfrm>
            <a:off x="5638800" y="3078162"/>
            <a:ext cx="2209800" cy="808038"/>
          </a:xfrm>
          <a:prstGeom prst="borderCallout1">
            <a:avLst>
              <a:gd name="adj1" fmla="val 48602"/>
              <a:gd name="adj2" fmla="val -736"/>
              <a:gd name="adj3" fmla="val 472"/>
              <a:gd name="adj4" fmla="val -25131"/>
            </a:avLst>
          </a:prstGeom>
          <a:solidFill>
            <a:schemeClr val="bg1"/>
          </a:solidFill>
          <a:ln w="19050" algn="ctr">
            <a:solidFill>
              <a:srgbClr val="FF0000"/>
            </a:solidFill>
            <a:round/>
            <a:headEnd type="none"/>
            <a:tailEnd type="arrow"/>
          </a:ln>
        </p:spPr>
        <p:txBody>
          <a:bodyPr/>
          <a:lstStyle/>
          <a:p>
            <a:pPr>
              <a:defRPr/>
            </a:pPr>
            <a:r>
              <a:rPr lang="en-US" sz="1200" kern="0" dirty="0"/>
              <a:t>Alternatively you can change the default destination location of the new *.accdb file.</a:t>
            </a:r>
            <a:endParaRPr lang="en-US" sz="1200" dirty="0"/>
          </a:p>
        </p:txBody>
      </p:sp>
      <p:sp>
        <p:nvSpPr>
          <p:cNvPr id="9" name="Slide Number Placeholder 8"/>
          <p:cNvSpPr>
            <a:spLocks noGrp="1"/>
          </p:cNvSpPr>
          <p:nvPr>
            <p:ph type="sldNum" sz="quarter" idx="12"/>
          </p:nvPr>
        </p:nvSpPr>
        <p:spPr/>
        <p:txBody>
          <a:bodyPr/>
          <a:lstStyle/>
          <a:p>
            <a:pPr>
              <a:defRPr/>
            </a:pPr>
            <a:fld id="{5EBFFAA4-B388-4556-9281-8FD3840B9125}" type="slidenum">
              <a:rPr lang="en-US" smtClean="0"/>
              <a:pPr>
                <a:defRPr/>
              </a:pPr>
              <a:t>279</a:t>
            </a:fld>
            <a:endParaRPr lang="en-US"/>
          </a:p>
        </p:txBody>
      </p:sp>
      <p:sp>
        <p:nvSpPr>
          <p:cNvPr id="10"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763208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2" presetClass="entr" presetSubtype="2"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500" fill="hold"/>
                                        <p:tgtEl>
                                          <p:spTgt spid="6"/>
                                        </p:tgtEl>
                                        <p:attrNameLst>
                                          <p:attrName>ppt_x</p:attrName>
                                        </p:attrNameLst>
                                      </p:cBhvr>
                                      <p:tavLst>
                                        <p:tav tm="0">
                                          <p:val>
                                            <p:strVal val="1+#ppt_w/2"/>
                                          </p:val>
                                        </p:tav>
                                        <p:tav tm="100000">
                                          <p:val>
                                            <p:strVal val="#ppt_x"/>
                                          </p:val>
                                        </p:tav>
                                      </p:tavLst>
                                    </p:anim>
                                    <p:anim calcmode="lin" valueType="num">
                                      <p:cBhvr additive="base">
                                        <p:cTn id="10" dur="500" fill="hold"/>
                                        <p:tgtEl>
                                          <p:spTgt spid="6"/>
                                        </p:tgtEl>
                                        <p:attrNameLst>
                                          <p:attrName>ppt_y</p:attrName>
                                        </p:attrNameLst>
                                      </p:cBhvr>
                                      <p:tavLst>
                                        <p:tav tm="0">
                                          <p:val>
                                            <p:strVal val="#ppt_y"/>
                                          </p:val>
                                        </p:tav>
                                        <p:tav tm="100000">
                                          <p:val>
                                            <p:strVal val="#ppt_y"/>
                                          </p:val>
                                        </p:tav>
                                      </p:tavLst>
                                    </p:anim>
                                  </p:childTnLst>
                                </p:cTn>
                              </p:par>
                              <p:par>
                                <p:cTn id="11" presetID="2" presetClass="entr" presetSubtype="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457200" y="758952"/>
            <a:ext cx="8229600" cy="5486400"/>
          </a:xfrm>
          <a:prstGeom prst="rect">
            <a:avLst/>
          </a:prstGeom>
        </p:spPr>
        <p:txBody>
          <a:bodyPr/>
          <a:lstStyle/>
          <a:p>
            <a:pPr marL="342900" indent="-342900">
              <a:spcBef>
                <a:spcPct val="20000"/>
              </a:spcBef>
              <a:buClr>
                <a:srgbClr val="C00000"/>
              </a:buClr>
              <a:buSzPct val="95000"/>
              <a:buFont typeface="Arial" panose="020B0604020202020204" pitchFamily="34" charset="0"/>
              <a:buChar char="•"/>
            </a:pPr>
            <a:r>
              <a:rPr lang="en-US" sz="2000" dirty="0">
                <a:latin typeface="+mn-lt"/>
              </a:rPr>
              <a:t>Enhanced Excel-like Copy &amp; Paste</a:t>
            </a:r>
            <a:endParaRPr lang="en-US" sz="2000" i="1" dirty="0">
              <a:latin typeface="+mn-lt"/>
            </a:endParaRPr>
          </a:p>
          <a:p>
            <a:pPr marL="742950" lvl="1" indent="-285750">
              <a:spcBef>
                <a:spcPct val="20000"/>
              </a:spcBef>
              <a:buClr>
                <a:schemeClr val="tx1"/>
              </a:buClr>
              <a:buSzPct val="95000"/>
              <a:buFont typeface="Arial" panose="020B0604020202020204" pitchFamily="34" charset="0"/>
              <a:buChar char="-"/>
            </a:pPr>
            <a:r>
              <a:rPr lang="en-US" dirty="0">
                <a:latin typeface="+mn-lt"/>
              </a:rPr>
              <a:t>8.00 &amp; 8.20 release limitations:</a:t>
            </a:r>
          </a:p>
          <a:p>
            <a:pPr marL="1261872" lvl="3" indent="-347472" eaLnBrk="0" hangingPunct="0">
              <a:spcBef>
                <a:spcPts val="24"/>
              </a:spcBef>
              <a:buClr>
                <a:srgbClr val="7F7F7F"/>
              </a:buClr>
              <a:buSzPct val="95000"/>
              <a:buFont typeface="Wingdings" pitchFamily="2" charset="2"/>
              <a:buChar char="§"/>
            </a:pPr>
            <a:r>
              <a:rPr lang="en-US" sz="1600" dirty="0">
                <a:latin typeface="+mn-lt"/>
              </a:rPr>
              <a:t>For Rows: </a:t>
            </a:r>
            <a:r>
              <a:rPr lang="en-US" sz="1600" b="1" dirty="0">
                <a:latin typeface="+mn-lt"/>
              </a:rPr>
              <a:t>Copy once </a:t>
            </a:r>
            <a:r>
              <a:rPr lang="en-US" sz="1600" b="1" dirty="0">
                <a:latin typeface="+mn-lt"/>
                <a:sym typeface="Wingdings" pitchFamily="2" charset="2"/>
              </a:rPr>
              <a:t></a:t>
            </a:r>
            <a:r>
              <a:rPr lang="en-US" sz="1600" b="1" dirty="0">
                <a:latin typeface="+mn-lt"/>
              </a:rPr>
              <a:t> Paste once or many </a:t>
            </a:r>
            <a:r>
              <a:rPr lang="en-US" sz="1600" i="1" dirty="0">
                <a:latin typeface="+mn-lt"/>
              </a:rPr>
              <a:t>(Only within Loop).</a:t>
            </a:r>
          </a:p>
          <a:p>
            <a:pPr marL="1261872" lvl="3" indent="-347472" eaLnBrk="0" hangingPunct="0">
              <a:spcBef>
                <a:spcPts val="24"/>
              </a:spcBef>
              <a:buClr>
                <a:srgbClr val="7F7F7F"/>
              </a:buClr>
              <a:buSzPct val="95000"/>
              <a:buFont typeface="Wingdings" pitchFamily="2" charset="2"/>
              <a:buChar char="§"/>
            </a:pPr>
            <a:r>
              <a:rPr lang="en-US" sz="1600" dirty="0">
                <a:latin typeface="+mn-lt"/>
              </a:rPr>
              <a:t>For Cells: </a:t>
            </a:r>
            <a:r>
              <a:rPr lang="en-US" sz="1600" b="1" dirty="0">
                <a:latin typeface="+mn-lt"/>
              </a:rPr>
              <a:t>Copy once </a:t>
            </a:r>
            <a:r>
              <a:rPr lang="en-US" sz="1600" b="1" dirty="0">
                <a:latin typeface="+mn-lt"/>
                <a:sym typeface="Wingdings" pitchFamily="2" charset="2"/>
              </a:rPr>
              <a:t></a:t>
            </a:r>
            <a:r>
              <a:rPr lang="en-US" sz="1600" b="1" dirty="0">
                <a:latin typeface="+mn-lt"/>
              </a:rPr>
              <a:t> Paste once </a:t>
            </a:r>
            <a:r>
              <a:rPr lang="en-US" sz="1600" i="1" dirty="0">
                <a:latin typeface="+mn-lt"/>
              </a:rPr>
              <a:t>(Only within Loop and only simple cells). </a:t>
            </a:r>
          </a:p>
          <a:p>
            <a:pPr marL="1261872" lvl="3" indent="-347472" eaLnBrk="0" hangingPunct="0">
              <a:spcBef>
                <a:spcPts val="24"/>
              </a:spcBef>
              <a:buClr>
                <a:srgbClr val="7F7F7F"/>
              </a:buClr>
              <a:buSzPct val="95000"/>
              <a:buFont typeface="Wingdings" pitchFamily="2" charset="2"/>
              <a:buChar char="§"/>
            </a:pPr>
            <a:r>
              <a:rPr lang="en-US" sz="1600" dirty="0">
                <a:latin typeface="+mn-lt"/>
              </a:rPr>
              <a:t>Limited cell by cell navigation.</a:t>
            </a:r>
            <a:endParaRPr lang="en-US" sz="1600" i="1" dirty="0">
              <a:latin typeface="+mn-lt"/>
            </a:endParaRPr>
          </a:p>
          <a:p>
            <a:pPr marL="1261872" lvl="3" indent="-347472" eaLnBrk="0" hangingPunct="0">
              <a:spcBef>
                <a:spcPts val="24"/>
              </a:spcBef>
              <a:buClr>
                <a:schemeClr val="accent1"/>
              </a:buClr>
              <a:buSzPct val="95000"/>
              <a:buFont typeface="Wingdings" pitchFamily="2" charset="2"/>
              <a:buChar char="§"/>
            </a:pPr>
            <a:endParaRPr lang="en-US" sz="1600" dirty="0">
              <a:latin typeface="+mn-lt"/>
            </a:endParaRPr>
          </a:p>
          <a:p>
            <a:pPr marL="742950" lvl="2" indent="-285750" eaLnBrk="0" hangingPunct="0">
              <a:spcBef>
                <a:spcPct val="20000"/>
              </a:spcBef>
              <a:buClr>
                <a:schemeClr val="tx1"/>
              </a:buClr>
              <a:buSzPct val="95000"/>
              <a:buFont typeface="Arial" panose="020B0604020202020204" pitchFamily="34" charset="0"/>
              <a:buChar char="-"/>
            </a:pPr>
            <a:r>
              <a:rPr lang="en-US" dirty="0">
                <a:latin typeface="+mn-lt"/>
              </a:rPr>
              <a:t>8.30 Enhancements:</a:t>
            </a:r>
          </a:p>
          <a:p>
            <a:pPr marL="1187450" lvl="3" indent="-273050" eaLnBrk="0" hangingPunct="0">
              <a:spcBef>
                <a:spcPct val="20000"/>
              </a:spcBef>
              <a:buClr>
                <a:srgbClr val="7F7F7F"/>
              </a:buClr>
              <a:buSzPct val="95000"/>
              <a:buFont typeface="Wingdings" pitchFamily="2" charset="2"/>
              <a:buChar char="§"/>
            </a:pPr>
            <a:r>
              <a:rPr lang="en-US" sz="1600" b="1" dirty="0">
                <a:latin typeface="+mn-lt"/>
              </a:rPr>
              <a:t>Copy many </a:t>
            </a:r>
            <a:r>
              <a:rPr lang="en-US" sz="1600" b="1" dirty="0">
                <a:latin typeface="+mn-lt"/>
                <a:sym typeface="Wingdings" pitchFamily="2" charset="2"/>
              </a:rPr>
              <a:t></a:t>
            </a:r>
            <a:r>
              <a:rPr lang="en-US" sz="1600" b="1" dirty="0">
                <a:latin typeface="+mn-lt"/>
              </a:rPr>
              <a:t> Paste many.</a:t>
            </a:r>
          </a:p>
          <a:p>
            <a:pPr marL="1187450" lvl="3" indent="-273050" eaLnBrk="0" hangingPunct="0">
              <a:spcBef>
                <a:spcPct val="20000"/>
              </a:spcBef>
              <a:buClr>
                <a:srgbClr val="7F7F7F"/>
              </a:buClr>
              <a:buSzPct val="95000"/>
              <a:buFont typeface="Wingdings" pitchFamily="2" charset="2"/>
              <a:buChar char="§"/>
            </a:pPr>
            <a:r>
              <a:rPr lang="en-US" sz="1600" dirty="0">
                <a:latin typeface="+mn-lt"/>
              </a:rPr>
              <a:t>Copy &amp; Paste only associates with the combination of “</a:t>
            </a:r>
            <a:r>
              <a:rPr lang="en-US" sz="1600" i="1" dirty="0">
                <a:latin typeface="+mn-lt"/>
              </a:rPr>
              <a:t>like</a:t>
            </a:r>
            <a:r>
              <a:rPr lang="en-US" sz="1600" dirty="0">
                <a:latin typeface="+mn-lt"/>
              </a:rPr>
              <a:t>” Devices within “</a:t>
            </a:r>
            <a:r>
              <a:rPr lang="en-US" sz="1600" i="1" dirty="0">
                <a:latin typeface="+mn-lt"/>
              </a:rPr>
              <a:t>like</a:t>
            </a:r>
            <a:r>
              <a:rPr lang="en-US" sz="1600" dirty="0">
                <a:latin typeface="+mn-lt"/>
              </a:rPr>
              <a:t>” SLC Loops within “</a:t>
            </a:r>
            <a:r>
              <a:rPr lang="en-US" sz="1600" i="1" dirty="0">
                <a:latin typeface="+mn-lt"/>
              </a:rPr>
              <a:t>like</a:t>
            </a:r>
            <a:r>
              <a:rPr lang="en-US" sz="1600" dirty="0">
                <a:latin typeface="+mn-lt"/>
              </a:rPr>
              <a:t>” Nodes:</a:t>
            </a:r>
          </a:p>
          <a:p>
            <a:pPr marL="1657350" lvl="4" indent="-285750" eaLnBrk="0" hangingPunct="0">
              <a:spcBef>
                <a:spcPct val="20000"/>
              </a:spcBef>
              <a:buClr>
                <a:srgbClr val="7F7F7F"/>
              </a:buClr>
              <a:buSzPct val="95000"/>
              <a:buFont typeface="Arial" panose="020B0604020202020204" pitchFamily="34" charset="0"/>
              <a:buChar char="-"/>
            </a:pPr>
            <a:r>
              <a:rPr lang="en-US" sz="1400" dirty="0">
                <a:latin typeface="+mn-lt"/>
              </a:rPr>
              <a:t>“Like” in the context of Devices is the same point type: Detectors or Modules.</a:t>
            </a:r>
          </a:p>
          <a:p>
            <a:pPr marL="1657350" lvl="4" indent="-285750" eaLnBrk="0" hangingPunct="0">
              <a:spcBef>
                <a:spcPct val="20000"/>
              </a:spcBef>
              <a:buClr>
                <a:srgbClr val="7F7F7F"/>
              </a:buClr>
              <a:buSzPct val="95000"/>
              <a:buFont typeface="Arial" panose="020B0604020202020204" pitchFamily="34" charset="0"/>
              <a:buChar char="-"/>
            </a:pPr>
            <a:r>
              <a:rPr lang="en-US" sz="1400" dirty="0">
                <a:latin typeface="+mn-lt"/>
              </a:rPr>
              <a:t>“Like” in the context of SLC Loops is the same protocol: CLIP, </a:t>
            </a:r>
            <a:r>
              <a:rPr lang="en-US" sz="1400" dirty="0" err="1">
                <a:latin typeface="+mn-lt"/>
              </a:rPr>
              <a:t>FlashScan</a:t>
            </a:r>
            <a:r>
              <a:rPr lang="en-US" sz="1400" dirty="0">
                <a:latin typeface="+mn-lt"/>
              </a:rPr>
              <a:t>, etc.</a:t>
            </a:r>
          </a:p>
          <a:p>
            <a:pPr marL="1657350" lvl="4" indent="-285750" eaLnBrk="0" hangingPunct="0">
              <a:spcBef>
                <a:spcPct val="20000"/>
              </a:spcBef>
              <a:buClr>
                <a:srgbClr val="7F7F7F"/>
              </a:buClr>
              <a:buSzPct val="95000"/>
              <a:buFont typeface="Arial" panose="020B0604020202020204" pitchFamily="34" charset="0"/>
              <a:buChar char="-"/>
            </a:pPr>
            <a:r>
              <a:rPr lang="en-US" sz="1400" dirty="0">
                <a:latin typeface="+mn-lt"/>
              </a:rPr>
              <a:t>“Like” in the context of Nodes is the same panel type and version (i.e. NFS2-3030 ver. 23).</a:t>
            </a:r>
          </a:p>
          <a:p>
            <a:pPr marL="1187450" lvl="3" indent="-273050" eaLnBrk="0" hangingPunct="0">
              <a:spcBef>
                <a:spcPct val="20000"/>
              </a:spcBef>
              <a:buClr>
                <a:srgbClr val="7F7F7F"/>
              </a:buClr>
              <a:buSzPct val="95000"/>
              <a:buFont typeface="Wingdings" pitchFamily="2" charset="2"/>
              <a:buChar char="§"/>
            </a:pPr>
            <a:r>
              <a:rPr lang="en-US" sz="1600" dirty="0">
                <a:latin typeface="+mn-lt"/>
              </a:rPr>
              <a:t>Source and target can be consecutive or non-consecutive areas.</a:t>
            </a:r>
          </a:p>
          <a:p>
            <a:pPr marL="1187450" lvl="3" indent="-273050" eaLnBrk="0" hangingPunct="0">
              <a:spcBef>
                <a:spcPct val="20000"/>
              </a:spcBef>
              <a:buClr>
                <a:srgbClr val="7F7F7F"/>
              </a:buClr>
              <a:buSzPct val="95000"/>
              <a:buFont typeface="Wingdings" pitchFamily="2" charset="2"/>
              <a:buChar char="§"/>
            </a:pPr>
            <a:r>
              <a:rPr lang="en-US" sz="1600" dirty="0">
                <a:latin typeface="+mn-lt"/>
              </a:rPr>
              <a:t>Source can be less, equal, or more than target areas.</a:t>
            </a:r>
          </a:p>
          <a:p>
            <a:pPr marL="1187450" lvl="3" indent="-273050" eaLnBrk="0" hangingPunct="0">
              <a:spcBef>
                <a:spcPct val="20000"/>
              </a:spcBef>
              <a:buClr>
                <a:srgbClr val="7F7F7F"/>
              </a:buClr>
              <a:buSzPct val="95000"/>
              <a:buFont typeface="Wingdings" pitchFamily="2" charset="2"/>
              <a:buChar char="§"/>
            </a:pPr>
            <a:r>
              <a:rPr lang="en-US" sz="1600" dirty="0">
                <a:latin typeface="+mn-lt"/>
              </a:rPr>
              <a:t>Much better cell to cell navigation both in highlight and edit mode.</a:t>
            </a:r>
          </a:p>
          <a:p>
            <a:pPr marL="1187450" lvl="3" indent="-273050" eaLnBrk="0" hangingPunct="0">
              <a:spcBef>
                <a:spcPct val="20000"/>
              </a:spcBef>
              <a:buClr>
                <a:schemeClr val="accent1"/>
              </a:buClr>
              <a:buSzPct val="95000"/>
              <a:buFont typeface="Wingdings" pitchFamily="2" charset="2"/>
              <a:buChar char="§"/>
            </a:pPr>
            <a:endParaRPr lang="en-US" dirty="0"/>
          </a:p>
          <a:p>
            <a:pPr marL="1187450" lvl="3" indent="-273050" eaLnBrk="0" hangingPunct="0">
              <a:spcBef>
                <a:spcPct val="20000"/>
              </a:spcBef>
              <a:buClr>
                <a:schemeClr val="accent1"/>
              </a:buClr>
              <a:buSzPct val="95000"/>
              <a:buFont typeface="Wingdings" pitchFamily="2" charset="2"/>
              <a:buChar char="§"/>
            </a:pPr>
            <a:endParaRPr lang="en-US" i="1" dirty="0"/>
          </a:p>
          <a:p>
            <a:pPr marL="1187450" lvl="3" indent="-273050" eaLnBrk="0" hangingPunct="0">
              <a:spcBef>
                <a:spcPct val="20000"/>
              </a:spcBef>
              <a:buClr>
                <a:schemeClr val="accent2"/>
              </a:buClr>
              <a:buSzPct val="95000"/>
              <a:buFont typeface="Wingdings 2" pitchFamily="18" charset="2"/>
              <a:buChar char=""/>
            </a:pPr>
            <a:endParaRPr lang="en-US" dirty="0">
              <a:latin typeface="+mn-lt"/>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280</a:t>
            </a:fld>
            <a:endParaRPr lang="en-US"/>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827819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anim calcmode="lin" valueType="num">
                                      <p:cBhvr additive="base">
                                        <p:cTn id="1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7" end="7"/>
                                            </p:txEl>
                                          </p:spTgt>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anim calcmode="lin" valueType="num">
                                      <p:cBhvr additive="base">
                                        <p:cTn id="1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8" end="8"/>
                                            </p:txEl>
                                          </p:spTgt>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anim calcmode="lin" valueType="num">
                                      <p:cBhvr additive="base">
                                        <p:cTn id="1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1" end="11"/>
                                            </p:txEl>
                                          </p:spTgt>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anim calcmode="lin" valueType="num">
                                      <p:cBhvr additive="base">
                                        <p:cTn id="2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0" end="10"/>
                                            </p:txEl>
                                          </p:spTgt>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 calcmode="lin" valueType="num">
                                      <p:cBhvr additive="base">
                                        <p:cTn id="2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9" end="9"/>
                                            </p:txEl>
                                          </p:spTgt>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 calcmode="lin" valueType="num">
                                      <p:cBhvr additive="base">
                                        <p:cTn id="3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2" end="12"/>
                                            </p:txEl>
                                          </p:spTgt>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anim calcmode="lin" valueType="num">
                                      <p:cBhvr additive="base">
                                        <p:cTn id="3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13" end="13"/>
                                            </p:txEl>
                                          </p:spTgt>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3">
                                            <p:txEl>
                                              <p:pRg st="14" end="14"/>
                                            </p:txEl>
                                          </p:spTgt>
                                        </p:tgtEl>
                                        <p:attrNameLst>
                                          <p:attrName>style.visibility</p:attrName>
                                        </p:attrNameLst>
                                      </p:cBhvr>
                                      <p:to>
                                        <p:strVal val="visible"/>
                                      </p:to>
                                    </p:set>
                                    <p:anim calcmode="lin" valueType="num">
                                      <p:cBhvr additive="base">
                                        <p:cTn id="39"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14" end="1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304800" y="1524000"/>
            <a:ext cx="5744794" cy="3990975"/>
          </a:xfrm>
          <a:prstGeom prst="rect">
            <a:avLst/>
          </a:prstGeom>
          <a:ln>
            <a:noFill/>
          </a:ln>
          <a:effectLst>
            <a:outerShdw blurRad="292100" dist="139700" dir="2700000" algn="tl" rotWithShape="0">
              <a:srgbClr val="333333">
                <a:alpha val="65000"/>
              </a:srgbClr>
            </a:outerShdw>
          </a:effectLst>
        </p:spPr>
      </p:pic>
      <p:sp>
        <p:nvSpPr>
          <p:cNvPr id="3" name="Content Placeholder 2"/>
          <p:cNvSpPr txBox="1">
            <a:spLocks/>
          </p:cNvSpPr>
          <p:nvPr/>
        </p:nvSpPr>
        <p:spPr>
          <a:xfrm>
            <a:off x="457200" y="758952"/>
            <a:ext cx="8229600" cy="5486400"/>
          </a:xfrm>
          <a:prstGeom prst="rect">
            <a:avLst/>
          </a:prstGeom>
        </p:spPr>
        <p:txBody>
          <a:bodyPr/>
          <a:lstStyle/>
          <a:p>
            <a:pPr marL="342900" indent="-342900">
              <a:spcBef>
                <a:spcPct val="20000"/>
              </a:spcBef>
              <a:buClr>
                <a:srgbClr val="C00000"/>
              </a:buClr>
              <a:buSzPct val="95000"/>
              <a:buFont typeface="Arial" panose="020B0604020202020204" pitchFamily="34" charset="0"/>
              <a:buChar char="•"/>
            </a:pPr>
            <a:r>
              <a:rPr lang="en-US" sz="2000" dirty="0">
                <a:latin typeface="+mn-lt"/>
              </a:rPr>
              <a:t>Demo of 8.30 Enhanced Excel-like Copy &amp; Paste</a:t>
            </a: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7" name="Picture 3"/>
          <p:cNvPicPr>
            <a:picLocks noChangeAspect="1" noChangeArrowheads="1"/>
          </p:cNvPicPr>
          <p:nvPr/>
        </p:nvPicPr>
        <p:blipFill>
          <a:blip r:embed="rId4" cstate="print"/>
          <a:stretch>
            <a:fillRect/>
          </a:stretch>
        </p:blipFill>
        <p:spPr bwMode="auto">
          <a:xfrm>
            <a:off x="304800" y="1524000"/>
            <a:ext cx="5733883" cy="3995928"/>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5" cstate="print"/>
          <a:stretch>
            <a:fillRect/>
          </a:stretch>
        </p:blipFill>
        <p:spPr bwMode="auto">
          <a:xfrm>
            <a:off x="304800" y="1524000"/>
            <a:ext cx="5732690" cy="3995927"/>
          </a:xfrm>
          <a:prstGeom prst="rect">
            <a:avLst/>
          </a:prstGeom>
          <a:ln>
            <a:noFill/>
          </a:ln>
          <a:effectLst>
            <a:outerShdw blurRad="292100" dist="139700" dir="2700000" algn="tl" rotWithShape="0">
              <a:srgbClr val="333333">
                <a:alpha val="65000"/>
              </a:srgbClr>
            </a:outerShdw>
          </a:effectLst>
        </p:spPr>
      </p:pic>
      <p:pic>
        <p:nvPicPr>
          <p:cNvPr id="1029" name="Picture 5"/>
          <p:cNvPicPr>
            <a:picLocks noChangeAspect="1" noChangeArrowheads="1"/>
          </p:cNvPicPr>
          <p:nvPr/>
        </p:nvPicPr>
        <p:blipFill>
          <a:blip r:embed="rId6" cstate="print"/>
          <a:stretch>
            <a:fillRect/>
          </a:stretch>
        </p:blipFill>
        <p:spPr bwMode="auto">
          <a:xfrm>
            <a:off x="304800" y="1524000"/>
            <a:ext cx="5804709" cy="3995928"/>
          </a:xfrm>
          <a:prstGeom prst="rect">
            <a:avLst/>
          </a:prstGeom>
          <a:ln>
            <a:noFill/>
          </a:ln>
          <a:effectLst>
            <a:outerShdw blurRad="292100" dist="139700" dir="2700000" algn="tl" rotWithShape="0">
              <a:srgbClr val="333333">
                <a:alpha val="65000"/>
              </a:srgbClr>
            </a:outerShdw>
          </a:effectLst>
        </p:spPr>
      </p:pic>
      <p:pic>
        <p:nvPicPr>
          <p:cNvPr id="1030" name="Picture 6"/>
          <p:cNvPicPr>
            <a:picLocks noChangeAspect="1" noChangeArrowheads="1"/>
          </p:cNvPicPr>
          <p:nvPr/>
        </p:nvPicPr>
        <p:blipFill>
          <a:blip r:embed="rId7" cstate="print"/>
          <a:stretch>
            <a:fillRect/>
          </a:stretch>
        </p:blipFill>
        <p:spPr bwMode="auto">
          <a:xfrm>
            <a:off x="304800" y="1524000"/>
            <a:ext cx="5749901" cy="3995928"/>
          </a:xfrm>
          <a:prstGeom prst="rect">
            <a:avLst/>
          </a:prstGeom>
          <a:ln>
            <a:noFill/>
          </a:ln>
          <a:effectLst>
            <a:outerShdw blurRad="292100" dist="139700" dir="2700000" algn="tl" rotWithShape="0">
              <a:srgbClr val="333333">
                <a:alpha val="65000"/>
              </a:srgbClr>
            </a:outerShdw>
          </a:effectLst>
        </p:spPr>
      </p:pic>
      <p:sp>
        <p:nvSpPr>
          <p:cNvPr id="14" name="Line Callout 1 13"/>
          <p:cNvSpPr>
            <a:spLocks/>
          </p:cNvSpPr>
          <p:nvPr/>
        </p:nvSpPr>
        <p:spPr bwMode="auto">
          <a:xfrm>
            <a:off x="6858000" y="3276600"/>
            <a:ext cx="2057400" cy="1015663"/>
          </a:xfrm>
          <a:prstGeom prst="borderCallout1">
            <a:avLst>
              <a:gd name="adj1" fmla="val 50779"/>
              <a:gd name="adj2" fmla="val 84"/>
              <a:gd name="adj3" fmla="val 120121"/>
              <a:gd name="adj4" fmla="val -46926"/>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Pasting into both a sequential and NON-sequential order of device addresses allows a more flexible placement option.</a:t>
            </a:r>
            <a:endParaRPr lang="en-US" sz="1200" dirty="0"/>
          </a:p>
        </p:txBody>
      </p:sp>
      <p:pic>
        <p:nvPicPr>
          <p:cNvPr id="1031" name="Picture 7"/>
          <p:cNvPicPr>
            <a:picLocks noChangeAspect="1" noChangeArrowheads="1"/>
          </p:cNvPicPr>
          <p:nvPr/>
        </p:nvPicPr>
        <p:blipFill>
          <a:blip r:embed="rId8" cstate="print"/>
          <a:stretch>
            <a:fillRect/>
          </a:stretch>
        </p:blipFill>
        <p:spPr bwMode="auto">
          <a:xfrm>
            <a:off x="304800" y="1524000"/>
            <a:ext cx="5849045" cy="3995928"/>
          </a:xfrm>
          <a:prstGeom prst="rect">
            <a:avLst/>
          </a:prstGeom>
          <a:ln>
            <a:noFill/>
          </a:ln>
          <a:effectLst>
            <a:outerShdw blurRad="292100" dist="139700" dir="2700000" algn="tl" rotWithShape="0">
              <a:srgbClr val="333333">
                <a:alpha val="65000"/>
              </a:srgbClr>
            </a:outerShdw>
          </a:effectLst>
        </p:spPr>
      </p:pic>
      <p:pic>
        <p:nvPicPr>
          <p:cNvPr id="1033" name="Picture 9"/>
          <p:cNvPicPr>
            <a:picLocks noChangeAspect="1" noChangeArrowheads="1"/>
          </p:cNvPicPr>
          <p:nvPr/>
        </p:nvPicPr>
        <p:blipFill>
          <a:blip r:embed="rId9" cstate="print"/>
          <a:stretch>
            <a:fillRect/>
          </a:stretch>
        </p:blipFill>
        <p:spPr bwMode="auto">
          <a:xfrm>
            <a:off x="304800" y="1524000"/>
            <a:ext cx="5791200" cy="3995928"/>
          </a:xfrm>
          <a:prstGeom prst="rect">
            <a:avLst/>
          </a:prstGeom>
          <a:ln>
            <a:noFill/>
          </a:ln>
          <a:effectLst>
            <a:outerShdw blurRad="292100" dist="139700" dir="2700000" algn="tl" rotWithShape="0">
              <a:srgbClr val="333333">
                <a:alpha val="65000"/>
              </a:srgbClr>
            </a:outerShdw>
          </a:effectLst>
        </p:spPr>
      </p:pic>
      <p:sp>
        <p:nvSpPr>
          <p:cNvPr id="22" name="Curved Right Arrow 21"/>
          <p:cNvSpPr/>
          <p:nvPr/>
        </p:nvSpPr>
        <p:spPr>
          <a:xfrm>
            <a:off x="445390" y="2514600"/>
            <a:ext cx="381000" cy="533400"/>
          </a:xfrm>
          <a:prstGeom prst="curvedRightArrow">
            <a:avLst/>
          </a:prstGeom>
          <a:solidFill>
            <a:srgbClr val="C00000">
              <a:alpha val="66000"/>
            </a:srgbClr>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032" name="Picture 8"/>
          <p:cNvPicPr>
            <a:picLocks noChangeAspect="1" noChangeArrowheads="1"/>
          </p:cNvPicPr>
          <p:nvPr/>
        </p:nvPicPr>
        <p:blipFill>
          <a:blip r:embed="rId10" cstate="print"/>
          <a:srcRect/>
          <a:stretch>
            <a:fillRect/>
          </a:stretch>
        </p:blipFill>
        <p:spPr bwMode="auto">
          <a:xfrm>
            <a:off x="304800" y="1524000"/>
            <a:ext cx="5791200" cy="3995928"/>
          </a:xfrm>
          <a:prstGeom prst="rect">
            <a:avLst/>
          </a:prstGeom>
          <a:ln>
            <a:noFill/>
          </a:ln>
          <a:effectLst>
            <a:outerShdw blurRad="292100" dist="139700" dir="2700000" algn="tl" rotWithShape="0">
              <a:srgbClr val="333333">
                <a:alpha val="65000"/>
              </a:srgbClr>
            </a:outerShdw>
          </a:effectLst>
        </p:spPr>
      </p:pic>
      <p:sp>
        <p:nvSpPr>
          <p:cNvPr id="23" name="Curved Right Arrow 22"/>
          <p:cNvSpPr/>
          <p:nvPr/>
        </p:nvSpPr>
        <p:spPr>
          <a:xfrm>
            <a:off x="228600" y="1905000"/>
            <a:ext cx="597790" cy="1676400"/>
          </a:xfrm>
          <a:prstGeom prst="curvedRightArrow">
            <a:avLst/>
          </a:prstGeom>
          <a:solidFill>
            <a:srgbClr val="C00000">
              <a:alpha val="65000"/>
            </a:srgbClr>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Line Callout 1 7"/>
          <p:cNvSpPr>
            <a:spLocks/>
          </p:cNvSpPr>
          <p:nvPr/>
        </p:nvSpPr>
        <p:spPr bwMode="auto">
          <a:xfrm>
            <a:off x="6553200" y="2971800"/>
            <a:ext cx="1371600" cy="1015663"/>
          </a:xfrm>
          <a:prstGeom prst="borderCallout1">
            <a:avLst>
              <a:gd name="adj1" fmla="val 50779"/>
              <a:gd name="adj2" fmla="val 84"/>
              <a:gd name="adj3" fmla="val 77008"/>
              <a:gd name="adj4" fmla="val -57255"/>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Paste the same number  of sequential rows further down the grid.</a:t>
            </a:r>
            <a:endParaRPr lang="en-US" sz="1200" dirty="0"/>
          </a:p>
        </p:txBody>
      </p:sp>
      <p:sp>
        <p:nvSpPr>
          <p:cNvPr id="6" name="Line Callout 1 5"/>
          <p:cNvSpPr>
            <a:spLocks/>
          </p:cNvSpPr>
          <p:nvPr/>
        </p:nvSpPr>
        <p:spPr bwMode="auto">
          <a:xfrm>
            <a:off x="6553200" y="1676400"/>
            <a:ext cx="1371600" cy="1200329"/>
          </a:xfrm>
          <a:prstGeom prst="borderCallout1">
            <a:avLst>
              <a:gd name="adj1" fmla="val 50779"/>
              <a:gd name="adj2" fmla="val 84"/>
              <a:gd name="adj3" fmla="val 72452"/>
              <a:gd name="adj4" fmla="val -49273"/>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Copy several sequential rows of detectors from a particular </a:t>
            </a:r>
            <a:r>
              <a:rPr lang="en-US" sz="1200" kern="0" dirty="0" err="1"/>
              <a:t>FlashScan</a:t>
            </a:r>
            <a:r>
              <a:rPr lang="en-US" sz="1200" kern="0" dirty="0"/>
              <a:t> loop and panel.</a:t>
            </a:r>
            <a:endParaRPr lang="en-US" sz="1200" dirty="0"/>
          </a:p>
        </p:txBody>
      </p:sp>
      <p:sp>
        <p:nvSpPr>
          <p:cNvPr id="16" name="Line Callout 1 15"/>
          <p:cNvSpPr>
            <a:spLocks/>
          </p:cNvSpPr>
          <p:nvPr/>
        </p:nvSpPr>
        <p:spPr bwMode="auto">
          <a:xfrm>
            <a:off x="6858000" y="1981201"/>
            <a:ext cx="1981200" cy="830997"/>
          </a:xfrm>
          <a:prstGeom prst="borderCallout1">
            <a:avLst>
              <a:gd name="adj1" fmla="val 50779"/>
              <a:gd name="adj2" fmla="val 84"/>
              <a:gd name="adj3" fmla="val 50158"/>
              <a:gd name="adj4" fmla="val -42163"/>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Copy several detectors rows from a </a:t>
            </a:r>
            <a:r>
              <a:rPr lang="en-US" sz="1200" kern="0" dirty="0" err="1"/>
              <a:t>FlashScan</a:t>
            </a:r>
            <a:r>
              <a:rPr lang="en-US" sz="1200" kern="0" dirty="0"/>
              <a:t> loop of a 3030-2 panel / version 23.</a:t>
            </a:r>
            <a:endParaRPr lang="en-US" sz="1200" dirty="0"/>
          </a:p>
        </p:txBody>
      </p:sp>
      <p:sp>
        <p:nvSpPr>
          <p:cNvPr id="10" name="Line Callout 1 9"/>
          <p:cNvSpPr>
            <a:spLocks/>
          </p:cNvSpPr>
          <p:nvPr/>
        </p:nvSpPr>
        <p:spPr bwMode="auto">
          <a:xfrm>
            <a:off x="6705600" y="3124200"/>
            <a:ext cx="2057400" cy="830997"/>
          </a:xfrm>
          <a:prstGeom prst="borderCallout1">
            <a:avLst>
              <a:gd name="adj1" fmla="val 50779"/>
              <a:gd name="adj2" fmla="val 84"/>
              <a:gd name="adj3" fmla="val 115140"/>
              <a:gd name="adj4" fmla="val -47552"/>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Pasting twice the number  of sequential rows will simply repeat the sequence.</a:t>
            </a:r>
            <a:endParaRPr lang="en-US" sz="1200" dirty="0"/>
          </a:p>
        </p:txBody>
      </p:sp>
      <p:sp>
        <p:nvSpPr>
          <p:cNvPr id="12" name="Line Callout 1 11"/>
          <p:cNvSpPr>
            <a:spLocks/>
          </p:cNvSpPr>
          <p:nvPr/>
        </p:nvSpPr>
        <p:spPr bwMode="auto">
          <a:xfrm>
            <a:off x="6705600" y="1828801"/>
            <a:ext cx="1371600" cy="646331"/>
          </a:xfrm>
          <a:prstGeom prst="borderCallout1">
            <a:avLst>
              <a:gd name="adj1" fmla="val 50779"/>
              <a:gd name="adj2" fmla="val 84"/>
              <a:gd name="adj3" fmla="val 137058"/>
              <a:gd name="adj4" fmla="val -60540"/>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Now copy several NON-sequential rows.</a:t>
            </a:r>
            <a:endParaRPr lang="en-US" sz="1200" dirty="0"/>
          </a:p>
        </p:txBody>
      </p:sp>
      <p:sp>
        <p:nvSpPr>
          <p:cNvPr id="20" name="Line Callout 1 19"/>
          <p:cNvSpPr>
            <a:spLocks/>
          </p:cNvSpPr>
          <p:nvPr/>
        </p:nvSpPr>
        <p:spPr bwMode="auto">
          <a:xfrm>
            <a:off x="6705600" y="4495800"/>
            <a:ext cx="1981200" cy="1015663"/>
          </a:xfrm>
          <a:prstGeom prst="borderCallout1">
            <a:avLst>
              <a:gd name="adj1" fmla="val 50779"/>
              <a:gd name="adj2" fmla="val 84"/>
              <a:gd name="adj3" fmla="val -147686"/>
              <a:gd name="adj4" fmla="val -68165"/>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Pasting these same devices into another </a:t>
            </a:r>
            <a:r>
              <a:rPr lang="en-US" sz="1200" kern="0" dirty="0" err="1"/>
              <a:t>FlashScan</a:t>
            </a:r>
            <a:r>
              <a:rPr lang="en-US" sz="1200" kern="0" dirty="0"/>
              <a:t> loop on the same node </a:t>
            </a:r>
            <a:r>
              <a:rPr lang="en-US" sz="1200" b="1" dirty="0">
                <a:sym typeface="Wingdings" pitchFamily="2" charset="2"/>
              </a:rPr>
              <a:t></a:t>
            </a:r>
            <a:r>
              <a:rPr lang="en-US" sz="1200" kern="0" dirty="0"/>
              <a:t> </a:t>
            </a:r>
            <a:r>
              <a:rPr lang="en-US" sz="1200" dirty="0"/>
              <a:t>“</a:t>
            </a:r>
            <a:r>
              <a:rPr lang="en-US" sz="1200" i="1" dirty="0"/>
              <a:t>like</a:t>
            </a:r>
            <a:r>
              <a:rPr lang="en-US" sz="1200" dirty="0"/>
              <a:t>” SLC Loops.</a:t>
            </a:r>
          </a:p>
        </p:txBody>
      </p:sp>
      <p:sp>
        <p:nvSpPr>
          <p:cNvPr id="18" name="Line Callout 1 17"/>
          <p:cNvSpPr>
            <a:spLocks/>
          </p:cNvSpPr>
          <p:nvPr/>
        </p:nvSpPr>
        <p:spPr bwMode="auto">
          <a:xfrm>
            <a:off x="6934200" y="4724400"/>
            <a:ext cx="1981200" cy="1200329"/>
          </a:xfrm>
          <a:prstGeom prst="borderCallout1">
            <a:avLst>
              <a:gd name="adj1" fmla="val 50779"/>
              <a:gd name="adj2" fmla="val 84"/>
              <a:gd name="adj3" fmla="val -113645"/>
              <a:gd name="adj4" fmla="val -75641"/>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Pasting these same devices into another </a:t>
            </a:r>
            <a:r>
              <a:rPr lang="en-US" sz="1200" kern="0" dirty="0" err="1"/>
              <a:t>FlashScan</a:t>
            </a:r>
            <a:r>
              <a:rPr lang="en-US" sz="1200" kern="0" dirty="0"/>
              <a:t> loop on another 3030-2 panel / version 23 </a:t>
            </a:r>
            <a:r>
              <a:rPr lang="en-US" sz="1200" b="1" dirty="0">
                <a:sym typeface="Wingdings" pitchFamily="2" charset="2"/>
              </a:rPr>
              <a:t></a:t>
            </a:r>
            <a:r>
              <a:rPr lang="en-US" sz="1200" kern="0" dirty="0"/>
              <a:t> </a:t>
            </a:r>
            <a:r>
              <a:rPr lang="en-US" sz="1200" dirty="0"/>
              <a:t>“</a:t>
            </a:r>
            <a:r>
              <a:rPr lang="en-US" sz="1200" i="1" dirty="0"/>
              <a:t>like</a:t>
            </a:r>
            <a:r>
              <a:rPr lang="en-US" sz="1200" dirty="0"/>
              <a:t>” SLC Loops and “</a:t>
            </a:r>
            <a:r>
              <a:rPr lang="en-US" sz="1200" i="1" dirty="0"/>
              <a:t>like</a:t>
            </a:r>
            <a:r>
              <a:rPr lang="en-US" sz="1200" dirty="0"/>
              <a:t>” Nodes.</a:t>
            </a:r>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281</a:t>
            </a:fld>
            <a:endParaRPr lang="en-US"/>
          </a:p>
        </p:txBody>
      </p:sp>
      <p:sp>
        <p:nvSpPr>
          <p:cNvPr id="24"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832476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0-#ppt_w/2"/>
                                          </p:val>
                                        </p:tav>
                                        <p:tav tm="100000">
                                          <p:val>
                                            <p:strVal val="#ppt_x"/>
                                          </p:val>
                                        </p:tav>
                                      </p:tavLst>
                                    </p:anim>
                                    <p:anim calcmode="lin" valueType="num">
                                      <p:cBhvr additive="base">
                                        <p:cTn id="8" dur="500" fill="hold"/>
                                        <p:tgtEl>
                                          <p:spTgt spid="102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026"/>
                                        </p:tgtEl>
                                      </p:cBhvr>
                                    </p:animEffect>
                                    <p:set>
                                      <p:cBhvr>
                                        <p:cTn id="17" dur="1" fill="hold">
                                          <p:stCondLst>
                                            <p:cond delay="499"/>
                                          </p:stCondLst>
                                        </p:cTn>
                                        <p:tgtEl>
                                          <p:spTgt spid="102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0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1027"/>
                                        </p:tgtEl>
                                      </p:cBhvr>
                                    </p:animEffect>
                                    <p:set>
                                      <p:cBhvr>
                                        <p:cTn id="29" dur="1" fill="hold">
                                          <p:stCondLst>
                                            <p:cond delay="499"/>
                                          </p:stCondLst>
                                        </p:cTn>
                                        <p:tgtEl>
                                          <p:spTgt spid="1027"/>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102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1028"/>
                                        </p:tgtEl>
                                      </p:cBhvr>
                                    </p:animEffect>
                                    <p:set>
                                      <p:cBhvr>
                                        <p:cTn id="41" dur="1" fill="hold">
                                          <p:stCondLst>
                                            <p:cond delay="499"/>
                                          </p:stCondLst>
                                        </p:cTn>
                                        <p:tgtEl>
                                          <p:spTgt spid="102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par>
                                <p:cTn id="45" presetID="2" presetClass="entr" presetSubtype="8" fill="hold" nodeType="withEffect">
                                  <p:stCondLst>
                                    <p:cond delay="0"/>
                                  </p:stCondLst>
                                  <p:childTnLst>
                                    <p:set>
                                      <p:cBhvr>
                                        <p:cTn id="46" dur="1" fill="hold">
                                          <p:stCondLst>
                                            <p:cond delay="0"/>
                                          </p:stCondLst>
                                        </p:cTn>
                                        <p:tgtEl>
                                          <p:spTgt spid="1029"/>
                                        </p:tgtEl>
                                        <p:attrNameLst>
                                          <p:attrName>style.visibility</p:attrName>
                                        </p:attrNameLst>
                                      </p:cBhvr>
                                      <p:to>
                                        <p:strVal val="visible"/>
                                      </p:to>
                                    </p:set>
                                    <p:anim calcmode="lin" valueType="num">
                                      <p:cBhvr additive="base">
                                        <p:cTn id="47" dur="500" fill="hold"/>
                                        <p:tgtEl>
                                          <p:spTgt spid="1029"/>
                                        </p:tgtEl>
                                        <p:attrNameLst>
                                          <p:attrName>ppt_x</p:attrName>
                                        </p:attrNameLst>
                                      </p:cBhvr>
                                      <p:tavLst>
                                        <p:tav tm="0">
                                          <p:val>
                                            <p:strVal val="0-#ppt_w/2"/>
                                          </p:val>
                                        </p:tav>
                                        <p:tav tm="100000">
                                          <p:val>
                                            <p:strVal val="#ppt_x"/>
                                          </p:val>
                                        </p:tav>
                                      </p:tavLst>
                                    </p:anim>
                                    <p:anim calcmode="lin" valueType="num">
                                      <p:cBhvr additive="base">
                                        <p:cTn id="48" dur="500" fill="hold"/>
                                        <p:tgtEl>
                                          <p:spTgt spid="102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0-#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1029"/>
                                        </p:tgtEl>
                                      </p:cBhvr>
                                    </p:animEffect>
                                    <p:set>
                                      <p:cBhvr>
                                        <p:cTn id="57" dur="1" fill="hold">
                                          <p:stCondLst>
                                            <p:cond delay="499"/>
                                          </p:stCondLst>
                                        </p:cTn>
                                        <p:tgtEl>
                                          <p:spTgt spid="1029"/>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2"/>
                                        </p:tgtEl>
                                      </p:cBhvr>
                                    </p:animEffect>
                                    <p:set>
                                      <p:cBhvr>
                                        <p:cTn id="60" dur="1" fill="hold">
                                          <p:stCondLst>
                                            <p:cond delay="499"/>
                                          </p:stCondLst>
                                        </p:cTn>
                                        <p:tgtEl>
                                          <p:spTgt spid="12"/>
                                        </p:tgtEl>
                                        <p:attrNameLst>
                                          <p:attrName>style.visibility</p:attrName>
                                        </p:attrNameLst>
                                      </p:cBhvr>
                                      <p:to>
                                        <p:strVal val="hidden"/>
                                      </p:to>
                                    </p:set>
                                  </p:childTnLst>
                                </p:cTn>
                              </p:par>
                              <p:par>
                                <p:cTn id="61" presetID="1" presetClass="entr" presetSubtype="0" fill="hold" nodeType="withEffect">
                                  <p:stCondLst>
                                    <p:cond delay="0"/>
                                  </p:stCondLst>
                                  <p:childTnLst>
                                    <p:set>
                                      <p:cBhvr>
                                        <p:cTn id="62" dur="1" fill="hold">
                                          <p:stCondLst>
                                            <p:cond delay="0"/>
                                          </p:stCondLst>
                                        </p:cTn>
                                        <p:tgtEl>
                                          <p:spTgt spid="103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nodeType="clickEffect">
                                  <p:stCondLst>
                                    <p:cond delay="0"/>
                                  </p:stCondLst>
                                  <p:childTnLst>
                                    <p:animEffect transition="out" filter="fade">
                                      <p:cBhvr>
                                        <p:cTn id="68" dur="500"/>
                                        <p:tgtEl>
                                          <p:spTgt spid="1030"/>
                                        </p:tgtEl>
                                      </p:cBhvr>
                                    </p:animEffect>
                                    <p:set>
                                      <p:cBhvr>
                                        <p:cTn id="69" dur="1" fill="hold">
                                          <p:stCondLst>
                                            <p:cond delay="499"/>
                                          </p:stCondLst>
                                        </p:cTn>
                                        <p:tgtEl>
                                          <p:spTgt spid="1030"/>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4"/>
                                        </p:tgtEl>
                                      </p:cBhvr>
                                    </p:animEffect>
                                    <p:set>
                                      <p:cBhvr>
                                        <p:cTn id="72" dur="1" fill="hold">
                                          <p:stCondLst>
                                            <p:cond delay="499"/>
                                          </p:stCondLst>
                                        </p:cTn>
                                        <p:tgtEl>
                                          <p:spTgt spid="14"/>
                                        </p:tgtEl>
                                        <p:attrNameLst>
                                          <p:attrName>style.visibility</p:attrName>
                                        </p:attrNameLst>
                                      </p:cBhvr>
                                      <p:to>
                                        <p:strVal val="hidden"/>
                                      </p:to>
                                    </p:set>
                                  </p:childTnLst>
                                </p:cTn>
                              </p:par>
                              <p:par>
                                <p:cTn id="73" presetID="2" presetClass="entr" presetSubtype="8" fill="hold" nodeType="withEffect">
                                  <p:stCondLst>
                                    <p:cond delay="0"/>
                                  </p:stCondLst>
                                  <p:childTnLst>
                                    <p:set>
                                      <p:cBhvr>
                                        <p:cTn id="74" dur="1" fill="hold">
                                          <p:stCondLst>
                                            <p:cond delay="0"/>
                                          </p:stCondLst>
                                        </p:cTn>
                                        <p:tgtEl>
                                          <p:spTgt spid="1031"/>
                                        </p:tgtEl>
                                        <p:attrNameLst>
                                          <p:attrName>style.visibility</p:attrName>
                                        </p:attrNameLst>
                                      </p:cBhvr>
                                      <p:to>
                                        <p:strVal val="visible"/>
                                      </p:to>
                                    </p:set>
                                    <p:anim calcmode="lin" valueType="num">
                                      <p:cBhvr additive="base">
                                        <p:cTn id="75" dur="500" fill="hold"/>
                                        <p:tgtEl>
                                          <p:spTgt spid="1031"/>
                                        </p:tgtEl>
                                        <p:attrNameLst>
                                          <p:attrName>ppt_x</p:attrName>
                                        </p:attrNameLst>
                                      </p:cBhvr>
                                      <p:tavLst>
                                        <p:tav tm="0">
                                          <p:val>
                                            <p:strVal val="0-#ppt_w/2"/>
                                          </p:val>
                                        </p:tav>
                                        <p:tav tm="100000">
                                          <p:val>
                                            <p:strVal val="#ppt_x"/>
                                          </p:val>
                                        </p:tav>
                                      </p:tavLst>
                                    </p:anim>
                                    <p:anim calcmode="lin" valueType="num">
                                      <p:cBhvr additive="base">
                                        <p:cTn id="76" dur="500" fill="hold"/>
                                        <p:tgtEl>
                                          <p:spTgt spid="1031"/>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0-#ppt_w/2"/>
                                          </p:val>
                                        </p:tav>
                                        <p:tav tm="100000">
                                          <p:val>
                                            <p:strVal val="#ppt_x"/>
                                          </p:val>
                                        </p:tav>
                                      </p:tavLst>
                                    </p:anim>
                                    <p:anim calcmode="lin" valueType="num">
                                      <p:cBhvr additive="base">
                                        <p:cTn id="8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nodeType="clickEffect">
                                  <p:stCondLst>
                                    <p:cond delay="0"/>
                                  </p:stCondLst>
                                  <p:childTnLst>
                                    <p:animEffect transition="out" filter="fade">
                                      <p:cBhvr>
                                        <p:cTn id="84" dur="500"/>
                                        <p:tgtEl>
                                          <p:spTgt spid="1031"/>
                                        </p:tgtEl>
                                      </p:cBhvr>
                                    </p:animEffect>
                                    <p:set>
                                      <p:cBhvr>
                                        <p:cTn id="85" dur="1" fill="hold">
                                          <p:stCondLst>
                                            <p:cond delay="499"/>
                                          </p:stCondLst>
                                        </p:cTn>
                                        <p:tgtEl>
                                          <p:spTgt spid="1031"/>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6"/>
                                        </p:tgtEl>
                                      </p:cBhvr>
                                    </p:animEffect>
                                    <p:set>
                                      <p:cBhvr>
                                        <p:cTn id="88" dur="1" fill="hold">
                                          <p:stCondLst>
                                            <p:cond delay="499"/>
                                          </p:stCondLst>
                                        </p:cTn>
                                        <p:tgtEl>
                                          <p:spTgt spid="16"/>
                                        </p:tgtEl>
                                        <p:attrNameLst>
                                          <p:attrName>style.visibility</p:attrName>
                                        </p:attrNameLst>
                                      </p:cBhvr>
                                      <p:to>
                                        <p:strVal val="hidden"/>
                                      </p:to>
                                    </p:set>
                                  </p:childTnLst>
                                </p:cTn>
                              </p:par>
                              <p:par>
                                <p:cTn id="89" presetID="1" presetClass="entr" presetSubtype="0" fill="hold" nodeType="withEffect">
                                  <p:stCondLst>
                                    <p:cond delay="0"/>
                                  </p:stCondLst>
                                  <p:childTnLst>
                                    <p:set>
                                      <p:cBhvr>
                                        <p:cTn id="90" dur="1" fill="hold">
                                          <p:stCondLst>
                                            <p:cond delay="0"/>
                                          </p:stCondLst>
                                        </p:cTn>
                                        <p:tgtEl>
                                          <p:spTgt spid="1033"/>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nodeType="clickEffect">
                                  <p:stCondLst>
                                    <p:cond delay="0"/>
                                  </p:stCondLst>
                                  <p:childTnLst>
                                    <p:animEffect transition="out" filter="fade">
                                      <p:cBhvr>
                                        <p:cTn id="98" dur="500"/>
                                        <p:tgtEl>
                                          <p:spTgt spid="1033"/>
                                        </p:tgtEl>
                                      </p:cBhvr>
                                    </p:animEffect>
                                    <p:set>
                                      <p:cBhvr>
                                        <p:cTn id="99" dur="1" fill="hold">
                                          <p:stCondLst>
                                            <p:cond delay="499"/>
                                          </p:stCondLst>
                                        </p:cTn>
                                        <p:tgtEl>
                                          <p:spTgt spid="1033"/>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20"/>
                                        </p:tgtEl>
                                      </p:cBhvr>
                                    </p:animEffect>
                                    <p:set>
                                      <p:cBhvr>
                                        <p:cTn id="102" dur="1" fill="hold">
                                          <p:stCondLst>
                                            <p:cond delay="499"/>
                                          </p:stCondLst>
                                        </p:cTn>
                                        <p:tgtEl>
                                          <p:spTgt spid="20"/>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22"/>
                                        </p:tgtEl>
                                        <p:attrNameLst>
                                          <p:attrName>style.visibility</p:attrName>
                                        </p:attrNameLst>
                                      </p:cBhvr>
                                      <p:to>
                                        <p:strVal val="hidden"/>
                                      </p:to>
                                    </p:set>
                                  </p:childTnLst>
                                </p:cTn>
                              </p:par>
                              <p:par>
                                <p:cTn id="105" presetID="1" presetClass="entr" presetSubtype="0" fill="hold" nodeType="withEffect">
                                  <p:stCondLst>
                                    <p:cond delay="0"/>
                                  </p:stCondLst>
                                  <p:childTnLst>
                                    <p:set>
                                      <p:cBhvr>
                                        <p:cTn id="106" dur="1" fill="hold">
                                          <p:stCondLst>
                                            <p:cond delay="0"/>
                                          </p:stCondLst>
                                        </p:cTn>
                                        <p:tgtEl>
                                          <p:spTgt spid="1032"/>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8"/>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22" grpId="0" animBg="1"/>
      <p:bldP spid="22" grpId="1" animBg="1"/>
      <p:bldP spid="23" grpId="0" animBg="1"/>
      <p:bldP spid="8" grpId="0" animBg="1"/>
      <p:bldP spid="8" grpId="1" animBg="1"/>
      <p:bldP spid="6" grpId="0" animBg="1"/>
      <p:bldP spid="6" grpId="1" animBg="1"/>
      <p:bldP spid="16" grpId="0" animBg="1"/>
      <p:bldP spid="16" grpId="1" animBg="1"/>
      <p:bldP spid="10" grpId="0" animBg="1"/>
      <p:bldP spid="10" grpId="1" animBg="1"/>
      <p:bldP spid="12" grpId="0" animBg="1"/>
      <p:bldP spid="12" grpId="1" animBg="1"/>
      <p:bldP spid="20" grpId="0" animBg="1"/>
      <p:bldP spid="20" grpId="1" animBg="1"/>
      <p:bldP spid="18" grpId="0" animBg="1"/>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cstate="print"/>
          <a:srcRect/>
          <a:stretch>
            <a:fillRect/>
          </a:stretch>
        </p:blipFill>
        <p:spPr bwMode="auto">
          <a:xfrm>
            <a:off x="4724400" y="3200400"/>
            <a:ext cx="3733800" cy="1828800"/>
          </a:xfrm>
          <a:prstGeom prst="rect">
            <a:avLst/>
          </a:prstGeom>
          <a:ln>
            <a:noFill/>
          </a:ln>
          <a:effectLst>
            <a:outerShdw blurRad="292100" dist="139700" dir="2700000" algn="tl" rotWithShape="0">
              <a:srgbClr val="333333">
                <a:alpha val="65000"/>
              </a:srgbClr>
            </a:outerShdw>
          </a:effectLst>
        </p:spPr>
      </p:pic>
      <p:pic>
        <p:nvPicPr>
          <p:cNvPr id="2056" name="Picture 8"/>
          <p:cNvPicPr>
            <a:picLocks noChangeAspect="1" noChangeArrowheads="1"/>
          </p:cNvPicPr>
          <p:nvPr/>
        </p:nvPicPr>
        <p:blipFill>
          <a:blip r:embed="rId4" cstate="print"/>
          <a:srcRect/>
          <a:stretch>
            <a:fillRect/>
          </a:stretch>
        </p:blipFill>
        <p:spPr bwMode="auto">
          <a:xfrm>
            <a:off x="4724400" y="3200400"/>
            <a:ext cx="3777343" cy="1828800"/>
          </a:xfrm>
          <a:prstGeom prst="rect">
            <a:avLst/>
          </a:prstGeom>
          <a:ln>
            <a:noFill/>
          </a:ln>
          <a:effectLst>
            <a:outerShdw blurRad="292100" dist="139700" dir="2700000" algn="tl" rotWithShape="0">
              <a:srgbClr val="333333">
                <a:alpha val="65000"/>
              </a:srgbClr>
            </a:outerShdw>
          </a:effectLst>
        </p:spPr>
      </p:pic>
      <p:pic>
        <p:nvPicPr>
          <p:cNvPr id="2053" name="Picture 5"/>
          <p:cNvPicPr>
            <a:picLocks noChangeAspect="1" noChangeArrowheads="1"/>
          </p:cNvPicPr>
          <p:nvPr/>
        </p:nvPicPr>
        <p:blipFill>
          <a:blip r:embed="rId5" cstate="print"/>
          <a:srcRect/>
          <a:stretch>
            <a:fillRect/>
          </a:stretch>
        </p:blipFill>
        <p:spPr bwMode="auto">
          <a:xfrm>
            <a:off x="304800" y="3200400"/>
            <a:ext cx="3751687" cy="1828800"/>
          </a:xfrm>
          <a:prstGeom prst="rect">
            <a:avLst/>
          </a:prstGeom>
          <a:ln>
            <a:noFill/>
          </a:ln>
          <a:effectLst>
            <a:outerShdw blurRad="292100" dist="139700" dir="2700000" algn="tl" rotWithShape="0">
              <a:srgbClr val="333333">
                <a:alpha val="65000"/>
              </a:srgbClr>
            </a:outerShdw>
          </a:effectLst>
        </p:spPr>
      </p:pic>
      <p:pic>
        <p:nvPicPr>
          <p:cNvPr id="2055" name="Picture 7"/>
          <p:cNvPicPr>
            <a:picLocks noChangeAspect="1" noChangeArrowheads="1"/>
          </p:cNvPicPr>
          <p:nvPr/>
        </p:nvPicPr>
        <p:blipFill>
          <a:blip r:embed="rId6" cstate="print"/>
          <a:srcRect/>
          <a:stretch>
            <a:fillRect/>
          </a:stretch>
        </p:blipFill>
        <p:spPr bwMode="auto">
          <a:xfrm>
            <a:off x="304800" y="3200400"/>
            <a:ext cx="3777343" cy="1828800"/>
          </a:xfrm>
          <a:prstGeom prst="rect">
            <a:avLst/>
          </a:prstGeom>
          <a:ln>
            <a:noFill/>
          </a:ln>
          <a:effectLst>
            <a:outerShdw blurRad="292100" dist="139700" dir="2700000" algn="tl" rotWithShape="0">
              <a:srgbClr val="333333">
                <a:alpha val="65000"/>
              </a:srgbClr>
            </a:outerShdw>
          </a:effectLst>
        </p:spPr>
      </p:pic>
      <p:sp>
        <p:nvSpPr>
          <p:cNvPr id="3" name="Content Placeholder 2"/>
          <p:cNvSpPr txBox="1">
            <a:spLocks/>
          </p:cNvSpPr>
          <p:nvPr/>
        </p:nvSpPr>
        <p:spPr>
          <a:xfrm>
            <a:off x="457200" y="758952"/>
            <a:ext cx="8229600" cy="2212848"/>
          </a:xfrm>
          <a:prstGeom prst="rect">
            <a:avLst/>
          </a:prstGeom>
        </p:spPr>
        <p:txBody>
          <a:bodyPr/>
          <a:lstStyle/>
          <a:p>
            <a:pPr marL="342900" lvl="3" indent="-342900">
              <a:spcBef>
                <a:spcPct val="20000"/>
              </a:spcBef>
              <a:buClr>
                <a:srgbClr val="C00000"/>
              </a:buClr>
              <a:buSzPct val="95000"/>
              <a:buFont typeface="Arial" panose="020B0604020202020204" pitchFamily="34" charset="0"/>
              <a:buChar char="•"/>
            </a:pPr>
            <a:r>
              <a:rPr lang="en-US" sz="2000" dirty="0">
                <a:latin typeface="+mn-lt"/>
              </a:rPr>
              <a:t>Much better cell to cell navigation both in highlight and edit mode:</a:t>
            </a:r>
          </a:p>
          <a:p>
            <a:pPr marL="742950" lvl="2" indent="-285750">
              <a:spcBef>
                <a:spcPct val="20000"/>
              </a:spcBef>
              <a:buClr>
                <a:schemeClr val="tx1"/>
              </a:buClr>
              <a:buSzPct val="95000"/>
              <a:buFont typeface="Arial" panose="020B0604020202020204" pitchFamily="34" charset="0"/>
              <a:buChar char="-"/>
            </a:pPr>
            <a:r>
              <a:rPr lang="en-US" dirty="0">
                <a:latin typeface="+mn-lt"/>
              </a:rPr>
              <a:t>Cell to cell arrow navigation allows a more comfortable free form movement.</a:t>
            </a:r>
          </a:p>
          <a:p>
            <a:pPr marL="742950" lvl="2" indent="-285750">
              <a:spcBef>
                <a:spcPct val="20000"/>
              </a:spcBef>
              <a:buClr>
                <a:schemeClr val="tx1"/>
              </a:buClr>
              <a:buSzPct val="95000"/>
              <a:buFont typeface="Arial" panose="020B0604020202020204" pitchFamily="34" charset="0"/>
              <a:buChar char="-"/>
            </a:pPr>
            <a:r>
              <a:rPr lang="en-US" dirty="0">
                <a:latin typeface="+mn-lt"/>
              </a:rPr>
              <a:t>This movement happens in two distinct modes:</a:t>
            </a:r>
          </a:p>
          <a:p>
            <a:pPr marL="1187450" lvl="3" indent="-273050">
              <a:spcBef>
                <a:spcPct val="20000"/>
              </a:spcBef>
              <a:buClr>
                <a:srgbClr val="7F7F7F"/>
              </a:buClr>
              <a:buSzPct val="95000"/>
              <a:buFont typeface="Wingdings" pitchFamily="2" charset="2"/>
              <a:buChar char="§"/>
            </a:pPr>
            <a:r>
              <a:rPr lang="en-US" sz="1600" dirty="0">
                <a:latin typeface="+mn-lt"/>
              </a:rPr>
              <a:t>Highlight /Focus mode </a:t>
            </a:r>
            <a:r>
              <a:rPr lang="en-US" sz="1200" dirty="0">
                <a:latin typeface="+mn-lt"/>
              </a:rPr>
              <a:t>(</a:t>
            </a:r>
            <a:r>
              <a:rPr lang="en-US" sz="1200" i="1" dirty="0">
                <a:latin typeface="+mn-lt"/>
              </a:rPr>
              <a:t>single-click to activate</a:t>
            </a:r>
            <a:r>
              <a:rPr lang="en-US" sz="1200" dirty="0">
                <a:latin typeface="+mn-lt"/>
              </a:rPr>
              <a:t>).</a:t>
            </a:r>
            <a:endParaRPr lang="en-US" dirty="0">
              <a:latin typeface="+mn-lt"/>
            </a:endParaRPr>
          </a:p>
          <a:p>
            <a:pPr marL="1187450" lvl="3" indent="-273050">
              <a:spcBef>
                <a:spcPct val="20000"/>
              </a:spcBef>
              <a:buClr>
                <a:srgbClr val="7F7F7F"/>
              </a:buClr>
              <a:buSzPct val="95000"/>
              <a:buFont typeface="Wingdings" pitchFamily="2" charset="2"/>
              <a:buChar char="§"/>
            </a:pPr>
            <a:r>
              <a:rPr lang="en-US" sz="1600" dirty="0">
                <a:latin typeface="+mn-lt"/>
              </a:rPr>
              <a:t>Edit mode </a:t>
            </a:r>
            <a:r>
              <a:rPr lang="en-US" sz="1200" dirty="0">
                <a:latin typeface="+mn-lt"/>
              </a:rPr>
              <a:t>(</a:t>
            </a:r>
            <a:r>
              <a:rPr lang="en-US" sz="1200" i="1" dirty="0">
                <a:latin typeface="+mn-lt"/>
              </a:rPr>
              <a:t>double-click or typing-in-cell to activate</a:t>
            </a:r>
            <a:r>
              <a:rPr lang="en-US" sz="1200" dirty="0">
                <a:latin typeface="+mn-lt"/>
              </a:rPr>
              <a:t>).</a:t>
            </a:r>
            <a:endParaRPr lang="en-US" dirty="0">
              <a:latin typeface="+mn-lt"/>
            </a:endParaRPr>
          </a:p>
          <a:p>
            <a:pPr marL="1261872" lvl="3" indent="-347472" eaLnBrk="0" hangingPunct="0">
              <a:spcBef>
                <a:spcPts val="24"/>
              </a:spcBef>
              <a:buClr>
                <a:schemeClr val="accent1"/>
              </a:buClr>
              <a:buSzPct val="95000"/>
            </a:pPr>
            <a:endParaRPr lang="en-US" sz="1600" dirty="0">
              <a:latin typeface="+mn-lt"/>
            </a:endParaRPr>
          </a:p>
        </p:txBody>
      </p:sp>
      <p:sp>
        <p:nvSpPr>
          <p:cNvPr id="27" name="Bent Arrow 26"/>
          <p:cNvSpPr/>
          <p:nvPr/>
        </p:nvSpPr>
        <p:spPr>
          <a:xfrm rot="5400000">
            <a:off x="5351805" y="2590802"/>
            <a:ext cx="685801" cy="381000"/>
          </a:xfrm>
          <a:prstGeom prst="bentArrow">
            <a:avLst/>
          </a:prstGeom>
          <a:solidFill>
            <a:srgbClr val="C00000">
              <a:alpha val="65000"/>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Bent Arrow 27"/>
          <p:cNvSpPr/>
          <p:nvPr/>
        </p:nvSpPr>
        <p:spPr>
          <a:xfrm rot="5400000" flipV="1">
            <a:off x="647701" y="2400302"/>
            <a:ext cx="990601" cy="457200"/>
          </a:xfrm>
          <a:prstGeom prst="bentArrow">
            <a:avLst/>
          </a:prstGeom>
          <a:solidFill>
            <a:srgbClr val="C00000">
              <a:alpha val="65000"/>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Down Arrow 31"/>
          <p:cNvSpPr>
            <a:spLocks noChangeArrowheads="1"/>
          </p:cNvSpPr>
          <p:nvPr/>
        </p:nvSpPr>
        <p:spPr bwMode="auto">
          <a:xfrm rot="10800000">
            <a:off x="4267200" y="3886200"/>
            <a:ext cx="269586" cy="414002"/>
          </a:xfrm>
          <a:prstGeom prst="downArrow">
            <a:avLst>
              <a:gd name="adj1" fmla="val 50000"/>
              <a:gd name="adj2" fmla="val 49843"/>
            </a:avLst>
          </a:prstGeom>
          <a:solidFill>
            <a:srgbClr val="C00000">
              <a:alpha val="65000"/>
            </a:srgbClr>
          </a:solidFill>
          <a:ln w="3175" algn="ctr">
            <a:solidFill>
              <a:schemeClr val="tx1"/>
            </a:solidFill>
            <a:round/>
            <a:headEnd/>
            <a:tailEnd/>
          </a:ln>
        </p:spPr>
        <p:txBody>
          <a:bodyPr/>
          <a:lstStyle/>
          <a:p>
            <a:endParaRPr lang="en-US"/>
          </a:p>
        </p:txBody>
      </p:sp>
      <p:pic>
        <p:nvPicPr>
          <p:cNvPr id="2057" name="Picture 9"/>
          <p:cNvPicPr>
            <a:picLocks noChangeAspect="1" noChangeArrowheads="1"/>
          </p:cNvPicPr>
          <p:nvPr/>
        </p:nvPicPr>
        <p:blipFill>
          <a:blip r:embed="rId7" cstate="print"/>
          <a:srcRect/>
          <a:stretch>
            <a:fillRect/>
          </a:stretch>
        </p:blipFill>
        <p:spPr bwMode="auto">
          <a:xfrm>
            <a:off x="304800" y="3200400"/>
            <a:ext cx="3777343" cy="1828800"/>
          </a:xfrm>
          <a:prstGeom prst="rect">
            <a:avLst/>
          </a:prstGeom>
          <a:ln>
            <a:noFill/>
          </a:ln>
          <a:effectLst>
            <a:outerShdw blurRad="292100" dist="139700" dir="2700000" algn="tl" rotWithShape="0">
              <a:srgbClr val="333333">
                <a:alpha val="65000"/>
              </a:srgbClr>
            </a:outerShdw>
          </a:effectLst>
        </p:spPr>
      </p:pic>
      <p:pic>
        <p:nvPicPr>
          <p:cNvPr id="2058" name="Picture 10"/>
          <p:cNvPicPr>
            <a:picLocks noChangeAspect="1" noChangeArrowheads="1"/>
          </p:cNvPicPr>
          <p:nvPr/>
        </p:nvPicPr>
        <p:blipFill>
          <a:blip r:embed="rId8" cstate="print"/>
          <a:srcRect/>
          <a:stretch>
            <a:fillRect/>
          </a:stretch>
        </p:blipFill>
        <p:spPr bwMode="auto">
          <a:xfrm>
            <a:off x="4724400" y="3200400"/>
            <a:ext cx="3777343" cy="1828800"/>
          </a:xfrm>
          <a:prstGeom prst="rect">
            <a:avLst/>
          </a:prstGeom>
          <a:ln>
            <a:noFill/>
          </a:ln>
          <a:effectLst>
            <a:outerShdw blurRad="292100" dist="139700" dir="2700000" algn="tl" rotWithShape="0">
              <a:srgbClr val="333333">
                <a:alpha val="65000"/>
              </a:srgbClr>
            </a:outerShdw>
          </a:effectLst>
        </p:spPr>
      </p:pic>
      <p:sp>
        <p:nvSpPr>
          <p:cNvPr id="35" name="Down Arrow 34"/>
          <p:cNvSpPr>
            <a:spLocks noChangeArrowheads="1"/>
          </p:cNvSpPr>
          <p:nvPr/>
        </p:nvSpPr>
        <p:spPr bwMode="auto">
          <a:xfrm rot="5400000">
            <a:off x="4263208" y="3890192"/>
            <a:ext cx="269586" cy="414002"/>
          </a:xfrm>
          <a:prstGeom prst="downArrow">
            <a:avLst>
              <a:gd name="adj1" fmla="val 50000"/>
              <a:gd name="adj2" fmla="val 49843"/>
            </a:avLst>
          </a:prstGeom>
          <a:solidFill>
            <a:srgbClr val="C00000">
              <a:alpha val="65000"/>
            </a:srgbClr>
          </a:solidFill>
          <a:ln w="3175" algn="ctr">
            <a:solidFill>
              <a:schemeClr val="tx1"/>
            </a:solidFill>
            <a:round/>
            <a:headEnd/>
            <a:tailEnd/>
          </a:ln>
        </p:spPr>
        <p:txBody>
          <a:bodyPr/>
          <a:lstStyle/>
          <a:p>
            <a:endParaRPr lang="en-US"/>
          </a:p>
        </p:txBody>
      </p:sp>
      <p:pic>
        <p:nvPicPr>
          <p:cNvPr id="2059" name="Picture 11"/>
          <p:cNvPicPr>
            <a:picLocks noChangeAspect="1" noChangeArrowheads="1"/>
          </p:cNvPicPr>
          <p:nvPr/>
        </p:nvPicPr>
        <p:blipFill>
          <a:blip r:embed="rId9" cstate="print"/>
          <a:srcRect/>
          <a:stretch>
            <a:fillRect/>
          </a:stretch>
        </p:blipFill>
        <p:spPr bwMode="auto">
          <a:xfrm>
            <a:off x="304800" y="3200400"/>
            <a:ext cx="3777343" cy="1828800"/>
          </a:xfrm>
          <a:prstGeom prst="rect">
            <a:avLst/>
          </a:prstGeom>
          <a:ln>
            <a:noFill/>
          </a:ln>
          <a:effectLst>
            <a:outerShdw blurRad="292100" dist="139700" dir="2700000" algn="tl" rotWithShape="0">
              <a:srgbClr val="333333">
                <a:alpha val="65000"/>
              </a:srgbClr>
            </a:outerShdw>
          </a:effectLst>
        </p:spPr>
      </p:pic>
      <p:pic>
        <p:nvPicPr>
          <p:cNvPr id="2060" name="Picture 12"/>
          <p:cNvPicPr>
            <a:picLocks noChangeAspect="1" noChangeArrowheads="1"/>
          </p:cNvPicPr>
          <p:nvPr/>
        </p:nvPicPr>
        <p:blipFill>
          <a:blip r:embed="rId10" cstate="print"/>
          <a:srcRect/>
          <a:stretch>
            <a:fillRect/>
          </a:stretch>
        </p:blipFill>
        <p:spPr bwMode="auto">
          <a:xfrm>
            <a:off x="4724400" y="3200400"/>
            <a:ext cx="3777343" cy="1828800"/>
          </a:xfrm>
          <a:prstGeom prst="rect">
            <a:avLst/>
          </a:prstGeom>
          <a:ln>
            <a:noFill/>
          </a:ln>
          <a:effectLst>
            <a:outerShdw blurRad="292100" dist="139700" dir="2700000" algn="tl" rotWithShape="0">
              <a:srgbClr val="333333">
                <a:alpha val="65000"/>
              </a:srgbClr>
            </a:outerShdw>
          </a:effectLst>
        </p:spPr>
      </p:pic>
      <p:sp>
        <p:nvSpPr>
          <p:cNvPr id="38" name="Down Arrow 37"/>
          <p:cNvSpPr>
            <a:spLocks noChangeArrowheads="1"/>
          </p:cNvSpPr>
          <p:nvPr/>
        </p:nvSpPr>
        <p:spPr bwMode="auto">
          <a:xfrm>
            <a:off x="4267200" y="3886200"/>
            <a:ext cx="269586" cy="414002"/>
          </a:xfrm>
          <a:prstGeom prst="downArrow">
            <a:avLst>
              <a:gd name="adj1" fmla="val 50000"/>
              <a:gd name="adj2" fmla="val 49843"/>
            </a:avLst>
          </a:prstGeom>
          <a:solidFill>
            <a:srgbClr val="C00000">
              <a:alpha val="65000"/>
            </a:srgbClr>
          </a:solidFill>
          <a:ln w="3175" algn="ctr">
            <a:solidFill>
              <a:schemeClr val="tx1"/>
            </a:solidFill>
            <a:round/>
            <a:headEnd/>
            <a:tailEnd/>
          </a:ln>
        </p:spPr>
        <p:txBody>
          <a:bodyPr/>
          <a:lstStyle/>
          <a:p>
            <a:endParaRPr lang="en-US"/>
          </a:p>
        </p:txBody>
      </p:sp>
      <p:pic>
        <p:nvPicPr>
          <p:cNvPr id="2061" name="Picture 13"/>
          <p:cNvPicPr>
            <a:picLocks noChangeAspect="1" noChangeArrowheads="1"/>
          </p:cNvPicPr>
          <p:nvPr/>
        </p:nvPicPr>
        <p:blipFill>
          <a:blip r:embed="rId11" cstate="print"/>
          <a:stretch>
            <a:fillRect/>
          </a:stretch>
        </p:blipFill>
        <p:spPr bwMode="auto">
          <a:xfrm>
            <a:off x="304800" y="3200400"/>
            <a:ext cx="3776472" cy="1840882"/>
          </a:xfrm>
          <a:prstGeom prst="rect">
            <a:avLst/>
          </a:prstGeom>
          <a:ln>
            <a:noFill/>
          </a:ln>
          <a:effectLst>
            <a:outerShdw blurRad="292100" dist="139700" dir="2700000" algn="tl" rotWithShape="0">
              <a:srgbClr val="333333">
                <a:alpha val="65000"/>
              </a:srgbClr>
            </a:outerShdw>
          </a:effectLst>
        </p:spPr>
      </p:pic>
      <p:sp>
        <p:nvSpPr>
          <p:cNvPr id="40" name="Down Arrow 39"/>
          <p:cNvSpPr>
            <a:spLocks noChangeArrowheads="1"/>
          </p:cNvSpPr>
          <p:nvPr/>
        </p:nvSpPr>
        <p:spPr bwMode="auto">
          <a:xfrm rot="16200000">
            <a:off x="4263208" y="3890192"/>
            <a:ext cx="269586" cy="414002"/>
          </a:xfrm>
          <a:prstGeom prst="downArrow">
            <a:avLst>
              <a:gd name="adj1" fmla="val 50000"/>
              <a:gd name="adj2" fmla="val 49843"/>
            </a:avLst>
          </a:prstGeom>
          <a:solidFill>
            <a:srgbClr val="C00000">
              <a:alpha val="65000"/>
            </a:srgbClr>
          </a:solidFill>
          <a:ln w="3175" algn="ctr">
            <a:solidFill>
              <a:schemeClr val="tx1"/>
            </a:solidFill>
            <a:round/>
            <a:headEnd/>
            <a:tailEnd/>
          </a:ln>
        </p:spPr>
        <p:txBody>
          <a:bodyPr/>
          <a:lstStyle/>
          <a:p>
            <a:endParaRPr lang="en-US"/>
          </a:p>
        </p:txBody>
      </p:sp>
      <p:pic>
        <p:nvPicPr>
          <p:cNvPr id="2062" name="Picture 14"/>
          <p:cNvPicPr>
            <a:picLocks noChangeAspect="1" noChangeArrowheads="1"/>
          </p:cNvPicPr>
          <p:nvPr/>
        </p:nvPicPr>
        <p:blipFill>
          <a:blip r:embed="rId12" cstate="print"/>
          <a:stretch>
            <a:fillRect/>
          </a:stretch>
        </p:blipFill>
        <p:spPr bwMode="auto">
          <a:xfrm>
            <a:off x="4724400" y="3200400"/>
            <a:ext cx="3776472" cy="1837844"/>
          </a:xfrm>
          <a:prstGeom prst="rect">
            <a:avLst/>
          </a:prstGeom>
          <a:ln>
            <a:noFill/>
          </a:ln>
          <a:effectLst>
            <a:outerShdw blurRad="292100" dist="139700" dir="2700000" algn="tl" rotWithShape="0">
              <a:srgbClr val="333333">
                <a:alpha val="65000"/>
              </a:srgbClr>
            </a:outerShdw>
          </a:effectLst>
        </p:spPr>
      </p:pic>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282</a:t>
            </a:fld>
            <a:endParaRPr lang="en-US"/>
          </a:p>
        </p:txBody>
      </p:sp>
      <p:sp>
        <p:nvSpPr>
          <p:cNvPr id="21"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630999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05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2052"/>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205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056"/>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2055"/>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32"/>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205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5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2057"/>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35"/>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2058"/>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05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06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38"/>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059"/>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2060"/>
                                        </p:tgtEl>
                                        <p:attrNameLst>
                                          <p:attrName>style.visibility</p:attrName>
                                        </p:attrNameLst>
                                      </p:cBhvr>
                                      <p:to>
                                        <p:strVal val="hidden"/>
                                      </p:to>
                                    </p:set>
                                  </p:childTnLst>
                                </p:cTn>
                              </p:par>
                              <p:par>
                                <p:cTn id="51" presetID="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06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0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5" grpId="0" animBg="1"/>
      <p:bldP spid="35" grpId="1" animBg="1"/>
      <p:bldP spid="38" grpId="0" animBg="1"/>
      <p:bldP spid="38" grpId="1" animBg="1"/>
      <p:bldP spid="40" grpId="0" animBg="1"/>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457200" y="758952"/>
            <a:ext cx="8534400" cy="5486400"/>
          </a:xfrm>
          <a:prstGeom prst="rect">
            <a:avLst/>
          </a:prstGeom>
        </p:spPr>
        <p:txBody>
          <a:bodyPr/>
          <a:lstStyle/>
          <a:p>
            <a:pPr marL="342900" indent="-342900">
              <a:spcBef>
                <a:spcPct val="20000"/>
              </a:spcBef>
              <a:buClr>
                <a:srgbClr val="C00000"/>
              </a:buClr>
              <a:buSzPct val="95000"/>
              <a:buFont typeface="Arial" panose="020B0604020202020204" pitchFamily="34" charset="0"/>
              <a:buChar char="•"/>
            </a:pPr>
            <a:r>
              <a:rPr lang="en-US" sz="2000" dirty="0">
                <a:latin typeface="+mn-lt"/>
              </a:rPr>
              <a:t>Use of new Clipboard Manager</a:t>
            </a:r>
            <a:endParaRPr lang="en-US" sz="2000" i="1" dirty="0">
              <a:latin typeface="+mn-lt"/>
            </a:endParaRPr>
          </a:p>
          <a:p>
            <a:pPr marL="742950" lvl="1" indent="-285750">
              <a:spcBef>
                <a:spcPct val="20000"/>
              </a:spcBef>
              <a:buClr>
                <a:schemeClr val="tx1"/>
              </a:buClr>
              <a:buSzPct val="95000"/>
              <a:buFont typeface="Arial" panose="020B0604020202020204" pitchFamily="34" charset="0"/>
              <a:buChar char="-"/>
            </a:pPr>
            <a:r>
              <a:rPr lang="en-US" dirty="0">
                <a:latin typeface="+mn-lt"/>
              </a:rPr>
              <a:t>In 8.30, we have provided a new feature that allows a user to persist multiple clipboard operations for later retrieval. This facilitates a better copy &amp; paste sequence operation over the normal, single save/retrieve Microsoft clipboard.</a:t>
            </a:r>
          </a:p>
          <a:p>
            <a:pPr marL="742950" lvl="1" indent="-285750">
              <a:spcBef>
                <a:spcPct val="20000"/>
              </a:spcBef>
              <a:buClr>
                <a:schemeClr val="tx1"/>
              </a:buClr>
              <a:buSzPct val="95000"/>
              <a:buFont typeface="Arial" panose="020B0604020202020204" pitchFamily="34" charset="0"/>
              <a:buChar char="-"/>
            </a:pPr>
            <a:r>
              <a:rPr lang="en-US" dirty="0">
                <a:latin typeface="+mn-lt"/>
              </a:rPr>
              <a:t>The “My Clipboard Manager” feature is available in the QAT:</a:t>
            </a:r>
          </a:p>
          <a:p>
            <a:pPr marL="742950" lvl="1" indent="-285750">
              <a:spcBef>
                <a:spcPct val="20000"/>
              </a:spcBef>
              <a:buClr>
                <a:schemeClr val="tx1"/>
              </a:buClr>
              <a:buSzPct val="95000"/>
              <a:buFont typeface="Arial" panose="020B0604020202020204" pitchFamily="34" charset="0"/>
              <a:buChar char="-"/>
            </a:pPr>
            <a:r>
              <a:rPr lang="en-US" dirty="0">
                <a:latin typeface="+mn-lt"/>
              </a:rPr>
              <a:t>It can retrieve, by default, the last 10 copy operations.</a:t>
            </a:r>
          </a:p>
          <a:p>
            <a:pPr marL="742950" lvl="1" indent="-285750">
              <a:spcBef>
                <a:spcPct val="20000"/>
              </a:spcBef>
              <a:buClr>
                <a:schemeClr val="tx1"/>
              </a:buClr>
              <a:buSzPct val="95000"/>
              <a:buFont typeface="Arial" panose="020B0604020202020204" pitchFamily="34" charset="0"/>
              <a:buChar char="-"/>
            </a:pPr>
            <a:r>
              <a:rPr lang="en-US" dirty="0">
                <a:latin typeface="+mn-lt"/>
              </a:rPr>
              <a:t>Each clipboard entry gives detailed content as far as dimension and value list of items captured.</a:t>
            </a:r>
          </a:p>
          <a:p>
            <a:pPr marL="742950" lvl="1" indent="-285750">
              <a:spcBef>
                <a:spcPct val="20000"/>
              </a:spcBef>
              <a:buClr>
                <a:schemeClr val="tx1"/>
              </a:buClr>
              <a:buSzPct val="95000"/>
              <a:buFont typeface="Arial" panose="020B0604020202020204" pitchFamily="34" charset="0"/>
              <a:buChar char="-"/>
            </a:pPr>
            <a:r>
              <a:rPr lang="en-US" dirty="0">
                <a:latin typeface="+mn-lt"/>
              </a:rPr>
              <a:t>Mouse-over tooltip gives header column association:</a:t>
            </a:r>
          </a:p>
          <a:p>
            <a:pPr marL="730250" lvl="1" indent="-273050">
              <a:spcBef>
                <a:spcPct val="20000"/>
              </a:spcBef>
              <a:buClr>
                <a:schemeClr val="accent1"/>
              </a:buClr>
              <a:buSzPct val="95000"/>
              <a:buFont typeface="Wingdings 2" pitchFamily="18" charset="2"/>
              <a:buChar char=""/>
            </a:pPr>
            <a:endParaRPr lang="en-US" dirty="0">
              <a:latin typeface="+mn-lt"/>
            </a:endParaRPr>
          </a:p>
          <a:p>
            <a:pPr marL="1187450" lvl="3" indent="-273050" eaLnBrk="0" hangingPunct="0">
              <a:spcBef>
                <a:spcPct val="20000"/>
              </a:spcBef>
              <a:buClr>
                <a:schemeClr val="accent1"/>
              </a:buClr>
              <a:buSzPct val="95000"/>
              <a:buFont typeface="Wingdings" pitchFamily="2" charset="2"/>
              <a:buChar char="§"/>
            </a:pPr>
            <a:endParaRPr lang="en-US" dirty="0"/>
          </a:p>
          <a:p>
            <a:pPr marL="1187450" lvl="3" indent="-273050" eaLnBrk="0" hangingPunct="0">
              <a:spcBef>
                <a:spcPct val="20000"/>
              </a:spcBef>
              <a:buClr>
                <a:schemeClr val="accent1"/>
              </a:buClr>
              <a:buSzPct val="95000"/>
              <a:buFont typeface="Wingdings" pitchFamily="2" charset="2"/>
              <a:buChar char="§"/>
            </a:pPr>
            <a:endParaRPr lang="en-US" i="1" dirty="0"/>
          </a:p>
          <a:p>
            <a:pPr marL="1187450" lvl="3" indent="-273050" eaLnBrk="0" hangingPunct="0">
              <a:spcBef>
                <a:spcPct val="20000"/>
              </a:spcBef>
              <a:buClr>
                <a:schemeClr val="accent2"/>
              </a:buClr>
              <a:buSzPct val="95000"/>
              <a:buFont typeface="Wingdings 2" pitchFamily="18" charset="2"/>
              <a:buChar char=""/>
            </a:pPr>
            <a:endParaRPr lang="en-US" dirty="0">
              <a:latin typeface="+mn-lt"/>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4" name="Picture 3"/>
          <p:cNvPicPr>
            <a:picLocks noChangeAspect="1" noChangeArrowheads="1"/>
          </p:cNvPicPr>
          <p:nvPr/>
        </p:nvPicPr>
        <p:blipFill>
          <a:blip r:embed="rId3" cstate="print"/>
          <a:srcRect/>
          <a:stretch>
            <a:fillRect/>
          </a:stretch>
        </p:blipFill>
        <p:spPr bwMode="auto">
          <a:xfrm>
            <a:off x="7362365" y="2317813"/>
            <a:ext cx="1687513" cy="415925"/>
          </a:xfrm>
          <a:prstGeom prst="rect">
            <a:avLst/>
          </a:prstGeom>
          <a:ln>
            <a:noFill/>
          </a:ln>
          <a:effectLst>
            <a:outerShdw blurRad="292100" dist="139700" dir="2700000" algn="tl" rotWithShape="0">
              <a:srgbClr val="333333">
                <a:alpha val="65000"/>
              </a:srgbClr>
            </a:outerShdw>
          </a:effectLst>
        </p:spPr>
      </p:pic>
      <p:sp>
        <p:nvSpPr>
          <p:cNvPr id="5" name="Oval 6"/>
          <p:cNvSpPr>
            <a:spLocks noChangeArrowheads="1"/>
          </p:cNvSpPr>
          <p:nvPr/>
        </p:nvSpPr>
        <p:spPr bwMode="auto">
          <a:xfrm>
            <a:off x="7823200" y="2284475"/>
            <a:ext cx="228600" cy="241300"/>
          </a:xfrm>
          <a:prstGeom prst="ellipse">
            <a:avLst/>
          </a:prstGeom>
          <a:noFill/>
          <a:ln w="19050" algn="ctr">
            <a:solidFill>
              <a:srgbClr val="FF0000"/>
            </a:solidFill>
            <a:round/>
            <a:headEnd/>
            <a:tailEnd/>
          </a:ln>
        </p:spPr>
        <p:txBody>
          <a:bodyPr/>
          <a:lstStyle/>
          <a:p>
            <a:endParaRPr lang="en-US"/>
          </a:p>
        </p:txBody>
      </p:sp>
      <p:pic>
        <p:nvPicPr>
          <p:cNvPr id="7" name="Picture 6"/>
          <p:cNvPicPr>
            <a:picLocks noChangeAspect="1" noChangeArrowheads="1"/>
          </p:cNvPicPr>
          <p:nvPr/>
        </p:nvPicPr>
        <p:blipFill>
          <a:blip r:embed="rId4" cstate="print"/>
          <a:srcRect/>
          <a:stretch>
            <a:fillRect/>
          </a:stretch>
        </p:blipFill>
        <p:spPr bwMode="auto">
          <a:xfrm>
            <a:off x="1295400" y="4120140"/>
            <a:ext cx="1951037" cy="1927225"/>
          </a:xfrm>
          <a:prstGeom prst="rect">
            <a:avLst/>
          </a:prstGeom>
          <a:ln>
            <a:noFill/>
          </a:ln>
          <a:effectLst>
            <a:outerShdw blurRad="292100" dist="139700" dir="2700000" algn="tl" rotWithShape="0">
              <a:srgbClr val="333333">
                <a:alpha val="65000"/>
              </a:srgbClr>
            </a:outerShdw>
          </a:effectLst>
        </p:spPr>
      </p:pic>
      <p:pic>
        <p:nvPicPr>
          <p:cNvPr id="8" name="Picture 12"/>
          <p:cNvPicPr>
            <a:picLocks noChangeAspect="1" noChangeArrowheads="1"/>
          </p:cNvPicPr>
          <p:nvPr/>
        </p:nvPicPr>
        <p:blipFill>
          <a:blip r:embed="rId5" cstate="print"/>
          <a:srcRect/>
          <a:stretch>
            <a:fillRect/>
          </a:stretch>
        </p:blipFill>
        <p:spPr bwMode="auto">
          <a:xfrm>
            <a:off x="1733550" y="5183765"/>
            <a:ext cx="3000375" cy="276225"/>
          </a:xfrm>
          <a:prstGeom prst="rect">
            <a:avLst/>
          </a:prstGeom>
          <a:ln>
            <a:noFill/>
          </a:ln>
          <a:effectLst>
            <a:outerShdw blurRad="292100" dist="139700" dir="2700000" algn="tl" rotWithShape="0">
              <a:srgbClr val="333333">
                <a:alpha val="65000"/>
              </a:srgbClr>
            </a:outerShdw>
          </a:effectLst>
        </p:spPr>
      </p:pic>
      <p:cxnSp>
        <p:nvCxnSpPr>
          <p:cNvPr id="9" name="Straight Arrow Connector 18"/>
          <p:cNvCxnSpPr>
            <a:cxnSpLocks noChangeShapeType="1"/>
          </p:cNvCxnSpPr>
          <p:nvPr/>
        </p:nvCxnSpPr>
        <p:spPr bwMode="auto">
          <a:xfrm flipH="1" flipV="1">
            <a:off x="1492250" y="4718628"/>
            <a:ext cx="241300" cy="603250"/>
          </a:xfrm>
          <a:prstGeom prst="straightConnector1">
            <a:avLst/>
          </a:prstGeom>
          <a:noFill/>
          <a:ln w="15875" algn="ctr">
            <a:solidFill>
              <a:srgbClr val="FF0000"/>
            </a:solidFill>
            <a:round/>
            <a:headEnd/>
            <a:tailEnd type="arrow" w="med" len="med"/>
          </a:ln>
        </p:spPr>
      </p:cxnSp>
      <p:sp>
        <p:nvSpPr>
          <p:cNvPr id="10" name="Line Callout 1 9"/>
          <p:cNvSpPr>
            <a:spLocks/>
          </p:cNvSpPr>
          <p:nvPr/>
        </p:nvSpPr>
        <p:spPr bwMode="auto">
          <a:xfrm>
            <a:off x="5410200" y="4501140"/>
            <a:ext cx="2209800" cy="1384995"/>
          </a:xfrm>
          <a:prstGeom prst="borderCallout1">
            <a:avLst>
              <a:gd name="adj1" fmla="val 48602"/>
              <a:gd name="adj2" fmla="val -736"/>
              <a:gd name="adj3" fmla="val 59649"/>
              <a:gd name="adj4" fmla="val -28516"/>
            </a:avLst>
          </a:prstGeom>
          <a:solidFill>
            <a:schemeClr val="bg1"/>
          </a:solidFill>
          <a:ln w="19050" algn="ctr">
            <a:solidFill>
              <a:srgbClr val="FF0000"/>
            </a:solidFill>
            <a:round/>
            <a:headEnd type="none"/>
            <a:tailEnd type="arrow"/>
          </a:ln>
        </p:spPr>
        <p:txBody>
          <a:bodyPr>
            <a:spAutoFit/>
          </a:bodyPr>
          <a:lstStyle/>
          <a:p>
            <a:pPr>
              <a:defRPr/>
            </a:pPr>
            <a:r>
              <a:rPr lang="en-US" sz="1200" kern="0" dirty="0"/>
              <a:t>Mouse-over on the 4</a:t>
            </a:r>
            <a:r>
              <a:rPr lang="en-US" sz="1200" kern="0" baseline="30000" dirty="0"/>
              <a:t>th</a:t>
            </a:r>
            <a:r>
              <a:rPr lang="en-US" sz="1200" kern="0" dirty="0"/>
              <a:t> copy item in the Clipboard Manager popup and it shows it copied a partial row spanning 3 columns. These columns are the CBE positions #1 through #3.</a:t>
            </a:r>
            <a:endParaRPr lang="en-US" sz="1200" dirty="0"/>
          </a:p>
        </p:txBody>
      </p:sp>
      <p:sp>
        <p:nvSpPr>
          <p:cNvPr id="11" name="Slide Number Placeholder 10"/>
          <p:cNvSpPr>
            <a:spLocks noGrp="1"/>
          </p:cNvSpPr>
          <p:nvPr>
            <p:ph type="sldNum" sz="quarter" idx="12"/>
          </p:nvPr>
        </p:nvSpPr>
        <p:spPr/>
        <p:txBody>
          <a:bodyPr/>
          <a:lstStyle/>
          <a:p>
            <a:pPr>
              <a:defRPr/>
            </a:pPr>
            <a:fld id="{5EBFFAA4-B388-4556-9281-8FD3840B9125}" type="slidenum">
              <a:rPr lang="en-US" smtClean="0"/>
              <a:pPr>
                <a:defRPr/>
              </a:pPr>
              <a:t>283</a:t>
            </a:fld>
            <a:endParaRPr lang="en-US"/>
          </a:p>
        </p:txBody>
      </p:sp>
      <p:sp>
        <p:nvSpPr>
          <p:cNvPr id="12"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037519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p:cNvPicPr>
            <a:picLocks noChangeAspect="1" noChangeArrowheads="1"/>
          </p:cNvPicPr>
          <p:nvPr/>
        </p:nvPicPr>
        <p:blipFill>
          <a:blip r:embed="rId3" cstate="print"/>
          <a:stretch>
            <a:fillRect/>
          </a:stretch>
        </p:blipFill>
        <p:spPr bwMode="auto">
          <a:xfrm>
            <a:off x="304799" y="1752600"/>
            <a:ext cx="5953523" cy="4038600"/>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4" cstate="print"/>
          <a:srcRect/>
          <a:stretch>
            <a:fillRect/>
          </a:stretch>
        </p:blipFill>
        <p:spPr bwMode="auto">
          <a:xfrm>
            <a:off x="304800" y="1752600"/>
            <a:ext cx="5943600" cy="4038600"/>
          </a:xfrm>
          <a:prstGeom prst="rect">
            <a:avLst/>
          </a:prstGeom>
          <a:ln>
            <a:noFill/>
          </a:ln>
          <a:effectLst>
            <a:outerShdw blurRad="292100" dist="139700" dir="2700000" algn="tl" rotWithShape="0">
              <a:srgbClr val="333333">
                <a:alpha val="65000"/>
              </a:srgbClr>
            </a:outerShdw>
          </a:effectLst>
        </p:spPr>
      </p:pic>
      <p:pic>
        <p:nvPicPr>
          <p:cNvPr id="1029" name="Picture 5"/>
          <p:cNvPicPr>
            <a:picLocks noChangeAspect="1" noChangeArrowheads="1"/>
          </p:cNvPicPr>
          <p:nvPr/>
        </p:nvPicPr>
        <p:blipFill>
          <a:blip r:embed="rId5" cstate="print"/>
          <a:srcRect/>
          <a:stretch>
            <a:fillRect/>
          </a:stretch>
        </p:blipFill>
        <p:spPr bwMode="auto">
          <a:xfrm>
            <a:off x="304800" y="1752600"/>
            <a:ext cx="5928287" cy="3995928"/>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6" cstate="print"/>
          <a:stretch>
            <a:fillRect/>
          </a:stretch>
        </p:blipFill>
        <p:spPr bwMode="auto">
          <a:xfrm>
            <a:off x="304800" y="1752599"/>
            <a:ext cx="5943600" cy="4095817"/>
          </a:xfrm>
          <a:prstGeom prst="rect">
            <a:avLst/>
          </a:prstGeom>
          <a:ln>
            <a:noFill/>
          </a:ln>
          <a:effectLst>
            <a:outerShdw blurRad="292100" dist="139700" dir="2700000" algn="tl" rotWithShape="0">
              <a:srgbClr val="333333">
                <a:alpha val="65000"/>
              </a:srgbClr>
            </a:outerShdw>
          </a:effectLst>
        </p:spPr>
      </p:pic>
      <p:pic>
        <p:nvPicPr>
          <p:cNvPr id="1033" name="Picture 9"/>
          <p:cNvPicPr>
            <a:picLocks noChangeAspect="1" noChangeArrowheads="1"/>
          </p:cNvPicPr>
          <p:nvPr/>
        </p:nvPicPr>
        <p:blipFill>
          <a:blip r:embed="rId7" cstate="print"/>
          <a:srcRect/>
          <a:stretch>
            <a:fillRect/>
          </a:stretch>
        </p:blipFill>
        <p:spPr bwMode="auto">
          <a:xfrm>
            <a:off x="304800" y="1752600"/>
            <a:ext cx="5943600" cy="4038600"/>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8" cstate="print"/>
          <a:stretch>
            <a:fillRect/>
          </a:stretch>
        </p:blipFill>
        <p:spPr bwMode="auto">
          <a:xfrm>
            <a:off x="304799" y="1752600"/>
            <a:ext cx="5922536" cy="3995928"/>
          </a:xfrm>
          <a:prstGeom prst="rect">
            <a:avLst/>
          </a:prstGeom>
          <a:ln>
            <a:noFill/>
          </a:ln>
          <a:effectLst>
            <a:outerShdw blurRad="292100" dist="139700" dir="2700000" algn="tl" rotWithShape="0">
              <a:srgbClr val="333333">
                <a:alpha val="65000"/>
              </a:srgbClr>
            </a:outerShdw>
          </a:effectLst>
        </p:spPr>
      </p:pic>
      <p:sp>
        <p:nvSpPr>
          <p:cNvPr id="3" name="Content Placeholder 2"/>
          <p:cNvSpPr txBox="1">
            <a:spLocks/>
          </p:cNvSpPr>
          <p:nvPr/>
        </p:nvSpPr>
        <p:spPr>
          <a:xfrm>
            <a:off x="457200" y="758952"/>
            <a:ext cx="8534400" cy="688848"/>
          </a:xfrm>
          <a:prstGeom prst="rect">
            <a:avLst/>
          </a:prstGeom>
        </p:spPr>
        <p:txBody>
          <a:bodyPr/>
          <a:lstStyle/>
          <a:p>
            <a:pPr marL="342900" indent="-342900">
              <a:spcBef>
                <a:spcPct val="20000"/>
              </a:spcBef>
              <a:buClr>
                <a:srgbClr val="C00000"/>
              </a:buClr>
              <a:buSzPct val="95000"/>
              <a:buFont typeface="Arial" panose="020B0604020202020204" pitchFamily="34" charset="0"/>
              <a:buChar char="•"/>
            </a:pPr>
            <a:r>
              <a:rPr lang="en-US" sz="2000" dirty="0">
                <a:latin typeface="+mn-lt"/>
              </a:rPr>
              <a:t>Use of new Clipboard Manager  - </a:t>
            </a:r>
            <a:r>
              <a:rPr lang="en-US" sz="1400" i="1" dirty="0">
                <a:latin typeface="+mn-lt"/>
              </a:rPr>
              <a:t>(continued)</a:t>
            </a:r>
            <a:endParaRPr lang="en-US" sz="2000" i="1" dirty="0">
              <a:latin typeface="+mn-lt"/>
            </a:endParaRPr>
          </a:p>
          <a:p>
            <a:pPr marL="730250" lvl="1" indent="-273050">
              <a:spcBef>
                <a:spcPct val="20000"/>
              </a:spcBef>
              <a:buClr>
                <a:schemeClr val="accent1"/>
              </a:buClr>
              <a:buSzPct val="95000"/>
              <a:buFont typeface="Wingdings 2" pitchFamily="18" charset="2"/>
              <a:buChar char=""/>
            </a:pPr>
            <a:endParaRPr lang="en-US" dirty="0">
              <a:latin typeface="+mn-lt"/>
            </a:endParaRPr>
          </a:p>
          <a:p>
            <a:pPr marL="1187450" lvl="3" indent="-273050" eaLnBrk="0" hangingPunct="0">
              <a:spcBef>
                <a:spcPct val="20000"/>
              </a:spcBef>
              <a:buClr>
                <a:schemeClr val="accent1"/>
              </a:buClr>
              <a:buSzPct val="95000"/>
              <a:buFont typeface="Wingdings" pitchFamily="2" charset="2"/>
              <a:buChar char="§"/>
            </a:pPr>
            <a:endParaRPr lang="en-US" dirty="0"/>
          </a:p>
          <a:p>
            <a:pPr marL="1187450" lvl="3" indent="-273050" eaLnBrk="0" hangingPunct="0">
              <a:spcBef>
                <a:spcPct val="20000"/>
              </a:spcBef>
              <a:buClr>
                <a:schemeClr val="accent2"/>
              </a:buClr>
              <a:buSzPct val="95000"/>
              <a:buFont typeface="Wingdings 2" pitchFamily="18" charset="2"/>
              <a:buChar char=""/>
            </a:pPr>
            <a:endParaRPr lang="en-US" dirty="0">
              <a:latin typeface="+mn-lt"/>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32" name="Straight Arrow Connector 31"/>
          <p:cNvCxnSpPr>
            <a:stCxn id="31" idx="2"/>
          </p:cNvCxnSpPr>
          <p:nvPr/>
        </p:nvCxnSpPr>
        <p:spPr>
          <a:xfrm flipH="1">
            <a:off x="2971800" y="4137630"/>
            <a:ext cx="3733800" cy="2819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8" idx="2"/>
          </p:cNvCxnSpPr>
          <p:nvPr/>
        </p:nvCxnSpPr>
        <p:spPr>
          <a:xfrm flipH="1">
            <a:off x="3124200" y="3505200"/>
            <a:ext cx="3581400" cy="990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5" idx="2"/>
          </p:cNvCxnSpPr>
          <p:nvPr/>
        </p:nvCxnSpPr>
        <p:spPr>
          <a:xfrm flipH="1" flipV="1">
            <a:off x="3124200" y="4495800"/>
            <a:ext cx="3581400" cy="21916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6" name="Oval 6"/>
          <p:cNvSpPr>
            <a:spLocks noChangeArrowheads="1"/>
          </p:cNvSpPr>
          <p:nvPr/>
        </p:nvSpPr>
        <p:spPr bwMode="auto">
          <a:xfrm>
            <a:off x="2057400" y="4038600"/>
            <a:ext cx="457200" cy="317500"/>
          </a:xfrm>
          <a:prstGeom prst="ellipse">
            <a:avLst/>
          </a:prstGeom>
          <a:noFill/>
          <a:ln w="19050" algn="ctr">
            <a:solidFill>
              <a:srgbClr val="FF0000"/>
            </a:solidFill>
            <a:round/>
            <a:headEnd/>
            <a:tailEnd/>
          </a:ln>
        </p:spPr>
        <p:txBody>
          <a:bodyPr/>
          <a:lstStyle/>
          <a:p>
            <a:endParaRPr lang="en-US"/>
          </a:p>
        </p:txBody>
      </p:sp>
      <p:cxnSp>
        <p:nvCxnSpPr>
          <p:cNvPr id="39" name="Straight Arrow Connector 38"/>
          <p:cNvCxnSpPr>
            <a:stCxn id="38" idx="2"/>
          </p:cNvCxnSpPr>
          <p:nvPr/>
        </p:nvCxnSpPr>
        <p:spPr>
          <a:xfrm flipH="1" flipV="1">
            <a:off x="3124200" y="4648202"/>
            <a:ext cx="3581400" cy="142223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Line Callout 1 14"/>
          <p:cNvSpPr>
            <a:spLocks/>
          </p:cNvSpPr>
          <p:nvPr/>
        </p:nvSpPr>
        <p:spPr bwMode="auto">
          <a:xfrm>
            <a:off x="6705600" y="4114800"/>
            <a:ext cx="1981200" cy="1200329"/>
          </a:xfrm>
          <a:prstGeom prst="borderCallout1">
            <a:avLst>
              <a:gd name="adj1" fmla="val 50779"/>
              <a:gd name="adj2" fmla="val 84"/>
              <a:gd name="adj3" fmla="val -80841"/>
              <a:gd name="adj4" fmla="val -124397"/>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Third copy operation is a single label cell. The Clipboard Manager again reflects this last operation by being on top of the stack.</a:t>
            </a:r>
            <a:endParaRPr lang="en-US" sz="1200" dirty="0"/>
          </a:p>
        </p:txBody>
      </p:sp>
      <p:sp>
        <p:nvSpPr>
          <p:cNvPr id="31" name="Line Callout 1 30"/>
          <p:cNvSpPr>
            <a:spLocks/>
          </p:cNvSpPr>
          <p:nvPr/>
        </p:nvSpPr>
        <p:spPr bwMode="auto">
          <a:xfrm>
            <a:off x="6705600" y="3352800"/>
            <a:ext cx="1981200" cy="1569660"/>
          </a:xfrm>
          <a:prstGeom prst="borderCallout1">
            <a:avLst>
              <a:gd name="adj1" fmla="val 50779"/>
              <a:gd name="adj2" fmla="val 84"/>
              <a:gd name="adj3" fmla="val 2488"/>
              <a:gd name="adj4" fmla="val -58741"/>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Second copy operation is a single row of cells that have a variety of controls, such as dropdown lists and checkboxes. The Clipboard Manager pushes this operation to the top of the window list.</a:t>
            </a:r>
            <a:endParaRPr lang="en-US" sz="1200" dirty="0"/>
          </a:p>
        </p:txBody>
      </p:sp>
      <p:sp>
        <p:nvSpPr>
          <p:cNvPr id="37" name="Line Callout 1 36"/>
          <p:cNvSpPr>
            <a:spLocks/>
          </p:cNvSpPr>
          <p:nvPr/>
        </p:nvSpPr>
        <p:spPr bwMode="auto">
          <a:xfrm>
            <a:off x="6629400" y="2057400"/>
            <a:ext cx="2286000" cy="1600200"/>
          </a:xfrm>
          <a:prstGeom prst="borderCallout1">
            <a:avLst>
              <a:gd name="adj1" fmla="val 50779"/>
              <a:gd name="adj2" fmla="val 84"/>
              <a:gd name="adj3" fmla="val 82693"/>
              <a:gd name="adj4" fmla="val -162330"/>
            </a:avLst>
          </a:prstGeom>
          <a:solidFill>
            <a:schemeClr val="bg1"/>
          </a:solidFill>
          <a:ln w="19050" algn="ctr">
            <a:solidFill>
              <a:srgbClr val="FF0000"/>
            </a:solidFill>
            <a:round/>
            <a:headEnd type="none"/>
            <a:tailEnd type="arrow"/>
          </a:ln>
        </p:spPr>
        <p:txBody>
          <a:bodyPr wrap="square">
            <a:spAutoFit/>
          </a:bodyPr>
          <a:lstStyle/>
          <a:p>
            <a:pPr>
              <a:defRPr/>
            </a:pPr>
            <a:r>
              <a:rPr lang="en-US" sz="1200" dirty="0"/>
              <a:t>Highlight the 3</a:t>
            </a:r>
            <a:r>
              <a:rPr lang="en-US" sz="1200" baseline="30000" dirty="0"/>
              <a:t>rd</a:t>
            </a:r>
            <a:r>
              <a:rPr lang="en-US" sz="1200" dirty="0"/>
              <a:t> item in the list and press “Set”. Now the Clipboard contents will be the 3</a:t>
            </a:r>
            <a:r>
              <a:rPr lang="en-US" sz="1200" baseline="30000" dirty="0"/>
              <a:t>rd</a:t>
            </a:r>
            <a:r>
              <a:rPr lang="en-US" sz="1200" dirty="0"/>
              <a:t> item containing the CBE block. This will float the item to the top position in the stack to indicate the active clipboard memory.</a:t>
            </a:r>
          </a:p>
        </p:txBody>
      </p:sp>
      <p:sp>
        <p:nvSpPr>
          <p:cNvPr id="38" name="Line Callout 1 37"/>
          <p:cNvSpPr>
            <a:spLocks/>
          </p:cNvSpPr>
          <p:nvPr/>
        </p:nvSpPr>
        <p:spPr bwMode="auto">
          <a:xfrm>
            <a:off x="6705600" y="5562600"/>
            <a:ext cx="1981200" cy="1015663"/>
          </a:xfrm>
          <a:prstGeom prst="borderCallout1">
            <a:avLst>
              <a:gd name="adj1" fmla="val 50779"/>
              <a:gd name="adj2" fmla="val 84"/>
              <a:gd name="adj3" fmla="val -101506"/>
              <a:gd name="adj4" fmla="val -32405"/>
            </a:avLst>
          </a:prstGeom>
          <a:solidFill>
            <a:schemeClr val="bg1"/>
          </a:solidFill>
          <a:ln w="19050" algn="ctr">
            <a:solidFill>
              <a:srgbClr val="FF0000"/>
            </a:solidFill>
            <a:round/>
            <a:headEnd type="none"/>
            <a:tailEnd type="arrow"/>
          </a:ln>
        </p:spPr>
        <p:txBody>
          <a:bodyPr wrap="square">
            <a:spAutoFit/>
          </a:bodyPr>
          <a:lstStyle/>
          <a:p>
            <a:pPr>
              <a:defRPr/>
            </a:pPr>
            <a:r>
              <a:rPr lang="en-US" sz="1200" dirty="0"/>
              <a:t>Once “Set”, now any further paste operations will reflect this choice as shown by the pasted CBE block in the new area.</a:t>
            </a:r>
          </a:p>
        </p:txBody>
      </p:sp>
      <p:sp>
        <p:nvSpPr>
          <p:cNvPr id="18" name="Line Callout 1 17"/>
          <p:cNvSpPr>
            <a:spLocks/>
          </p:cNvSpPr>
          <p:nvPr/>
        </p:nvSpPr>
        <p:spPr bwMode="auto">
          <a:xfrm>
            <a:off x="6705600" y="2895600"/>
            <a:ext cx="1981200" cy="1219200"/>
          </a:xfrm>
          <a:prstGeom prst="borderCallout1">
            <a:avLst>
              <a:gd name="adj1" fmla="val 50779"/>
              <a:gd name="adj2" fmla="val 84"/>
              <a:gd name="adj3" fmla="val 36689"/>
              <a:gd name="adj4" fmla="val -21362"/>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First copy operation is a block of CBE’s across multiple rows. The Clipboard Manager reflects this operation in the window.</a:t>
            </a:r>
            <a:endParaRPr lang="en-US" sz="1200" dirty="0"/>
          </a:p>
        </p:txBody>
      </p:sp>
      <p:sp>
        <p:nvSpPr>
          <p:cNvPr id="12" name="Line Callout 1 11"/>
          <p:cNvSpPr>
            <a:spLocks/>
          </p:cNvSpPr>
          <p:nvPr/>
        </p:nvSpPr>
        <p:spPr bwMode="auto">
          <a:xfrm>
            <a:off x="6629400" y="1828800"/>
            <a:ext cx="1981200" cy="1569660"/>
          </a:xfrm>
          <a:prstGeom prst="borderCallout1">
            <a:avLst>
              <a:gd name="adj1" fmla="val 50779"/>
              <a:gd name="adj2" fmla="val 84"/>
              <a:gd name="adj3" fmla="val 170158"/>
              <a:gd name="adj4" fmla="val -176075"/>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We start out with an empty clipboard window. This manager is essentially a memory recorder of sections of cell data that is stacked in sequential order after every “Copy” operation.</a:t>
            </a:r>
            <a:endParaRPr lang="en-US" sz="1200" dirty="0"/>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284</a:t>
            </a:fld>
            <a:endParaRPr lang="en-US"/>
          </a:p>
        </p:txBody>
      </p:sp>
      <p:sp>
        <p:nvSpPr>
          <p:cNvPr id="23"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977713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0-#ppt_w/2"/>
                                          </p:val>
                                        </p:tav>
                                        <p:tav tm="100000">
                                          <p:val>
                                            <p:strVal val="#ppt_x"/>
                                          </p:val>
                                        </p:tav>
                                      </p:tavLst>
                                    </p:anim>
                                    <p:anim calcmode="lin" valueType="num">
                                      <p:cBhvr additive="base">
                                        <p:cTn id="8" dur="500" fill="hold"/>
                                        <p:tgtEl>
                                          <p:spTgt spid="102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026"/>
                                        </p:tgtEl>
                                      </p:cBhvr>
                                    </p:animEffect>
                                    <p:set>
                                      <p:cBhvr>
                                        <p:cTn id="17" dur="1" fill="hold">
                                          <p:stCondLst>
                                            <p:cond delay="499"/>
                                          </p:stCondLst>
                                        </p:cTn>
                                        <p:tgtEl>
                                          <p:spTgt spid="102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03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1033"/>
                                        </p:tgtEl>
                                      </p:cBhvr>
                                    </p:animEffect>
                                    <p:set>
                                      <p:cBhvr>
                                        <p:cTn id="31" dur="1" fill="hold">
                                          <p:stCondLst>
                                            <p:cond delay="499"/>
                                          </p:stCondLst>
                                        </p:cTn>
                                        <p:tgtEl>
                                          <p:spTgt spid="103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1034"/>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32"/>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034"/>
                                        </p:tgtEl>
                                      </p:cBhvr>
                                    </p:animEffect>
                                    <p:set>
                                      <p:cBhvr>
                                        <p:cTn id="48" dur="1" fill="hold">
                                          <p:stCondLst>
                                            <p:cond delay="499"/>
                                          </p:stCondLst>
                                        </p:cTn>
                                        <p:tgtEl>
                                          <p:spTgt spid="1034"/>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31"/>
                                        </p:tgtEl>
                                      </p:cBhvr>
                                    </p:animEffect>
                                    <p:set>
                                      <p:cBhvr>
                                        <p:cTn id="51" dur="1" fill="hold">
                                          <p:stCondLst>
                                            <p:cond delay="499"/>
                                          </p:stCondLst>
                                        </p:cTn>
                                        <p:tgtEl>
                                          <p:spTgt spid="31"/>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32"/>
                                        </p:tgtEl>
                                      </p:cBhvr>
                                    </p:animEffect>
                                    <p:set>
                                      <p:cBhvr>
                                        <p:cTn id="54" dur="1" fill="hold">
                                          <p:stCondLst>
                                            <p:cond delay="499"/>
                                          </p:stCondLst>
                                        </p:cTn>
                                        <p:tgtEl>
                                          <p:spTgt spid="32"/>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1027"/>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nodeType="clickEffect">
                                  <p:stCondLst>
                                    <p:cond delay="0"/>
                                  </p:stCondLst>
                                  <p:childTnLst>
                                    <p:animEffect transition="out" filter="fade">
                                      <p:cBhvr>
                                        <p:cTn id="64" dur="500"/>
                                        <p:tgtEl>
                                          <p:spTgt spid="1027"/>
                                        </p:tgtEl>
                                      </p:cBhvr>
                                    </p:animEffect>
                                    <p:set>
                                      <p:cBhvr>
                                        <p:cTn id="65" dur="1" fill="hold">
                                          <p:stCondLst>
                                            <p:cond delay="499"/>
                                          </p:stCondLst>
                                        </p:cTn>
                                        <p:tgtEl>
                                          <p:spTgt spid="1027"/>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5"/>
                                        </p:tgtEl>
                                      </p:cBhvr>
                                    </p:animEffect>
                                    <p:set>
                                      <p:cBhvr>
                                        <p:cTn id="68" dur="1" fill="hold">
                                          <p:stCondLst>
                                            <p:cond delay="499"/>
                                          </p:stCondLst>
                                        </p:cTn>
                                        <p:tgtEl>
                                          <p:spTgt spid="15"/>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14"/>
                                        </p:tgtEl>
                                      </p:cBhvr>
                                    </p:animEffect>
                                    <p:set>
                                      <p:cBhvr>
                                        <p:cTn id="71" dur="1" fill="hold">
                                          <p:stCondLst>
                                            <p:cond delay="499"/>
                                          </p:stCondLst>
                                        </p:cTn>
                                        <p:tgtEl>
                                          <p:spTgt spid="14"/>
                                        </p:tgtEl>
                                        <p:attrNameLst>
                                          <p:attrName>style.visibility</p:attrName>
                                        </p:attrNameLst>
                                      </p:cBhvr>
                                      <p:to>
                                        <p:strVal val="hidden"/>
                                      </p:to>
                                    </p:set>
                                  </p:childTnLst>
                                </p:cTn>
                              </p:par>
                              <p:par>
                                <p:cTn id="72" presetID="1" presetClass="entr" presetSubtype="0" fill="hold" nodeType="withEffect">
                                  <p:stCondLst>
                                    <p:cond delay="0"/>
                                  </p:stCondLst>
                                  <p:childTnLst>
                                    <p:set>
                                      <p:cBhvr>
                                        <p:cTn id="73" dur="1" fill="hold">
                                          <p:stCondLst>
                                            <p:cond delay="0"/>
                                          </p:stCondLst>
                                        </p:cTn>
                                        <p:tgtEl>
                                          <p:spTgt spid="1028"/>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36"/>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1" nodeType="clickEffect">
                                  <p:stCondLst>
                                    <p:cond delay="0"/>
                                  </p:stCondLst>
                                  <p:childTnLst>
                                    <p:animEffect transition="out" filter="fade">
                                      <p:cBhvr>
                                        <p:cTn id="81" dur="500"/>
                                        <p:tgtEl>
                                          <p:spTgt spid="36"/>
                                        </p:tgtEl>
                                      </p:cBhvr>
                                    </p:animEffect>
                                    <p:set>
                                      <p:cBhvr>
                                        <p:cTn id="82" dur="1" fill="hold">
                                          <p:stCondLst>
                                            <p:cond delay="499"/>
                                          </p:stCondLst>
                                        </p:cTn>
                                        <p:tgtEl>
                                          <p:spTgt spid="36"/>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028"/>
                                        </p:tgtEl>
                                      </p:cBhvr>
                                    </p:animEffect>
                                    <p:set>
                                      <p:cBhvr>
                                        <p:cTn id="85" dur="1" fill="hold">
                                          <p:stCondLst>
                                            <p:cond delay="499"/>
                                          </p:stCondLst>
                                        </p:cTn>
                                        <p:tgtEl>
                                          <p:spTgt spid="1028"/>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37"/>
                                        </p:tgtEl>
                                      </p:cBhvr>
                                    </p:animEffect>
                                    <p:set>
                                      <p:cBhvr>
                                        <p:cTn id="88" dur="1" fill="hold">
                                          <p:stCondLst>
                                            <p:cond delay="499"/>
                                          </p:stCondLst>
                                        </p:cTn>
                                        <p:tgtEl>
                                          <p:spTgt spid="37"/>
                                        </p:tgtEl>
                                        <p:attrNameLst>
                                          <p:attrName>style.visibility</p:attrName>
                                        </p:attrNameLst>
                                      </p:cBhvr>
                                      <p:to>
                                        <p:strVal val="hidden"/>
                                      </p:to>
                                    </p:set>
                                  </p:childTnLst>
                                </p:cTn>
                              </p:par>
                              <p:par>
                                <p:cTn id="89" presetID="1" presetClass="entr" presetSubtype="0" fill="hold" nodeType="withEffect">
                                  <p:stCondLst>
                                    <p:cond delay="0"/>
                                  </p:stCondLst>
                                  <p:childTnLst>
                                    <p:set>
                                      <p:cBhvr>
                                        <p:cTn id="90" dur="1" fill="hold">
                                          <p:stCondLst>
                                            <p:cond delay="0"/>
                                          </p:stCondLst>
                                        </p:cTn>
                                        <p:tgtEl>
                                          <p:spTgt spid="1029"/>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39"/>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15" grpId="0" animBg="1"/>
      <p:bldP spid="15" grpId="1" animBg="1"/>
      <p:bldP spid="31" grpId="0" animBg="1"/>
      <p:bldP spid="31" grpId="1" animBg="1"/>
      <p:bldP spid="37" grpId="0" animBg="1"/>
      <p:bldP spid="37" grpId="1" animBg="1"/>
      <p:bldP spid="38" grpId="0" animBg="1"/>
      <p:bldP spid="18" grpId="0" animBg="1"/>
      <p:bldP spid="18" grpId="1" animBg="1"/>
      <p:bldP spid="12" grpId="0" animBg="1"/>
      <p:bldP spid="12" grpId="1" animBg="1"/>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457200" y="762000"/>
            <a:ext cx="8229600" cy="548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spcBef>
                <a:spcPct val="20000"/>
              </a:spcBef>
              <a:buClr>
                <a:srgbClr val="C00000"/>
              </a:buClr>
              <a:buSzPct val="95000"/>
              <a:buFont typeface="Arial" panose="020B0604020202020204" pitchFamily="34" charset="0"/>
              <a:buChar char="•"/>
            </a:pPr>
            <a:r>
              <a:rPr lang="en-US" sz="2000" dirty="0">
                <a:latin typeface="+mn-lt"/>
              </a:rPr>
              <a:t>Ability to save customized Point Programming grid layout</a:t>
            </a:r>
            <a:endParaRPr lang="en-US" sz="2000" i="1" dirty="0">
              <a:latin typeface="+mn-lt"/>
            </a:endParaRPr>
          </a:p>
          <a:p>
            <a:pPr marL="742950" lvl="1" indent="-285750">
              <a:spcBef>
                <a:spcPct val="20000"/>
              </a:spcBef>
              <a:buSzPct val="95000"/>
              <a:buFont typeface="Arial" panose="020B0604020202020204" pitchFamily="34" charset="0"/>
              <a:buChar char="-"/>
            </a:pPr>
            <a:r>
              <a:rPr lang="en-US" dirty="0">
                <a:latin typeface="+mn-lt"/>
              </a:rPr>
              <a:t>In 8.30 we have the ability to save a grid layout that was altered based on filtering, sorting, column choosing, rearranging column order,  and/or column sizing.</a:t>
            </a:r>
          </a:p>
          <a:p>
            <a:pPr marL="742950" lvl="1" indent="-285750">
              <a:spcBef>
                <a:spcPct val="20000"/>
              </a:spcBef>
              <a:buSzPct val="95000"/>
              <a:buFont typeface="Arial" panose="020B0604020202020204" pitchFamily="34" charset="0"/>
              <a:buChar char="-"/>
            </a:pPr>
            <a:r>
              <a:rPr lang="en-US" dirty="0">
                <a:latin typeface="+mn-lt"/>
              </a:rPr>
              <a:t>Individual layouts are saved per the combination of “</a:t>
            </a:r>
            <a:r>
              <a:rPr lang="en-US" i="1" dirty="0">
                <a:latin typeface="+mn-lt"/>
              </a:rPr>
              <a:t>like</a:t>
            </a:r>
            <a:r>
              <a:rPr lang="en-US" dirty="0">
                <a:latin typeface="+mn-lt"/>
              </a:rPr>
              <a:t>” Devices within “</a:t>
            </a:r>
            <a:r>
              <a:rPr lang="en-US" i="1" dirty="0">
                <a:latin typeface="+mn-lt"/>
              </a:rPr>
              <a:t>like</a:t>
            </a:r>
            <a:r>
              <a:rPr lang="en-US" dirty="0">
                <a:latin typeface="+mn-lt"/>
              </a:rPr>
              <a:t>” SLC Loops within “</a:t>
            </a:r>
            <a:r>
              <a:rPr lang="en-US" i="1" dirty="0">
                <a:latin typeface="+mn-lt"/>
              </a:rPr>
              <a:t>like</a:t>
            </a:r>
            <a:r>
              <a:rPr lang="en-US" dirty="0">
                <a:latin typeface="+mn-lt"/>
              </a:rPr>
              <a:t>” Nodes as explained on slide # 8:  </a:t>
            </a:r>
          </a:p>
          <a:p>
            <a:pPr marL="1200150" lvl="2" indent="-285750">
              <a:spcBef>
                <a:spcPct val="20000"/>
              </a:spcBef>
              <a:buClr>
                <a:srgbClr val="7F7F7F"/>
              </a:buClr>
              <a:buSzPct val="95000"/>
              <a:buFont typeface="Wingdings" panose="05000000000000000000" pitchFamily="2" charset="2"/>
              <a:buChar char="§"/>
            </a:pPr>
            <a:r>
              <a:rPr lang="en-US" sz="1600" dirty="0">
                <a:latin typeface="+mn-lt"/>
              </a:rPr>
              <a:t>Therefore a Ver. 23 640-2 detector </a:t>
            </a:r>
            <a:r>
              <a:rPr lang="en-US" sz="1600" dirty="0" err="1">
                <a:latin typeface="+mn-lt"/>
              </a:rPr>
              <a:t>FlashScan</a:t>
            </a:r>
            <a:r>
              <a:rPr lang="en-US" sz="1600" dirty="0">
                <a:latin typeface="+mn-lt"/>
              </a:rPr>
              <a:t> loop will have its own layout as compared to a 3030-2 detector </a:t>
            </a:r>
            <a:r>
              <a:rPr lang="en-US" sz="1600" dirty="0" err="1">
                <a:latin typeface="+mn-lt"/>
              </a:rPr>
              <a:t>FlashScan</a:t>
            </a:r>
            <a:r>
              <a:rPr lang="en-US" sz="1600" dirty="0">
                <a:latin typeface="+mn-lt"/>
              </a:rPr>
              <a:t> loop of the same version.</a:t>
            </a:r>
          </a:p>
          <a:p>
            <a:pPr marL="742950" lvl="1" indent="-285750">
              <a:spcBef>
                <a:spcPct val="20000"/>
              </a:spcBef>
              <a:buSzPct val="95000"/>
              <a:buFont typeface="Arial" panose="020B0604020202020204" pitchFamily="34" charset="0"/>
              <a:buChar char="-"/>
            </a:pPr>
            <a:r>
              <a:rPr lang="en-US" dirty="0">
                <a:latin typeface="+mn-lt"/>
              </a:rPr>
              <a:t>Now all SLC Point Programming column customizations are preserved between application launches.</a:t>
            </a:r>
          </a:p>
          <a:p>
            <a:pPr marL="742950" lvl="1" indent="-285750">
              <a:spcBef>
                <a:spcPct val="20000"/>
              </a:spcBef>
              <a:buSzPct val="95000"/>
              <a:buFont typeface="Arial" panose="020B0604020202020204" pitchFamily="34" charset="0"/>
              <a:buChar char="-"/>
            </a:pPr>
            <a:r>
              <a:rPr lang="en-US" dirty="0">
                <a:latin typeface="+mn-lt"/>
              </a:rPr>
              <a:t>This toggling tool strip command provides the mechanism to Save and Remove a particular layout:                     </a:t>
            </a:r>
          </a:p>
          <a:p>
            <a:pPr marL="730250" lvl="1" indent="-273050">
              <a:spcBef>
                <a:spcPct val="20000"/>
              </a:spcBef>
              <a:buClr>
                <a:schemeClr val="accent1"/>
              </a:buClr>
              <a:buSzPct val="95000"/>
              <a:buFont typeface="Wingdings 2" pitchFamily="18" charset="2"/>
              <a:buChar char=""/>
            </a:pPr>
            <a:endParaRPr lang="en-US" dirty="0">
              <a:latin typeface="+mn-lt"/>
            </a:endParaRPr>
          </a:p>
          <a:p>
            <a:pPr marL="914400" marR="0" lvl="2" indent="-246063" algn="l" defTabSz="914400" rtl="0" eaLnBrk="1" fontAlgn="base" latinLnBrk="0" hangingPunct="1">
              <a:lnSpc>
                <a:spcPct val="100000"/>
              </a:lnSpc>
              <a:spcBef>
                <a:spcPct val="20000"/>
              </a:spcBef>
              <a:spcAft>
                <a:spcPct val="0"/>
              </a:spcAft>
              <a:buClr>
                <a:schemeClr val="accent2"/>
              </a:buClr>
              <a:buSzPct val="70000"/>
              <a:buFont typeface="Wingdings 2" pitchFamily="18" charset="2"/>
              <a:buChar char=""/>
              <a:tabLst/>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8" name="Picture 4"/>
          <p:cNvPicPr>
            <a:picLocks noChangeAspect="1" noChangeArrowheads="1"/>
          </p:cNvPicPr>
          <p:nvPr/>
        </p:nvPicPr>
        <p:blipFill>
          <a:blip r:embed="rId3" cstate="print"/>
          <a:srcRect/>
          <a:stretch>
            <a:fillRect/>
          </a:stretch>
        </p:blipFill>
        <p:spPr bwMode="auto">
          <a:xfrm>
            <a:off x="4114800" y="4111438"/>
            <a:ext cx="952500" cy="308162"/>
          </a:xfrm>
          <a:prstGeom prst="rect">
            <a:avLst/>
          </a:prstGeom>
          <a:ln>
            <a:noFill/>
          </a:ln>
          <a:effectLst>
            <a:outerShdw blurRad="292100" dist="139700" dir="2700000" algn="tl" rotWithShape="0">
              <a:srgbClr val="333333">
                <a:alpha val="65000"/>
              </a:srgbClr>
            </a:outerShdw>
          </a:effectLst>
        </p:spPr>
      </p:pic>
      <p:pic>
        <p:nvPicPr>
          <p:cNvPr id="1030" name="Picture 6"/>
          <p:cNvPicPr>
            <a:picLocks noChangeAspect="1" noChangeArrowheads="1"/>
          </p:cNvPicPr>
          <p:nvPr/>
        </p:nvPicPr>
        <p:blipFill>
          <a:blip r:embed="rId4" cstate="print"/>
          <a:srcRect/>
          <a:stretch>
            <a:fillRect/>
          </a:stretch>
        </p:blipFill>
        <p:spPr bwMode="auto">
          <a:xfrm>
            <a:off x="5715000" y="4111438"/>
            <a:ext cx="1219200" cy="292608"/>
          </a:xfrm>
          <a:prstGeom prst="rect">
            <a:avLst/>
          </a:prstGeom>
          <a:ln>
            <a:noFill/>
          </a:ln>
          <a:effectLst>
            <a:outerShdw blurRad="292100" dist="139700" dir="2700000" algn="tl" rotWithShape="0">
              <a:srgbClr val="333333">
                <a:alpha val="65000"/>
              </a:srgbClr>
            </a:outerShdw>
          </a:effectLst>
        </p:spPr>
      </p:pic>
      <p:sp>
        <p:nvSpPr>
          <p:cNvPr id="6" name="Left-Right Arrow 5"/>
          <p:cNvSpPr/>
          <p:nvPr/>
        </p:nvSpPr>
        <p:spPr>
          <a:xfrm>
            <a:off x="5257800" y="4187638"/>
            <a:ext cx="381000" cy="228600"/>
          </a:xfrm>
          <a:prstGeom prst="leftRightArrow">
            <a:avLst/>
          </a:prstGeom>
          <a:solidFill>
            <a:srgbClr val="C00000">
              <a:alpha val="65000"/>
            </a:srgbClr>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285</a:t>
            </a:fld>
            <a:endParaRPr lang="en-US"/>
          </a:p>
        </p:txBody>
      </p:sp>
      <p:sp>
        <p:nvSpPr>
          <p:cNvPr id="8"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713803135"/>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a:blip r:embed="rId3" cstate="print"/>
          <a:stretch>
            <a:fillRect/>
          </a:stretch>
        </p:blipFill>
        <p:spPr bwMode="auto">
          <a:xfrm>
            <a:off x="619204" y="1901952"/>
            <a:ext cx="5857796" cy="4270248"/>
          </a:xfrm>
          <a:prstGeom prst="rect">
            <a:avLst/>
          </a:prstGeom>
          <a:ln>
            <a:noFill/>
          </a:ln>
          <a:effectLst>
            <a:outerShdw blurRad="292100" dist="139700" dir="2700000" algn="tl" rotWithShape="0">
              <a:srgbClr val="333333">
                <a:alpha val="65000"/>
              </a:srgbClr>
            </a:outerShdw>
          </a:effectLst>
        </p:spPr>
      </p:pic>
      <p:pic>
        <p:nvPicPr>
          <p:cNvPr id="2052" name="Picture 4"/>
          <p:cNvPicPr>
            <a:picLocks noChangeAspect="1" noChangeArrowheads="1"/>
          </p:cNvPicPr>
          <p:nvPr/>
        </p:nvPicPr>
        <p:blipFill>
          <a:blip r:embed="rId4" cstate="print"/>
          <a:stretch>
            <a:fillRect/>
          </a:stretch>
        </p:blipFill>
        <p:spPr bwMode="auto">
          <a:xfrm>
            <a:off x="609600" y="1905000"/>
            <a:ext cx="5872648" cy="4270248"/>
          </a:xfrm>
          <a:prstGeom prst="rect">
            <a:avLst/>
          </a:prstGeom>
          <a:ln>
            <a:noFill/>
          </a:ln>
          <a:effectLst>
            <a:outerShdw blurRad="292100" dist="139700" dir="2700000" algn="tl" rotWithShape="0">
              <a:srgbClr val="333333">
                <a:alpha val="65000"/>
              </a:srgbClr>
            </a:outerShdw>
          </a:effectLst>
        </p:spPr>
      </p:pic>
      <p:pic>
        <p:nvPicPr>
          <p:cNvPr id="2053" name="Picture 5"/>
          <p:cNvPicPr>
            <a:picLocks noChangeAspect="1" noChangeArrowheads="1"/>
          </p:cNvPicPr>
          <p:nvPr/>
        </p:nvPicPr>
        <p:blipFill>
          <a:blip r:embed="rId5" cstate="print"/>
          <a:stretch>
            <a:fillRect/>
          </a:stretch>
        </p:blipFill>
        <p:spPr bwMode="auto">
          <a:xfrm>
            <a:off x="609600" y="1905000"/>
            <a:ext cx="5817577" cy="4270248"/>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6" cstate="print"/>
          <a:stretch>
            <a:fillRect/>
          </a:stretch>
        </p:blipFill>
        <p:spPr bwMode="auto">
          <a:xfrm>
            <a:off x="601227" y="1905000"/>
            <a:ext cx="5799573" cy="4270248"/>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7" cstate="print"/>
          <a:stretch>
            <a:fillRect/>
          </a:stretch>
        </p:blipFill>
        <p:spPr bwMode="auto">
          <a:xfrm>
            <a:off x="609600" y="1905000"/>
            <a:ext cx="5710814" cy="4270248"/>
          </a:xfrm>
          <a:prstGeom prst="rect">
            <a:avLst/>
          </a:prstGeom>
          <a:solidFill>
            <a:srgbClr val="C00000">
              <a:alpha val="65000"/>
            </a:srgbClr>
          </a:solidFill>
          <a:ln w="3175">
            <a:noFill/>
          </a:ln>
          <a:effectLst>
            <a:outerShdw blurRad="292100" dist="139700" dir="2700000" algn="tl" rotWithShape="0">
              <a:srgbClr val="333333">
                <a:alpha val="65000"/>
              </a:srgbClr>
            </a:outerShdw>
          </a:effectLst>
        </p:spPr>
      </p:pic>
      <p:sp>
        <p:nvSpPr>
          <p:cNvPr id="3" name="Content Placeholder 2"/>
          <p:cNvSpPr txBox="1">
            <a:spLocks/>
          </p:cNvSpPr>
          <p:nvPr/>
        </p:nvSpPr>
        <p:spPr bwMode="auto">
          <a:xfrm>
            <a:off x="457200" y="762000"/>
            <a:ext cx="8229600"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spcBef>
                <a:spcPct val="20000"/>
              </a:spcBef>
              <a:buClr>
                <a:srgbClr val="C00000"/>
              </a:buClr>
              <a:buSzPct val="95000"/>
              <a:buFont typeface="Arial" panose="020B0604020202020204" pitchFamily="34" charset="0"/>
              <a:buChar char="•"/>
            </a:pPr>
            <a:r>
              <a:rPr lang="en-US" sz="2000" dirty="0">
                <a:latin typeface="+mn-lt"/>
              </a:rPr>
              <a:t>Ability to save customized Point Programming grid layout </a:t>
            </a:r>
            <a:r>
              <a:rPr lang="en-US" sz="1400" i="1" dirty="0">
                <a:latin typeface="+mn-lt"/>
              </a:rPr>
              <a:t>– (continued)</a:t>
            </a:r>
          </a:p>
          <a:p>
            <a:pPr marL="742950" lvl="1" indent="-285750">
              <a:spcBef>
                <a:spcPct val="20000"/>
              </a:spcBef>
              <a:buClr>
                <a:schemeClr val="tx1"/>
              </a:buClr>
              <a:buSzPct val="95000"/>
              <a:buFont typeface="Arial" panose="020B0604020202020204" pitchFamily="34" charset="0"/>
              <a:buChar char="-"/>
            </a:pPr>
            <a:r>
              <a:rPr lang="en-US" dirty="0">
                <a:latin typeface="+mn-lt"/>
              </a:rPr>
              <a:t>This example initially saves the layout grid on Detectors on a </a:t>
            </a:r>
            <a:r>
              <a:rPr lang="en-US" dirty="0" err="1">
                <a:latin typeface="+mn-lt"/>
              </a:rPr>
              <a:t>FlashScan</a:t>
            </a:r>
            <a:r>
              <a:rPr lang="en-US" dirty="0">
                <a:latin typeface="+mn-lt"/>
              </a:rPr>
              <a:t> Loop of a 3030-2 panel</a:t>
            </a:r>
            <a:r>
              <a:rPr lang="en-US" dirty="0"/>
              <a:t> </a:t>
            </a:r>
            <a:r>
              <a:rPr lang="en-US" dirty="0">
                <a:latin typeface="+mn-lt"/>
              </a:rPr>
              <a:t>version 23 Node 1:</a:t>
            </a:r>
          </a:p>
          <a:p>
            <a:pPr marL="273050" lvl="0" indent="-273050">
              <a:spcBef>
                <a:spcPct val="20000"/>
              </a:spcBef>
              <a:buClr>
                <a:schemeClr val="accent3"/>
              </a:buClr>
              <a:buSzPct val="95000"/>
              <a:buFont typeface="Wingdings" pitchFamily="2" charset="2"/>
              <a:buChar char="v"/>
            </a:pPr>
            <a:endParaRPr lang="en-US" sz="1400" i="1" dirty="0">
              <a:latin typeface="+mn-lt"/>
            </a:endParaRPr>
          </a:p>
        </p:txBody>
      </p:sp>
      <p:sp>
        <p:nvSpPr>
          <p:cNvPr id="16" name="Curved Right Arrow 15"/>
          <p:cNvSpPr/>
          <p:nvPr/>
        </p:nvSpPr>
        <p:spPr>
          <a:xfrm>
            <a:off x="533400" y="3425952"/>
            <a:ext cx="597790" cy="1752600"/>
          </a:xfrm>
          <a:prstGeom prst="curvedRightArrow">
            <a:avLst/>
          </a:prstGeom>
          <a:solidFill>
            <a:srgbClr val="C00000">
              <a:alpha val="65000"/>
            </a:srgbClr>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Oval 6"/>
          <p:cNvSpPr>
            <a:spLocks noChangeArrowheads="1"/>
          </p:cNvSpPr>
          <p:nvPr/>
        </p:nvSpPr>
        <p:spPr bwMode="auto">
          <a:xfrm>
            <a:off x="4572000" y="2587752"/>
            <a:ext cx="533400" cy="317500"/>
          </a:xfrm>
          <a:prstGeom prst="ellipse">
            <a:avLst/>
          </a:prstGeom>
          <a:noFill/>
          <a:ln w="19050" algn="ctr">
            <a:solidFill>
              <a:srgbClr val="FF0000"/>
            </a:solidFill>
            <a:round/>
            <a:headEnd/>
            <a:tailEnd/>
          </a:ln>
        </p:spPr>
        <p:txBody>
          <a:bodyPr/>
          <a:lstStyle/>
          <a:p>
            <a:endParaRPr lang="en-US"/>
          </a:p>
        </p:txBody>
      </p:sp>
      <p:sp>
        <p:nvSpPr>
          <p:cNvPr id="19" name="Curved Right Arrow 18"/>
          <p:cNvSpPr/>
          <p:nvPr/>
        </p:nvSpPr>
        <p:spPr>
          <a:xfrm>
            <a:off x="457200" y="3349752"/>
            <a:ext cx="609600" cy="1524000"/>
          </a:xfrm>
          <a:prstGeom prst="curvedRightArrow">
            <a:avLst/>
          </a:prstGeom>
          <a:solidFill>
            <a:srgbClr val="C00000">
              <a:alpha val="65000"/>
            </a:srgbClr>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Down Arrow 6"/>
          <p:cNvSpPr>
            <a:spLocks noChangeArrowheads="1"/>
          </p:cNvSpPr>
          <p:nvPr/>
        </p:nvSpPr>
        <p:spPr bwMode="auto">
          <a:xfrm rot="1414712">
            <a:off x="1976547" y="2471988"/>
            <a:ext cx="269586" cy="414002"/>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sp>
        <p:nvSpPr>
          <p:cNvPr id="8" name="Down Arrow 7"/>
          <p:cNvSpPr>
            <a:spLocks noChangeArrowheads="1"/>
          </p:cNvSpPr>
          <p:nvPr/>
        </p:nvSpPr>
        <p:spPr bwMode="auto">
          <a:xfrm rot="1414712">
            <a:off x="3348148" y="2471989"/>
            <a:ext cx="269586" cy="414002"/>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sp>
        <p:nvSpPr>
          <p:cNvPr id="9" name="Down Arrow 8"/>
          <p:cNvSpPr>
            <a:spLocks noChangeArrowheads="1"/>
          </p:cNvSpPr>
          <p:nvPr/>
        </p:nvSpPr>
        <p:spPr bwMode="auto">
          <a:xfrm rot="1414712">
            <a:off x="5786549" y="2471988"/>
            <a:ext cx="269586" cy="414002"/>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sp>
        <p:nvSpPr>
          <p:cNvPr id="21" name="Oval 6"/>
          <p:cNvSpPr>
            <a:spLocks noChangeArrowheads="1"/>
          </p:cNvSpPr>
          <p:nvPr/>
        </p:nvSpPr>
        <p:spPr bwMode="auto">
          <a:xfrm>
            <a:off x="4297680" y="2554224"/>
            <a:ext cx="533400" cy="317500"/>
          </a:xfrm>
          <a:prstGeom prst="ellipse">
            <a:avLst/>
          </a:prstGeom>
          <a:noFill/>
          <a:ln w="19050" algn="ctr">
            <a:solidFill>
              <a:srgbClr val="FF0000"/>
            </a:solidFill>
            <a:round/>
            <a:headEnd/>
            <a:tailEnd/>
          </a:ln>
        </p:spPr>
        <p:txBody>
          <a:bodyPr/>
          <a:lstStyle/>
          <a:p>
            <a:endParaRPr lang="en-US"/>
          </a:p>
        </p:txBody>
      </p:sp>
      <p:sp>
        <p:nvSpPr>
          <p:cNvPr id="22" name="Line Callout 1 21"/>
          <p:cNvSpPr>
            <a:spLocks/>
          </p:cNvSpPr>
          <p:nvPr/>
        </p:nvSpPr>
        <p:spPr bwMode="auto">
          <a:xfrm>
            <a:off x="2362200" y="4340352"/>
            <a:ext cx="1981200" cy="646331"/>
          </a:xfrm>
          <a:prstGeom prst="borderCallout1">
            <a:avLst>
              <a:gd name="adj1" fmla="val 50779"/>
              <a:gd name="adj2" fmla="val 84"/>
              <a:gd name="adj3" fmla="val 69133"/>
              <a:gd name="adj4" fmla="val -48015"/>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Node 8: Detectors in the </a:t>
            </a:r>
            <a:r>
              <a:rPr lang="en-US" sz="1200" kern="0" dirty="0" err="1"/>
              <a:t>FlashScan</a:t>
            </a:r>
            <a:r>
              <a:rPr lang="en-US" sz="1200" kern="0" dirty="0"/>
              <a:t> Loop of a 640-2 panel version 23.</a:t>
            </a:r>
            <a:endParaRPr lang="en-US" sz="1200" dirty="0"/>
          </a:p>
        </p:txBody>
      </p:sp>
      <p:sp>
        <p:nvSpPr>
          <p:cNvPr id="23" name="Line Callout 1 22"/>
          <p:cNvSpPr>
            <a:spLocks/>
          </p:cNvSpPr>
          <p:nvPr/>
        </p:nvSpPr>
        <p:spPr bwMode="auto">
          <a:xfrm>
            <a:off x="2514600" y="4492752"/>
            <a:ext cx="1981200" cy="646331"/>
          </a:xfrm>
          <a:prstGeom prst="borderCallout1">
            <a:avLst>
              <a:gd name="adj1" fmla="val 50779"/>
              <a:gd name="adj2" fmla="val 84"/>
              <a:gd name="adj3" fmla="val 84078"/>
              <a:gd name="adj4" fmla="val -54191"/>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Node 6: Detectors in the </a:t>
            </a:r>
            <a:r>
              <a:rPr lang="en-US" sz="1200" kern="0" dirty="0" err="1"/>
              <a:t>FlashScan</a:t>
            </a:r>
            <a:r>
              <a:rPr lang="en-US" sz="1200" kern="0" dirty="0"/>
              <a:t> Loop of a 3030-2 panel version 23.</a:t>
            </a:r>
            <a:endParaRPr lang="en-US" sz="1200" dirty="0"/>
          </a:p>
        </p:txBody>
      </p:sp>
      <p:sp>
        <p:nvSpPr>
          <p:cNvPr id="14" name="Line Callout 1 13"/>
          <p:cNvSpPr>
            <a:spLocks/>
          </p:cNvSpPr>
          <p:nvPr/>
        </p:nvSpPr>
        <p:spPr bwMode="auto">
          <a:xfrm>
            <a:off x="7010400" y="1978152"/>
            <a:ext cx="1981200" cy="2308324"/>
          </a:xfrm>
          <a:prstGeom prst="borderCallout1">
            <a:avLst>
              <a:gd name="adj1" fmla="val 50779"/>
              <a:gd name="adj2" fmla="val 84"/>
              <a:gd name="adj3" fmla="val 56713"/>
              <a:gd name="adj4" fmla="val -98069"/>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Once your layout is customized, click the “</a:t>
            </a:r>
            <a:r>
              <a:rPr lang="en-US" sz="1200" b="1" kern="0" dirty="0"/>
              <a:t>Save Layout</a:t>
            </a:r>
            <a:r>
              <a:rPr lang="en-US" sz="1200" kern="0" dirty="0"/>
              <a:t>” command. The button label will then toggle to “</a:t>
            </a:r>
            <a:r>
              <a:rPr lang="en-US" sz="1200" b="1" kern="0" dirty="0"/>
              <a:t>Remove Layout</a:t>
            </a:r>
            <a:r>
              <a:rPr lang="en-US" sz="1200" kern="0" dirty="0"/>
              <a:t>” to indicate that it is persevered. Also the “</a:t>
            </a:r>
            <a:r>
              <a:rPr lang="en-US" sz="1200" b="1" kern="0" dirty="0"/>
              <a:t>Modify Layout</a:t>
            </a:r>
            <a:r>
              <a:rPr lang="en-US" sz="1200" kern="0" dirty="0"/>
              <a:t>” button will be enabled to add to your existing settings without having to start new.</a:t>
            </a:r>
            <a:endParaRPr lang="en-US" sz="1200" dirty="0"/>
          </a:p>
        </p:txBody>
      </p:sp>
      <p:sp>
        <p:nvSpPr>
          <p:cNvPr id="5" name="Line Callout 1 4"/>
          <p:cNvSpPr>
            <a:spLocks/>
          </p:cNvSpPr>
          <p:nvPr/>
        </p:nvSpPr>
        <p:spPr bwMode="auto">
          <a:xfrm>
            <a:off x="7010400" y="2054352"/>
            <a:ext cx="1981200" cy="830997"/>
          </a:xfrm>
          <a:prstGeom prst="borderCallout1">
            <a:avLst>
              <a:gd name="adj1" fmla="val 50779"/>
              <a:gd name="adj2" fmla="val 84"/>
              <a:gd name="adj3" fmla="val 116823"/>
              <a:gd name="adj4" fmla="val -51915"/>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We start out at the “</a:t>
            </a:r>
            <a:r>
              <a:rPr lang="en-US" sz="1200" b="1" kern="0" dirty="0"/>
              <a:t>Default View</a:t>
            </a:r>
            <a:r>
              <a:rPr lang="en-US" sz="1200" kern="0" dirty="0"/>
              <a:t>” with no sorting, filtering, etc. applied.</a:t>
            </a:r>
            <a:endParaRPr lang="en-US" sz="1200" dirty="0"/>
          </a:p>
        </p:txBody>
      </p:sp>
      <p:sp>
        <p:nvSpPr>
          <p:cNvPr id="20" name="Line Callout 1 19"/>
          <p:cNvSpPr>
            <a:spLocks/>
          </p:cNvSpPr>
          <p:nvPr/>
        </p:nvSpPr>
        <p:spPr bwMode="auto">
          <a:xfrm>
            <a:off x="7010400" y="2282952"/>
            <a:ext cx="1981200" cy="1384995"/>
          </a:xfrm>
          <a:prstGeom prst="borderCallout1">
            <a:avLst>
              <a:gd name="adj1" fmla="val 50779"/>
              <a:gd name="adj2" fmla="val 84"/>
              <a:gd name="adj3" fmla="val 31332"/>
              <a:gd name="adj4" fmla="val -107495"/>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Conversely, selecting another node of “unlike” parameters indicates that it </a:t>
            </a:r>
            <a:r>
              <a:rPr lang="en-US" sz="1200" b="1" u="sng" kern="0" dirty="0"/>
              <a:t>does not </a:t>
            </a:r>
            <a:r>
              <a:rPr lang="en-US" sz="1200" kern="0" dirty="0"/>
              <a:t>use the same layout entity by indicating </a:t>
            </a:r>
            <a:r>
              <a:rPr lang="en-US" sz="1200" b="1" kern="0" dirty="0"/>
              <a:t>“Save Layout” </a:t>
            </a:r>
            <a:r>
              <a:rPr lang="en-US" sz="1200" kern="0" dirty="0"/>
              <a:t>for the layout button label.</a:t>
            </a:r>
            <a:endParaRPr lang="en-US" sz="1200" dirty="0"/>
          </a:p>
        </p:txBody>
      </p:sp>
      <p:sp>
        <p:nvSpPr>
          <p:cNvPr id="10" name="Line Callout 1 9"/>
          <p:cNvSpPr>
            <a:spLocks/>
          </p:cNvSpPr>
          <p:nvPr/>
        </p:nvSpPr>
        <p:spPr bwMode="auto">
          <a:xfrm>
            <a:off x="7010400" y="2663952"/>
            <a:ext cx="1981200" cy="1754326"/>
          </a:xfrm>
          <a:prstGeom prst="borderCallout1">
            <a:avLst>
              <a:gd name="adj1" fmla="val 50779"/>
              <a:gd name="adj2" fmla="val 84"/>
              <a:gd name="adj3" fmla="val 33466"/>
              <a:gd name="adj4" fmla="val -35663"/>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In this example we will apply three filters: 1) Contains all “</a:t>
            </a:r>
            <a:r>
              <a:rPr lang="en-US" sz="1200" i="1" kern="0" dirty="0"/>
              <a:t>INSTL</a:t>
            </a:r>
            <a:r>
              <a:rPr lang="en-US" sz="1200" kern="0" dirty="0"/>
              <a:t> = Checked”, 2) Contains all “</a:t>
            </a:r>
            <a:r>
              <a:rPr lang="en-US" sz="1200" i="1" kern="0" dirty="0" err="1"/>
              <a:t>FlashScan</a:t>
            </a:r>
            <a:r>
              <a:rPr lang="en-US" sz="1200" i="1" kern="0" dirty="0"/>
              <a:t> Type </a:t>
            </a:r>
            <a:r>
              <a:rPr lang="en-US" sz="1200" kern="0" dirty="0"/>
              <a:t>= BEAM”, 3) Contains all “</a:t>
            </a:r>
            <a:r>
              <a:rPr lang="en-US" sz="1200" i="1" kern="0" dirty="0"/>
              <a:t>CBE 1 = Z1</a:t>
            </a:r>
            <a:r>
              <a:rPr lang="en-US" sz="1200" kern="0" dirty="0"/>
              <a:t>”. We will also expand the CBE 1 column width.</a:t>
            </a:r>
            <a:endParaRPr lang="en-US" sz="1200" dirty="0"/>
          </a:p>
        </p:txBody>
      </p:sp>
      <p:sp>
        <p:nvSpPr>
          <p:cNvPr id="17" name="Line Callout 1 16"/>
          <p:cNvSpPr>
            <a:spLocks/>
          </p:cNvSpPr>
          <p:nvPr/>
        </p:nvSpPr>
        <p:spPr bwMode="auto">
          <a:xfrm>
            <a:off x="7010400" y="2130552"/>
            <a:ext cx="1981200" cy="1384995"/>
          </a:xfrm>
          <a:prstGeom prst="borderCallout1">
            <a:avLst>
              <a:gd name="adj1" fmla="val 50779"/>
              <a:gd name="adj2" fmla="val 84"/>
              <a:gd name="adj3" fmla="val 45554"/>
              <a:gd name="adj4" fmla="val -94494"/>
            </a:avLst>
          </a:prstGeom>
          <a:solidFill>
            <a:schemeClr val="bg1"/>
          </a:solidFill>
          <a:ln w="19050" algn="ctr">
            <a:solidFill>
              <a:srgbClr val="FF0000"/>
            </a:solidFill>
            <a:round/>
            <a:headEnd type="none"/>
            <a:tailEnd type="arrow"/>
          </a:ln>
        </p:spPr>
        <p:txBody>
          <a:bodyPr wrap="square">
            <a:spAutoFit/>
          </a:bodyPr>
          <a:lstStyle/>
          <a:p>
            <a:pPr>
              <a:defRPr/>
            </a:pPr>
            <a:r>
              <a:rPr lang="en-US" sz="1200" kern="0" dirty="0"/>
              <a:t>Selecting another node of “like” parameters indicates that it uses the same layout entity by the status of the layout button label which still indicates </a:t>
            </a:r>
            <a:r>
              <a:rPr lang="en-US" sz="1200" b="1" kern="0" dirty="0"/>
              <a:t>“Remove Layout”.</a:t>
            </a:r>
            <a:endParaRPr lang="en-US" sz="1200" b="1" dirty="0"/>
          </a:p>
        </p:txBody>
      </p:sp>
      <p:sp>
        <p:nvSpPr>
          <p:cNvPr id="6" name="Slide Number Placeholder 5"/>
          <p:cNvSpPr>
            <a:spLocks noGrp="1"/>
          </p:cNvSpPr>
          <p:nvPr>
            <p:ph type="sldNum" sz="quarter" idx="12"/>
          </p:nvPr>
        </p:nvSpPr>
        <p:spPr/>
        <p:txBody>
          <a:bodyPr/>
          <a:lstStyle/>
          <a:p>
            <a:pPr>
              <a:defRPr/>
            </a:pPr>
            <a:fld id="{5EBFFAA4-B388-4556-9281-8FD3840B9125}" type="slidenum">
              <a:rPr lang="en-US" smtClean="0"/>
              <a:pPr>
                <a:defRPr/>
              </a:pPr>
              <a:t>286</a:t>
            </a:fld>
            <a:endParaRPr lang="en-US"/>
          </a:p>
        </p:txBody>
      </p:sp>
      <p:sp>
        <p:nvSpPr>
          <p:cNvPr id="24"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56584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052"/>
                                        </p:tgtEl>
                                      </p:cBhvr>
                                    </p:animEffect>
                                    <p:set>
                                      <p:cBhvr>
                                        <p:cTn id="13" dur="1" fill="hold">
                                          <p:stCondLst>
                                            <p:cond delay="499"/>
                                          </p:stCondLst>
                                        </p:cTn>
                                        <p:tgtEl>
                                          <p:spTgt spid="2052"/>
                                        </p:tgtEl>
                                        <p:attrNameLst>
                                          <p:attrName>style.visibility</p:attrName>
                                        </p:attrNameLst>
                                      </p:cBhvr>
                                      <p:to>
                                        <p:strVal val="hidden"/>
                                      </p:to>
                                    </p:set>
                                  </p:childTnLst>
                                </p:cTn>
                              </p:par>
                              <p:par>
                                <p:cTn id="14" presetID="10" presetClass="exit" presetSubtype="0" fill="hold" grpId="1" nodeType="withEffect">
                                  <p:stCondLst>
                                    <p:cond delay="0"/>
                                  </p:stCondLst>
                                  <p:childTnLst>
                                    <p:animEffect transition="out" filter="fade">
                                      <p:cBhvr>
                                        <p:cTn id="15" dur="500"/>
                                        <p:tgtEl>
                                          <p:spTgt spid="5"/>
                                        </p:tgtEl>
                                      </p:cBhvr>
                                    </p:animEffect>
                                    <p:set>
                                      <p:cBhvr>
                                        <p:cTn id="16" dur="1" fill="hold">
                                          <p:stCondLst>
                                            <p:cond delay="499"/>
                                          </p:stCondLst>
                                        </p:cTn>
                                        <p:tgtEl>
                                          <p:spTgt spid="5"/>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05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2051"/>
                                        </p:tgtEl>
                                      </p:cBhvr>
                                    </p:animEffect>
                                    <p:set>
                                      <p:cBhvr>
                                        <p:cTn id="43" dur="1" fill="hold">
                                          <p:stCondLst>
                                            <p:cond delay="499"/>
                                          </p:stCondLst>
                                        </p:cTn>
                                        <p:tgtEl>
                                          <p:spTgt spid="2051"/>
                                        </p:tgtEl>
                                        <p:attrNameLst>
                                          <p:attrName>style.visibility</p:attrName>
                                        </p:attrNameLst>
                                      </p:cBhvr>
                                      <p:to>
                                        <p:strVal val="hidden"/>
                                      </p:to>
                                    </p:set>
                                  </p:childTnLst>
                                </p:cTn>
                              </p:par>
                              <p:par>
                                <p:cTn id="44" presetID="1" presetClass="entr" presetSubtype="0" fill="hold" nodeType="withEffect">
                                  <p:stCondLst>
                                    <p:cond delay="0"/>
                                  </p:stCondLst>
                                  <p:childTnLst>
                                    <p:set>
                                      <p:cBhvr>
                                        <p:cTn id="45" dur="1" fill="hold">
                                          <p:stCondLst>
                                            <p:cond delay="0"/>
                                          </p:stCondLst>
                                        </p:cTn>
                                        <p:tgtEl>
                                          <p:spTgt spid="2053"/>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2053"/>
                                        </p:tgtEl>
                                      </p:cBhvr>
                                    </p:animEffect>
                                    <p:set>
                                      <p:cBhvr>
                                        <p:cTn id="52" dur="1" fill="hold">
                                          <p:stCondLst>
                                            <p:cond delay="499"/>
                                          </p:stCondLst>
                                        </p:cTn>
                                        <p:tgtEl>
                                          <p:spTgt spid="2053"/>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par>
                                <p:cTn id="56" presetID="1"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childTnLst>
                                </p:cTn>
                              </p:par>
                              <p:par>
                                <p:cTn id="58" presetID="1" presetClass="entr" presetSubtype="0" fill="hold" grpId="1" nodeType="withEffect">
                                  <p:stCondLst>
                                    <p:cond delay="0"/>
                                  </p:stCondLst>
                                  <p:childTnLst>
                                    <p:set>
                                      <p:cBhvr>
                                        <p:cTn id="59" dur="1" fill="hold">
                                          <p:stCondLst>
                                            <p:cond delay="0"/>
                                          </p:stCondLst>
                                        </p:cTn>
                                        <p:tgtEl>
                                          <p:spTgt spid="18"/>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2054"/>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nodeType="clickEffect">
                                  <p:stCondLst>
                                    <p:cond delay="0"/>
                                  </p:stCondLst>
                                  <p:childTnLst>
                                    <p:animEffect transition="out" filter="fade">
                                      <p:cBhvr>
                                        <p:cTn id="69" dur="2000"/>
                                        <p:tgtEl>
                                          <p:spTgt spid="2054"/>
                                        </p:tgtEl>
                                      </p:cBhvr>
                                    </p:animEffect>
                                    <p:set>
                                      <p:cBhvr>
                                        <p:cTn id="70" dur="1" fill="hold">
                                          <p:stCondLst>
                                            <p:cond delay="1999"/>
                                          </p:stCondLst>
                                        </p:cTn>
                                        <p:tgtEl>
                                          <p:spTgt spid="2054"/>
                                        </p:tgtEl>
                                        <p:attrNameLst>
                                          <p:attrName>style.visibility</p:attrName>
                                        </p:attrNameLst>
                                      </p:cBhvr>
                                      <p:to>
                                        <p:strVal val="hidden"/>
                                      </p:to>
                                    </p:set>
                                  </p:childTnLst>
                                </p:cTn>
                              </p:par>
                              <p:par>
                                <p:cTn id="71" presetID="10" presetClass="exit" presetSubtype="0" fill="hold" grpId="0" nodeType="withEffect">
                                  <p:stCondLst>
                                    <p:cond delay="0"/>
                                  </p:stCondLst>
                                  <p:childTnLst>
                                    <p:animEffect transition="out" filter="fade">
                                      <p:cBhvr>
                                        <p:cTn id="72" dur="500"/>
                                        <p:tgtEl>
                                          <p:spTgt spid="18"/>
                                        </p:tgtEl>
                                      </p:cBhvr>
                                    </p:animEffect>
                                    <p:set>
                                      <p:cBhvr>
                                        <p:cTn id="73" dur="1" fill="hold">
                                          <p:stCondLst>
                                            <p:cond delay="499"/>
                                          </p:stCondLst>
                                        </p:cTn>
                                        <p:tgtEl>
                                          <p:spTgt spid="18"/>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6"/>
                                        </p:tgtEl>
                                      </p:cBhvr>
                                    </p:animEffect>
                                    <p:set>
                                      <p:cBhvr>
                                        <p:cTn id="76" dur="1" fill="hold">
                                          <p:stCondLst>
                                            <p:cond delay="499"/>
                                          </p:stCondLst>
                                        </p:cTn>
                                        <p:tgtEl>
                                          <p:spTgt spid="16"/>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7"/>
                                        </p:tgtEl>
                                      </p:cBhvr>
                                    </p:animEffect>
                                    <p:set>
                                      <p:cBhvr>
                                        <p:cTn id="79" dur="1" fill="hold">
                                          <p:stCondLst>
                                            <p:cond delay="499"/>
                                          </p:stCondLst>
                                        </p:cTn>
                                        <p:tgtEl>
                                          <p:spTgt spid="17"/>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par>
                                <p:cTn id="83" presetID="1"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026"/>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20"/>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childTnLst>
                                </p:cTn>
                              </p:par>
                              <p:par>
                                <p:cTn id="91" presetID="1" presetClass="entr" presetSubtype="0" fill="hold" grpId="1" nodeType="withEffect">
                                  <p:stCondLst>
                                    <p:cond delay="0"/>
                                  </p:stCondLst>
                                  <p:childTnLst>
                                    <p:set>
                                      <p:cBhvr>
                                        <p:cTn id="92" dur="1" fill="hold">
                                          <p:stCondLst>
                                            <p:cond delay="0"/>
                                          </p:stCondLst>
                                        </p:cTn>
                                        <p:tgtEl>
                                          <p:spTgt spid="19"/>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8" grpId="0" animBg="1"/>
      <p:bldP spid="18" grpId="1" animBg="1"/>
      <p:bldP spid="19" grpId="0" animBg="1"/>
      <p:bldP spid="19" grpId="1" animBg="1"/>
      <p:bldP spid="7" grpId="0" animBg="1"/>
      <p:bldP spid="7" grpId="1" animBg="1"/>
      <p:bldP spid="8" grpId="0" animBg="1"/>
      <p:bldP spid="8" grpId="1" animBg="1"/>
      <p:bldP spid="9" grpId="0" animBg="1"/>
      <p:bldP spid="9" grpId="1" animBg="1"/>
      <p:bldP spid="21" grpId="0" animBg="1"/>
      <p:bldP spid="22" grpId="0" animBg="1"/>
      <p:bldP spid="23" grpId="0" animBg="1"/>
      <p:bldP spid="23" grpId="1" animBg="1"/>
      <p:bldP spid="14" grpId="0" animBg="1"/>
      <p:bldP spid="14" grpId="1" animBg="1"/>
      <p:bldP spid="5" grpId="0" animBg="1"/>
      <p:bldP spid="5" grpId="1" animBg="1"/>
      <p:bldP spid="20" grpId="0" animBg="1"/>
      <p:bldP spid="10" grpId="0" animBg="1"/>
      <p:bldP spid="10" grpId="1" animBg="1"/>
      <p:bldP spid="17" grpId="0" animBg="1"/>
      <p:bldP spid="17" grpId="1" animBg="1"/>
    </p:bld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457200" y="762000"/>
            <a:ext cx="8229600" cy="548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spcBef>
                <a:spcPct val="20000"/>
              </a:spcBef>
              <a:buClr>
                <a:srgbClr val="C00000"/>
              </a:buClr>
              <a:buSzPct val="95000"/>
              <a:buFont typeface="Arial" panose="020B0604020202020204" pitchFamily="34" charset="0"/>
              <a:buChar char="•"/>
            </a:pPr>
            <a:r>
              <a:rPr lang="en-US" sz="2000" dirty="0">
                <a:latin typeface="+mn-lt"/>
              </a:rPr>
              <a:t>Improved Reporting</a:t>
            </a:r>
          </a:p>
          <a:p>
            <a:pPr marL="742950" lvl="1" indent="-285750">
              <a:spcBef>
                <a:spcPct val="20000"/>
              </a:spcBef>
              <a:buClr>
                <a:schemeClr val="tx1"/>
              </a:buClr>
              <a:buSzPct val="95000"/>
              <a:buFont typeface="Arial" panose="020B0604020202020204" pitchFamily="34" charset="0"/>
              <a:buChar char="-"/>
            </a:pPr>
            <a:r>
              <a:rPr lang="en-US" dirty="0">
                <a:latin typeface="+mn-lt"/>
              </a:rPr>
              <a:t>8.30 allows exporting to both PDF and Microsoft Excel for all reports.</a:t>
            </a:r>
          </a:p>
          <a:p>
            <a:pPr marL="742950" lvl="1" indent="-285750">
              <a:spcBef>
                <a:spcPct val="20000"/>
              </a:spcBef>
              <a:buClr>
                <a:schemeClr val="tx1"/>
              </a:buClr>
              <a:buSzPct val="95000"/>
              <a:buFont typeface="Arial" panose="020B0604020202020204" pitchFamily="34" charset="0"/>
              <a:buChar char="-"/>
            </a:pPr>
            <a:r>
              <a:rPr lang="en-US" dirty="0">
                <a:latin typeface="+mn-lt"/>
              </a:rPr>
              <a:t>This also includes the “Complete Panel Report”.</a:t>
            </a:r>
          </a:p>
        </p:txBody>
      </p:sp>
      <p:pic>
        <p:nvPicPr>
          <p:cNvPr id="3075" name="Picture 3"/>
          <p:cNvPicPr>
            <a:picLocks noChangeAspect="1" noChangeArrowheads="1"/>
          </p:cNvPicPr>
          <p:nvPr/>
        </p:nvPicPr>
        <p:blipFill>
          <a:blip r:embed="rId3" cstate="print"/>
          <a:srcRect/>
          <a:stretch>
            <a:fillRect/>
          </a:stretch>
        </p:blipFill>
        <p:spPr bwMode="auto">
          <a:xfrm>
            <a:off x="914400" y="1828800"/>
            <a:ext cx="6858000" cy="3431177"/>
          </a:xfrm>
          <a:prstGeom prst="rect">
            <a:avLst/>
          </a:prstGeom>
          <a:noFill/>
          <a:ln w="9525">
            <a:noFill/>
            <a:miter lim="800000"/>
            <a:headEnd/>
            <a:tailEnd/>
          </a:ln>
        </p:spPr>
      </p:pic>
      <p:sp>
        <p:nvSpPr>
          <p:cNvPr id="6" name="Down Arrow 5"/>
          <p:cNvSpPr>
            <a:spLocks noChangeArrowheads="1"/>
          </p:cNvSpPr>
          <p:nvPr/>
        </p:nvSpPr>
        <p:spPr bwMode="auto">
          <a:xfrm rot="1414712">
            <a:off x="4953374" y="2146155"/>
            <a:ext cx="149179" cy="414002"/>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sp>
        <p:nvSpPr>
          <p:cNvPr id="7" name="Down Arrow 6"/>
          <p:cNvSpPr>
            <a:spLocks noChangeArrowheads="1"/>
          </p:cNvSpPr>
          <p:nvPr/>
        </p:nvSpPr>
        <p:spPr bwMode="auto">
          <a:xfrm rot="1414712">
            <a:off x="5562974" y="2146154"/>
            <a:ext cx="149178" cy="414002"/>
          </a:xfrm>
          <a:prstGeom prst="downArrow">
            <a:avLst>
              <a:gd name="adj1" fmla="val 50000"/>
              <a:gd name="adj2" fmla="val 49843"/>
            </a:avLst>
          </a:prstGeom>
          <a:solidFill>
            <a:srgbClr val="C00000">
              <a:alpha val="65000"/>
            </a:srgbClr>
          </a:solidFill>
          <a:ln w="3175" algn="ctr">
            <a:solidFill>
              <a:srgbClr val="C00000"/>
            </a:solidFill>
            <a:round/>
            <a:headEnd/>
            <a:tailEnd/>
          </a:ln>
        </p:spPr>
        <p:txBody>
          <a:bodyPr/>
          <a:lstStyle/>
          <a:p>
            <a:endParaRPr lang="en-US"/>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287</a:t>
            </a:fld>
            <a:endParaRPr lang="en-US"/>
          </a:p>
        </p:txBody>
      </p:sp>
      <p:sp>
        <p:nvSpPr>
          <p:cNvPr id="8"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4172211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457200" y="762000"/>
            <a:ext cx="82296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spcBef>
                <a:spcPct val="20000"/>
              </a:spcBef>
              <a:buClr>
                <a:srgbClr val="C00000"/>
              </a:buClr>
              <a:buSzPct val="95000"/>
              <a:buFont typeface="Arial" panose="020B0604020202020204" pitchFamily="34" charset="0"/>
              <a:buChar char="•"/>
            </a:pPr>
            <a:r>
              <a:rPr lang="en-US" sz="2000" dirty="0">
                <a:latin typeface="+mn-lt"/>
              </a:rPr>
              <a:t>Easier Installations</a:t>
            </a:r>
            <a:endParaRPr lang="en-US" sz="2000" i="1" dirty="0">
              <a:latin typeface="+mn-lt"/>
            </a:endParaRPr>
          </a:p>
          <a:p>
            <a:pPr marL="742950" lvl="1" indent="-285750">
              <a:spcBef>
                <a:spcPct val="20000"/>
              </a:spcBef>
              <a:buClr>
                <a:schemeClr val="tx1"/>
              </a:buClr>
              <a:buSzPct val="95000"/>
              <a:buFont typeface="Arial" panose="020B0604020202020204" pitchFamily="34" charset="0"/>
              <a:buChar char="-"/>
            </a:pPr>
            <a:r>
              <a:rPr lang="en-US" dirty="0">
                <a:latin typeface="+mn-lt"/>
              </a:rPr>
              <a:t>Multiple 8.xx versions are allowed to be independently installed:</a:t>
            </a:r>
          </a:p>
          <a:p>
            <a:pPr marL="1187450" lvl="2" indent="-273050">
              <a:spcBef>
                <a:spcPct val="20000"/>
              </a:spcBef>
              <a:buClr>
                <a:srgbClr val="7F7F7F"/>
              </a:buClr>
              <a:buSzPct val="95000"/>
              <a:buFont typeface="Wingdings" pitchFamily="2" charset="2"/>
              <a:buChar char="§"/>
            </a:pPr>
            <a:r>
              <a:rPr lang="en-US" sz="1600" dirty="0">
                <a:latin typeface="+mn-lt"/>
              </a:rPr>
              <a:t>Whether these are of the same brand or different brands:</a:t>
            </a:r>
          </a:p>
          <a:p>
            <a:pPr marL="1657350" lvl="3" indent="-285750">
              <a:spcBef>
                <a:spcPct val="20000"/>
              </a:spcBef>
              <a:buClr>
                <a:srgbClr val="7F7F7F"/>
              </a:buClr>
              <a:buSzPct val="95000"/>
              <a:buFont typeface="Arial" panose="020B0604020202020204" pitchFamily="34" charset="0"/>
              <a:buChar char="-"/>
            </a:pPr>
            <a:r>
              <a:rPr lang="en-US" sz="1400" dirty="0">
                <a:latin typeface="+mn-lt"/>
              </a:rPr>
              <a:t>Therefore brand X of version 8.20 can coexist with brand Y of the same version.</a:t>
            </a:r>
          </a:p>
          <a:p>
            <a:pPr marL="1657350" lvl="3" indent="-285750">
              <a:spcBef>
                <a:spcPct val="20000"/>
              </a:spcBef>
              <a:buClr>
                <a:srgbClr val="7F7F7F"/>
              </a:buClr>
              <a:buSzPct val="95000"/>
              <a:buFont typeface="Arial" panose="020B0604020202020204" pitchFamily="34" charset="0"/>
              <a:buChar char="-"/>
            </a:pPr>
            <a:r>
              <a:rPr lang="en-US" sz="1400" dirty="0">
                <a:latin typeface="+mn-lt"/>
              </a:rPr>
              <a:t>Also brand X of version 8.20 can coexist with the same brand of version 8.30.</a:t>
            </a:r>
          </a:p>
          <a:p>
            <a:pPr marL="1187450" lvl="2" indent="-273050">
              <a:spcBef>
                <a:spcPct val="20000"/>
              </a:spcBef>
              <a:buClr>
                <a:srgbClr val="7F7F7F"/>
              </a:buClr>
              <a:buSzPct val="95000"/>
              <a:buFont typeface="Wingdings" pitchFamily="2" charset="2"/>
              <a:buChar char="§"/>
            </a:pPr>
            <a:r>
              <a:rPr lang="en-US" sz="1600" dirty="0">
                <a:latin typeface="+mn-lt"/>
              </a:rPr>
              <a:t>Each install is independent from the others and contains its own project folders and master project list.</a:t>
            </a:r>
          </a:p>
          <a:p>
            <a:pPr marL="1187450" lvl="2" indent="-273050">
              <a:spcBef>
                <a:spcPct val="20000"/>
              </a:spcBef>
              <a:buClr>
                <a:srgbClr val="7F7F7F"/>
              </a:buClr>
              <a:buSzPct val="95000"/>
              <a:buFont typeface="Wingdings" pitchFamily="2" charset="2"/>
              <a:buChar char="§"/>
            </a:pPr>
            <a:r>
              <a:rPr lang="en-US" sz="1600" dirty="0">
                <a:latin typeface="+mn-lt"/>
              </a:rPr>
              <a:t>There is no longer any registry entries and application level settings reside in an </a:t>
            </a:r>
            <a:r>
              <a:rPr lang="en-US" sz="1600" i="1" u="sng" dirty="0" err="1">
                <a:latin typeface="+mn-lt"/>
              </a:rPr>
              <a:t>app.config</a:t>
            </a:r>
            <a:r>
              <a:rPr lang="en-US" sz="1600" dirty="0">
                <a:latin typeface="+mn-lt"/>
              </a:rPr>
              <a:t> file to reflect a modern Windows application.</a:t>
            </a:r>
          </a:p>
          <a:p>
            <a:pPr marL="1187450" lvl="2" indent="-273050">
              <a:spcBef>
                <a:spcPct val="20000"/>
              </a:spcBef>
              <a:buClr>
                <a:srgbClr val="7F7F7F"/>
              </a:buClr>
              <a:buSzPct val="95000"/>
              <a:buFont typeface="Wingdings" pitchFamily="2" charset="2"/>
              <a:buChar char="§"/>
            </a:pPr>
            <a:r>
              <a:rPr lang="en-US" sz="1600" dirty="0">
                <a:latin typeface="+mn-lt"/>
              </a:rPr>
              <a:t>The Installation will detect the presence of an earlier version and prompt the user to replace it or install both:</a:t>
            </a:r>
          </a:p>
          <a:p>
            <a:pPr marL="1187450" lvl="2" indent="-273050">
              <a:spcBef>
                <a:spcPct val="20000"/>
              </a:spcBef>
              <a:buClr>
                <a:srgbClr val="0070C0"/>
              </a:buClr>
              <a:buSzPct val="95000"/>
              <a:buFont typeface="Wingdings" pitchFamily="2" charset="2"/>
              <a:buChar char="§"/>
            </a:pPr>
            <a:endParaRPr lang="en-US" sz="1600" dirty="0">
              <a:latin typeface="+mn-lt"/>
            </a:endParaRPr>
          </a:p>
          <a:p>
            <a:pPr marL="1187450" lvl="2" indent="-273050">
              <a:spcBef>
                <a:spcPct val="20000"/>
              </a:spcBef>
              <a:buClr>
                <a:srgbClr val="0070C0"/>
              </a:buClr>
              <a:buSzPct val="95000"/>
              <a:buFont typeface="Wingdings" pitchFamily="2" charset="2"/>
              <a:buChar char="§"/>
            </a:pPr>
            <a:endParaRPr lang="en-US" sz="1600" dirty="0">
              <a:latin typeface="+mn-lt"/>
            </a:endParaRPr>
          </a:p>
          <a:p>
            <a:pPr marL="1187450" lvl="2" indent="-273050">
              <a:spcBef>
                <a:spcPct val="20000"/>
              </a:spcBef>
              <a:buClr>
                <a:srgbClr val="0070C0"/>
              </a:buClr>
              <a:buSzPct val="95000"/>
              <a:buFont typeface="Wingdings" pitchFamily="2" charset="2"/>
              <a:buChar char="§"/>
            </a:pPr>
            <a:endParaRPr lang="en-US" sz="1600" dirty="0">
              <a:latin typeface="+mn-lt"/>
            </a:endParaRPr>
          </a:p>
          <a:p>
            <a:pPr marL="1187450" lvl="2" indent="-273050">
              <a:spcBef>
                <a:spcPct val="20000"/>
              </a:spcBef>
              <a:buClr>
                <a:srgbClr val="0070C0"/>
              </a:buClr>
              <a:buSzPct val="95000"/>
              <a:buFont typeface="Wingdings" pitchFamily="2" charset="2"/>
              <a:buChar char="§"/>
            </a:pPr>
            <a:endParaRPr lang="en-US" sz="1600" dirty="0">
              <a:latin typeface="+mn-lt"/>
            </a:endParaRPr>
          </a:p>
        </p:txBody>
      </p:sp>
      <p:pic>
        <p:nvPicPr>
          <p:cNvPr id="4099" name="Picture 3"/>
          <p:cNvPicPr>
            <a:picLocks noChangeAspect="1" noChangeArrowheads="1"/>
          </p:cNvPicPr>
          <p:nvPr/>
        </p:nvPicPr>
        <p:blipFill>
          <a:blip r:embed="rId3" cstate="print"/>
          <a:srcRect/>
          <a:stretch>
            <a:fillRect/>
          </a:stretch>
        </p:blipFill>
        <p:spPr bwMode="auto">
          <a:xfrm>
            <a:off x="4800600" y="3886200"/>
            <a:ext cx="3186664" cy="1600200"/>
          </a:xfrm>
          <a:prstGeom prst="rect">
            <a:avLst/>
          </a:prstGeom>
          <a:ln>
            <a:noFill/>
          </a:ln>
          <a:effectLst>
            <a:outerShdw blurRad="292100" dist="139700" dir="2700000" algn="tl" rotWithShape="0">
              <a:srgbClr val="333333">
                <a:alpha val="65000"/>
              </a:srgbClr>
            </a:outerShdw>
          </a:effectLst>
        </p:spPr>
      </p:pic>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288</a:t>
            </a:fld>
            <a:endParaRPr lang="en-US"/>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1827317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2959" y="408798"/>
            <a:ext cx="8002588" cy="373063"/>
          </a:xfrm>
        </p:spPr>
        <p:txBody>
          <a:bodyPr/>
          <a:lstStyle/>
          <a:p>
            <a:pPr marL="273050" indent="-273050">
              <a:spcBef>
                <a:spcPct val="20000"/>
              </a:spcBef>
            </a:pPr>
            <a:r>
              <a:rPr lang="en-US" i="1" dirty="0"/>
              <a:t>ONLINE SESSION (Internet connected mode)</a:t>
            </a:r>
          </a:p>
        </p:txBody>
      </p:sp>
      <p:sp>
        <p:nvSpPr>
          <p:cNvPr id="10243" name="Text Placeholder 5"/>
          <p:cNvSpPr>
            <a:spLocks noGrp="1"/>
          </p:cNvSpPr>
          <p:nvPr>
            <p:ph type="body" sz="quarter" idx="10"/>
          </p:nvPr>
        </p:nvSpPr>
        <p:spPr bwMode="auto">
          <a:xfrm>
            <a:off x="172959" y="920829"/>
            <a:ext cx="8002588" cy="5308600"/>
          </a:xfrm>
          <a:noFill/>
          <a:ln>
            <a:miter lim="800000"/>
            <a:headEnd/>
            <a:tailEnd/>
          </a:ln>
        </p:spPr>
        <p:txBody>
          <a:bodyPr vert="horz" wrap="square" lIns="91440" tIns="45720" rIns="91440" bIns="45720" numCol="1" anchor="t" anchorCtr="0" compatLnSpc="1">
            <a:prstTxWarp prst="textNoShape">
              <a:avLst/>
            </a:prstTxWarp>
            <a:normAutofit/>
          </a:bodyPr>
          <a:lstStyle/>
          <a:p>
            <a:pPr marL="287337" lvl="1" indent="0">
              <a:buNone/>
            </a:pPr>
            <a:r>
              <a:rPr lang="en-US" dirty="0"/>
              <a:t>When internet is connected, the login session is refreshed automatically. It is max 90 days since last login. After 90 days again login into Tool is needed.</a:t>
            </a:r>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28</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6" name="Picture 5">
            <a:extLst>
              <a:ext uri="{FF2B5EF4-FFF2-40B4-BE49-F238E27FC236}">
                <a16:creationId xmlns:a16="http://schemas.microsoft.com/office/drawing/2014/main" id="{AF012CBD-75EF-4CC5-AAB6-931AC84D86F3}"/>
              </a:ext>
            </a:extLst>
          </p:cNvPr>
          <p:cNvPicPr>
            <a:picLocks noChangeAspect="1"/>
          </p:cNvPicPr>
          <p:nvPr/>
        </p:nvPicPr>
        <p:blipFill>
          <a:blip r:embed="rId3"/>
          <a:stretch>
            <a:fillRect/>
          </a:stretch>
        </p:blipFill>
        <p:spPr>
          <a:xfrm>
            <a:off x="172959" y="1769191"/>
            <a:ext cx="8002588" cy="4095750"/>
          </a:xfrm>
          <a:prstGeom prst="rect">
            <a:avLst/>
          </a:prstGeom>
        </p:spPr>
      </p:pic>
    </p:spTree>
    <p:extLst>
      <p:ext uri="{BB962C8B-B14F-4D97-AF65-F5344CB8AC3E}">
        <p14:creationId xmlns:p14="http://schemas.microsoft.com/office/powerpoint/2010/main" val="1778755216"/>
      </p:ext>
    </p:extLst>
  </p:cSld>
  <p:clrMapOvr>
    <a:masterClrMapping/>
  </p:clrMapOvr>
  <p:transition/>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457200" y="762000"/>
            <a:ext cx="8229600" cy="541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spcBef>
                <a:spcPct val="20000"/>
              </a:spcBef>
              <a:buClr>
                <a:srgbClr val="C00000"/>
              </a:buClr>
              <a:buSzPct val="95000"/>
              <a:buFont typeface="Arial" panose="020B0604020202020204" pitchFamily="34" charset="0"/>
              <a:buChar char="•"/>
            </a:pPr>
            <a:r>
              <a:rPr lang="en-US" sz="2000" dirty="0">
                <a:latin typeface="+mn-lt"/>
              </a:rPr>
              <a:t>Easier Installations </a:t>
            </a:r>
            <a:r>
              <a:rPr lang="en-US" sz="1400" i="1" dirty="0">
                <a:latin typeface="+mn-lt"/>
              </a:rPr>
              <a:t>– (continued)</a:t>
            </a:r>
            <a:endParaRPr lang="en-US" sz="1600" i="1" dirty="0">
              <a:latin typeface="+mn-lt"/>
            </a:endParaRPr>
          </a:p>
          <a:p>
            <a:pPr marL="742950" lvl="1" indent="-285750">
              <a:spcBef>
                <a:spcPct val="20000"/>
              </a:spcBef>
              <a:buClr>
                <a:schemeClr val="tx1"/>
              </a:buClr>
              <a:buSzPct val="95000"/>
              <a:buFont typeface="Arial" panose="020B0604020202020204" pitchFamily="34" charset="0"/>
              <a:buChar char="-"/>
            </a:pPr>
            <a:r>
              <a:rPr lang="en-US" dirty="0">
                <a:latin typeface="+mn-lt"/>
              </a:rPr>
              <a:t>Pre-8.xx versions can be installed at same time:</a:t>
            </a:r>
          </a:p>
          <a:p>
            <a:pPr marL="1187450" lvl="2" indent="-273050">
              <a:spcBef>
                <a:spcPct val="20000"/>
              </a:spcBef>
              <a:buClr>
                <a:srgbClr val="7F7F7F"/>
              </a:buClr>
              <a:buSzPct val="95000"/>
              <a:buFont typeface="Wingdings" pitchFamily="2" charset="2"/>
              <a:buChar char="§"/>
            </a:pPr>
            <a:r>
              <a:rPr lang="en-US" sz="1600" dirty="0">
                <a:latin typeface="+mn-lt"/>
              </a:rPr>
              <a:t>VeriFire Tools 7.xx can be installed on the same machine as any brand of 8.xx.</a:t>
            </a:r>
          </a:p>
          <a:p>
            <a:pPr marL="742950" lvl="1" indent="-285750">
              <a:spcBef>
                <a:spcPct val="20000"/>
              </a:spcBef>
              <a:buClr>
                <a:schemeClr val="tx1"/>
              </a:buClr>
              <a:buSzPct val="95000"/>
              <a:buFont typeface="Arial" panose="020B0604020202020204" pitchFamily="34" charset="0"/>
              <a:buChar char="-"/>
            </a:pPr>
            <a:r>
              <a:rPr lang="en-US" dirty="0">
                <a:latin typeface="+mn-lt"/>
              </a:rPr>
              <a:t>For internal customers, upgrades are now supported for the same brand and version software but newer builds:</a:t>
            </a:r>
          </a:p>
          <a:p>
            <a:pPr marL="1187450" lvl="2" indent="-273050">
              <a:spcBef>
                <a:spcPct val="20000"/>
              </a:spcBef>
              <a:buClr>
                <a:srgbClr val="7F7F7F"/>
              </a:buClr>
              <a:buSzPct val="95000"/>
              <a:buFont typeface="Wingdings" pitchFamily="2" charset="2"/>
              <a:buChar char="§"/>
            </a:pPr>
            <a:r>
              <a:rPr lang="en-US" sz="1600" dirty="0">
                <a:latin typeface="+mn-lt"/>
              </a:rPr>
              <a:t>This prevents having to uninstall the previous build to install the new one.</a:t>
            </a:r>
          </a:p>
          <a:p>
            <a:pPr marL="1187450" lvl="2" indent="-273050">
              <a:spcBef>
                <a:spcPct val="20000"/>
              </a:spcBef>
              <a:buClr>
                <a:srgbClr val="7F7F7F"/>
              </a:buClr>
              <a:buSzPct val="95000"/>
              <a:buFont typeface="Wingdings" pitchFamily="2" charset="2"/>
              <a:buChar char="§"/>
            </a:pPr>
            <a:r>
              <a:rPr lang="en-US" sz="1600" dirty="0">
                <a:latin typeface="+mn-lt"/>
              </a:rPr>
              <a:t>Example: VeriFire Tools 8.20 Build 8 can be upgraded to VeriFire Tools 8.20 Build 20.</a:t>
            </a:r>
          </a:p>
          <a:p>
            <a:pPr marL="1187450" lvl="2" indent="-273050">
              <a:spcBef>
                <a:spcPct val="20000"/>
              </a:spcBef>
              <a:buClr>
                <a:srgbClr val="7F7F7F"/>
              </a:buClr>
              <a:buSzPct val="95000"/>
              <a:buFont typeface="Wingdings" pitchFamily="2" charset="2"/>
              <a:buChar char="§"/>
            </a:pPr>
            <a:r>
              <a:rPr lang="en-US" sz="1600" dirty="0">
                <a:latin typeface="+mn-lt"/>
              </a:rPr>
              <a:t>The installation will detect an older build of the same version and suggest an upgrade:</a:t>
            </a:r>
            <a:endParaRPr lang="en-US" dirty="0">
              <a:latin typeface="+mn-lt"/>
            </a:endParaRPr>
          </a:p>
        </p:txBody>
      </p:sp>
      <p:pic>
        <p:nvPicPr>
          <p:cNvPr id="4098" name="Picture 2"/>
          <p:cNvPicPr>
            <a:picLocks noChangeAspect="1" noChangeArrowheads="1"/>
          </p:cNvPicPr>
          <p:nvPr/>
        </p:nvPicPr>
        <p:blipFill>
          <a:blip r:embed="rId3" cstate="print"/>
          <a:srcRect/>
          <a:stretch>
            <a:fillRect/>
          </a:stretch>
        </p:blipFill>
        <p:spPr bwMode="auto">
          <a:xfrm>
            <a:off x="2914650" y="3777241"/>
            <a:ext cx="3314700" cy="772494"/>
          </a:xfrm>
          <a:prstGeom prst="rect">
            <a:avLst/>
          </a:prstGeom>
          <a:ln>
            <a:noFill/>
          </a:ln>
          <a:effectLst>
            <a:outerShdw blurRad="292100" dist="139700" dir="2700000" algn="tl" rotWithShape="0">
              <a:srgbClr val="333333">
                <a:alpha val="65000"/>
              </a:srgbClr>
            </a:outerShdw>
          </a:effectLst>
        </p:spPr>
      </p:pic>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289</a:t>
            </a:fld>
            <a:endParaRPr lang="en-US"/>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4748719"/>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cstate="print"/>
          <a:srcRect/>
          <a:stretch>
            <a:fillRect/>
          </a:stretch>
        </p:blipFill>
        <p:spPr bwMode="auto">
          <a:xfrm>
            <a:off x="1752601" y="1828800"/>
            <a:ext cx="2362200" cy="610988"/>
          </a:xfrm>
          <a:prstGeom prst="rect">
            <a:avLst/>
          </a:prstGeom>
          <a:ln>
            <a:noFill/>
          </a:ln>
          <a:effectLst>
            <a:outerShdw blurRad="292100" dist="139700" dir="2700000" algn="tl" rotWithShape="0">
              <a:srgbClr val="333333">
                <a:alpha val="65000"/>
              </a:srgbClr>
            </a:outerShdw>
          </a:effectLst>
        </p:spPr>
      </p:pic>
      <p:sp>
        <p:nvSpPr>
          <p:cNvPr id="3" name="Content Placeholder 2"/>
          <p:cNvSpPr txBox="1">
            <a:spLocks/>
          </p:cNvSpPr>
          <p:nvPr/>
        </p:nvSpPr>
        <p:spPr bwMode="auto">
          <a:xfrm>
            <a:off x="457200" y="762000"/>
            <a:ext cx="8229600" cy="548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spcBef>
                <a:spcPct val="20000"/>
              </a:spcBef>
              <a:buClr>
                <a:srgbClr val="C00000"/>
              </a:buClr>
              <a:buSzPct val="95000"/>
              <a:buFont typeface="Arial" panose="020B0604020202020204" pitchFamily="34" charset="0"/>
              <a:buChar char="•"/>
            </a:pPr>
            <a:r>
              <a:rPr lang="en-US" sz="2000" dirty="0">
                <a:latin typeface="+mn-lt"/>
              </a:rPr>
              <a:t>Miscellaneous improvements</a:t>
            </a:r>
          </a:p>
          <a:p>
            <a:pPr marL="742950" lvl="1" indent="-285750">
              <a:spcBef>
                <a:spcPct val="20000"/>
              </a:spcBef>
              <a:buClr>
                <a:schemeClr val="tx1"/>
              </a:buClr>
              <a:buSzPct val="95000"/>
              <a:buFont typeface="Arial" panose="020B0604020202020204" pitchFamily="34" charset="0"/>
              <a:buChar char="-"/>
            </a:pPr>
            <a:r>
              <a:rPr kumimoji="0" lang="en-US" b="0" i="0" u="none" strike="noStrike" kern="1200" cap="none" spc="0" normalizeH="0" baseline="0" noProof="0" dirty="0">
                <a:ln>
                  <a:noFill/>
                </a:ln>
                <a:solidFill>
                  <a:schemeClr val="tx1"/>
                </a:solidFill>
                <a:effectLst/>
                <a:uLnTx/>
                <a:uFillTx/>
                <a:latin typeface="+mn-lt"/>
                <a:ea typeface="+mn-ea"/>
                <a:cs typeface="+mn-cs"/>
              </a:rPr>
              <a:t>“Project Services”</a:t>
            </a:r>
            <a:r>
              <a:rPr kumimoji="0" lang="en-US" b="0" i="0" u="none" strike="noStrike" kern="1200" cap="none" spc="0" normalizeH="0" noProof="0" dirty="0">
                <a:ln>
                  <a:noFill/>
                </a:ln>
                <a:solidFill>
                  <a:schemeClr val="tx1"/>
                </a:solidFill>
                <a:effectLst/>
                <a:uLnTx/>
                <a:uFillTx/>
                <a:latin typeface="+mn-lt"/>
                <a:ea typeface="+mn-ea"/>
                <a:cs typeface="+mn-cs"/>
              </a:rPr>
              <a:t> Ribbon Tab changed to “Startup Services”</a:t>
            </a:r>
          </a:p>
          <a:p>
            <a:pPr marL="1187450" lvl="2" indent="-273050">
              <a:spcBef>
                <a:spcPct val="20000"/>
              </a:spcBef>
              <a:buClr>
                <a:srgbClr val="7F7F7F"/>
              </a:buClr>
              <a:buSzPct val="95000"/>
              <a:buFont typeface="Wingdings" pitchFamily="2" charset="2"/>
              <a:buChar char="§"/>
            </a:pPr>
            <a:r>
              <a:rPr lang="en-US" sz="1600" dirty="0">
                <a:latin typeface="+mn-lt"/>
              </a:rPr>
              <a:t>Provided easier and clearer online connection access:</a:t>
            </a:r>
          </a:p>
          <a:p>
            <a:pPr marL="730250" lvl="1" indent="-273050">
              <a:spcBef>
                <a:spcPct val="20000"/>
              </a:spcBef>
              <a:buClr>
                <a:srgbClr val="0070C0"/>
              </a:buClr>
              <a:buSzPct val="95000"/>
              <a:buFont typeface="Wingdings 2" pitchFamily="18" charset="2"/>
              <a:buChar char=""/>
            </a:pPr>
            <a:endParaRPr lang="en-US" dirty="0">
              <a:latin typeface="+mn-lt"/>
              <a:cs typeface="+mn-cs"/>
            </a:endParaRPr>
          </a:p>
          <a:p>
            <a:pPr marL="730250" lvl="1" indent="-273050">
              <a:spcBef>
                <a:spcPct val="20000"/>
              </a:spcBef>
              <a:buClr>
                <a:srgbClr val="0070C0"/>
              </a:buClr>
              <a:buSzPct val="95000"/>
              <a:buFont typeface="Wingdings 2" pitchFamily="18" charset="2"/>
              <a:buChar char=""/>
            </a:pPr>
            <a:endParaRPr lang="en-US" dirty="0">
              <a:latin typeface="+mn-lt"/>
              <a:cs typeface="+mn-cs"/>
            </a:endParaRPr>
          </a:p>
          <a:p>
            <a:pPr marL="730250" lvl="1" indent="-273050">
              <a:spcBef>
                <a:spcPct val="20000"/>
              </a:spcBef>
              <a:buClr>
                <a:srgbClr val="0070C0"/>
              </a:buClr>
              <a:buSzPct val="95000"/>
              <a:buFont typeface="Wingdings 2" pitchFamily="18" charset="2"/>
              <a:buChar char=""/>
            </a:pPr>
            <a:endParaRPr lang="en-US" dirty="0">
              <a:latin typeface="+mn-lt"/>
              <a:cs typeface="+mn-cs"/>
            </a:endParaRPr>
          </a:p>
          <a:p>
            <a:pPr marL="730250" lvl="1" indent="-273050">
              <a:spcBef>
                <a:spcPct val="20000"/>
              </a:spcBef>
              <a:buClr>
                <a:srgbClr val="0070C0"/>
              </a:buClr>
              <a:buSzPct val="95000"/>
              <a:buFont typeface="Wingdings 2" pitchFamily="18" charset="2"/>
              <a:buChar char=""/>
            </a:pPr>
            <a:endParaRPr lang="en-US" dirty="0">
              <a:latin typeface="+mn-lt"/>
              <a:cs typeface="+mn-cs"/>
            </a:endParaRPr>
          </a:p>
          <a:p>
            <a:pPr marL="730250" lvl="1" indent="-273050">
              <a:spcBef>
                <a:spcPct val="20000"/>
              </a:spcBef>
              <a:buClr>
                <a:srgbClr val="0070C0"/>
              </a:buClr>
              <a:buSzPct val="95000"/>
              <a:buFont typeface="Wingdings 2" pitchFamily="18" charset="2"/>
              <a:buChar char=""/>
            </a:pPr>
            <a:endParaRPr lang="en-US" dirty="0">
              <a:latin typeface="+mn-lt"/>
              <a:cs typeface="+mn-cs"/>
            </a:endParaRPr>
          </a:p>
          <a:p>
            <a:pPr marL="742950" lvl="1" indent="-285750">
              <a:spcBef>
                <a:spcPct val="20000"/>
              </a:spcBef>
              <a:buClr>
                <a:schemeClr val="tx1"/>
              </a:buClr>
              <a:buSzPct val="95000"/>
              <a:buFont typeface="Arial" panose="020B0604020202020204" pitchFamily="34" charset="0"/>
              <a:buChar char="-"/>
            </a:pPr>
            <a:r>
              <a:rPr lang="en-US" kern="0" dirty="0">
                <a:latin typeface="+mn-lt"/>
              </a:rPr>
              <a:t>Added </a:t>
            </a:r>
            <a:r>
              <a:rPr lang="en-US" dirty="0">
                <a:latin typeface="+mn-lt"/>
              </a:rPr>
              <a:t>“What’s New In This Release” </a:t>
            </a:r>
            <a:r>
              <a:rPr lang="en-US" kern="0" dirty="0">
                <a:latin typeface="+mn-lt"/>
              </a:rPr>
              <a:t>Backstage button to launch this PowerPoint presentation on features in this release:</a:t>
            </a:r>
            <a:endParaRPr lang="en-US" dirty="0">
              <a:latin typeface="+mn-lt"/>
            </a:endParaRPr>
          </a:p>
          <a:p>
            <a:pPr marL="730250" lvl="1" indent="-273050">
              <a:spcBef>
                <a:spcPct val="20000"/>
              </a:spcBef>
              <a:buClr>
                <a:srgbClr val="0070C0"/>
              </a:buClr>
              <a:buSzPct val="95000"/>
              <a:buFont typeface="Wingdings 2" pitchFamily="18" charset="2"/>
              <a:buChar char=""/>
            </a:pPr>
            <a:endParaRPr kumimoji="0" lang="en-US" b="0" i="0" u="none" strike="noStrike" kern="1200" cap="none" spc="0" normalizeH="0" noProof="0" dirty="0">
              <a:ln>
                <a:noFill/>
              </a:ln>
              <a:solidFill>
                <a:schemeClr val="tx1"/>
              </a:solidFill>
              <a:effectLst/>
              <a:uLnTx/>
              <a:uFillTx/>
              <a:latin typeface="+mn-lt"/>
              <a:ea typeface="+mn-ea"/>
              <a:cs typeface="+mn-cs"/>
            </a:endParaRPr>
          </a:p>
          <a:p>
            <a:pPr marL="914400" marR="0" lvl="2" indent="-246063" algn="l" defTabSz="914400" rtl="0" eaLnBrk="1" fontAlgn="base" latinLnBrk="0" hangingPunct="1">
              <a:lnSpc>
                <a:spcPct val="100000"/>
              </a:lnSpc>
              <a:spcBef>
                <a:spcPct val="20000"/>
              </a:spcBef>
              <a:spcAft>
                <a:spcPct val="0"/>
              </a:spcAft>
              <a:buClr>
                <a:schemeClr val="accent2"/>
              </a:buClr>
              <a:buSzPct val="70000"/>
              <a:buFont typeface="Wingdings 2" pitchFamily="18" charset="2"/>
              <a:buChar char=""/>
              <a:tabLst/>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5122" name="Picture 2"/>
          <p:cNvPicPr>
            <a:picLocks noChangeAspect="1" noChangeArrowheads="1"/>
          </p:cNvPicPr>
          <p:nvPr/>
        </p:nvPicPr>
        <p:blipFill>
          <a:blip r:embed="rId4" cstate="print"/>
          <a:srcRect/>
          <a:stretch>
            <a:fillRect/>
          </a:stretch>
        </p:blipFill>
        <p:spPr bwMode="auto">
          <a:xfrm>
            <a:off x="1752602" y="2667000"/>
            <a:ext cx="2385877" cy="612648"/>
          </a:xfrm>
          <a:prstGeom prst="rect">
            <a:avLst/>
          </a:prstGeom>
          <a:ln>
            <a:noFill/>
          </a:ln>
          <a:effectLst>
            <a:outerShdw blurRad="292100" dist="139700" dir="2700000" algn="tl" rotWithShape="0">
              <a:srgbClr val="333333">
                <a:alpha val="65000"/>
              </a:srgbClr>
            </a:outerShdw>
          </a:effectLst>
        </p:spPr>
      </p:pic>
      <p:sp>
        <p:nvSpPr>
          <p:cNvPr id="6" name="Curved Right Arrow 5"/>
          <p:cNvSpPr/>
          <p:nvPr/>
        </p:nvSpPr>
        <p:spPr>
          <a:xfrm flipH="1">
            <a:off x="4267200" y="1905000"/>
            <a:ext cx="457200" cy="1219200"/>
          </a:xfrm>
          <a:prstGeom prst="curvedRightArrow">
            <a:avLst/>
          </a:prstGeom>
          <a:solidFill>
            <a:srgbClr val="C00000">
              <a:alpha val="65000"/>
            </a:srgbClr>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7" name="Picture 7"/>
          <p:cNvPicPr>
            <a:picLocks noChangeAspect="1" noChangeArrowheads="1"/>
          </p:cNvPicPr>
          <p:nvPr/>
        </p:nvPicPr>
        <p:blipFill>
          <a:blip r:embed="rId5" cstate="print"/>
          <a:srcRect/>
          <a:stretch>
            <a:fillRect/>
          </a:stretch>
        </p:blipFill>
        <p:spPr bwMode="auto">
          <a:xfrm>
            <a:off x="4554908" y="4038600"/>
            <a:ext cx="3869923" cy="2456540"/>
          </a:xfrm>
          <a:prstGeom prst="rect">
            <a:avLst/>
          </a:prstGeom>
          <a:ln>
            <a:noFill/>
          </a:ln>
          <a:effectLst>
            <a:outerShdw blurRad="292100" dist="139700" dir="2700000" algn="tl" rotWithShape="0">
              <a:srgbClr val="333333">
                <a:alpha val="65000"/>
              </a:srgbClr>
            </a:outerShdw>
          </a:effectLst>
        </p:spPr>
      </p:pic>
      <p:sp>
        <p:nvSpPr>
          <p:cNvPr id="8" name="Oval 6"/>
          <p:cNvSpPr>
            <a:spLocks noChangeArrowheads="1"/>
          </p:cNvSpPr>
          <p:nvPr/>
        </p:nvSpPr>
        <p:spPr bwMode="auto">
          <a:xfrm>
            <a:off x="5183025" y="4343400"/>
            <a:ext cx="838200" cy="457200"/>
          </a:xfrm>
          <a:prstGeom prst="ellipse">
            <a:avLst/>
          </a:prstGeom>
          <a:noFill/>
          <a:ln w="19050" algn="ctr">
            <a:solidFill>
              <a:srgbClr val="FF0000"/>
            </a:solidFill>
            <a:round/>
            <a:headEnd/>
            <a:tailEnd/>
          </a:ln>
        </p:spPr>
        <p:txBody>
          <a:bodyPr/>
          <a:lstStyle/>
          <a:p>
            <a:endParaRPr lang="en-US"/>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290</a:t>
            </a:fld>
            <a:endParaRPr lang="en-US"/>
          </a:p>
        </p:txBody>
      </p:sp>
      <p:sp>
        <p:nvSpPr>
          <p:cNvPr id="10"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153736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152400" y="762000"/>
            <a:ext cx="88392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spcBef>
                <a:spcPct val="20000"/>
              </a:spcBef>
              <a:buClr>
                <a:srgbClr val="C00000"/>
              </a:buClr>
              <a:buSzPct val="95000"/>
              <a:buFont typeface="Arial" panose="020B0604020202020204" pitchFamily="34" charset="0"/>
              <a:buChar char="•"/>
            </a:pPr>
            <a:r>
              <a:rPr lang="en-US" sz="2000" dirty="0">
                <a:latin typeface="+mn-lt"/>
              </a:rPr>
              <a:t>Problem issues addressed</a:t>
            </a:r>
          </a:p>
          <a:p>
            <a:pPr marL="742950" lvl="1" indent="-285750">
              <a:spcBef>
                <a:spcPct val="20000"/>
              </a:spcBef>
              <a:buClr>
                <a:schemeClr val="tx1"/>
              </a:buClr>
              <a:buSzPct val="95000"/>
              <a:buFont typeface="Arial" panose="020B0604020202020204" pitchFamily="34" charset="0"/>
              <a:buChar char="-"/>
            </a:pPr>
            <a:r>
              <a:rPr lang="en-US" dirty="0">
                <a:latin typeface="+mn-lt"/>
              </a:rPr>
              <a:t>Issues corrected in 8.30 that were present in 8.00 and 8.20 releases:</a:t>
            </a:r>
          </a:p>
          <a:p>
            <a:pPr marL="1187450" lvl="2" indent="-273050">
              <a:spcBef>
                <a:spcPts val="0"/>
              </a:spcBef>
              <a:buClr>
                <a:srgbClr val="7F7F7F"/>
              </a:buClr>
              <a:buSzPct val="95000"/>
              <a:buFont typeface="Wingdings" pitchFamily="2" charset="2"/>
              <a:buChar char="§"/>
            </a:pPr>
            <a:r>
              <a:rPr lang="en-US" sz="1400" u="sng" dirty="0">
                <a:latin typeface="+mn-lt"/>
              </a:rPr>
              <a:t>Convertifire Issue</a:t>
            </a:r>
            <a:r>
              <a:rPr lang="en-US" sz="1400" dirty="0">
                <a:latin typeface="+mn-lt"/>
              </a:rPr>
              <a:t>: Importing databases from the export of the Convertifire application into 8.00, or greater, causes the loss of attached SLC points for the 3030 &amp; 3030-2 panels. There are also separate import issues with the 640, 640-2, &amp; 320 panels in the areas of Panel and Bell circuits and Releasing Zones. </a:t>
            </a:r>
            <a:r>
              <a:rPr lang="en-US" sz="1400" i="1" dirty="0">
                <a:latin typeface="+mn-lt"/>
              </a:rPr>
              <a:t>Reference</a:t>
            </a:r>
            <a:r>
              <a:rPr lang="en-US" sz="1400" dirty="0">
                <a:latin typeface="+mn-lt"/>
              </a:rPr>
              <a:t> </a:t>
            </a:r>
            <a:r>
              <a:rPr lang="en-US" sz="1400" i="1" dirty="0">
                <a:latin typeface="+mn-lt"/>
              </a:rPr>
              <a:t>SPR 223314</a:t>
            </a:r>
          </a:p>
          <a:p>
            <a:pPr marL="1187450" lvl="2" indent="-273050">
              <a:spcBef>
                <a:spcPts val="0"/>
              </a:spcBef>
              <a:buClr>
                <a:srgbClr val="0070C0"/>
              </a:buClr>
              <a:buSzPct val="95000"/>
              <a:buFont typeface="Wingdings" pitchFamily="2" charset="2"/>
              <a:buChar char="§"/>
            </a:pPr>
            <a:endParaRPr lang="en-US" sz="500" i="1" dirty="0">
              <a:latin typeface="+mn-lt"/>
            </a:endParaRPr>
          </a:p>
          <a:p>
            <a:pPr marL="1187450" lvl="2" indent="-273050">
              <a:spcBef>
                <a:spcPts val="0"/>
              </a:spcBef>
              <a:buClr>
                <a:srgbClr val="7F7F7F"/>
              </a:buClr>
              <a:buSzPct val="95000"/>
              <a:buFont typeface="Wingdings" pitchFamily="2" charset="2"/>
              <a:buChar char="§"/>
            </a:pPr>
            <a:r>
              <a:rPr lang="en-US" sz="1400" u="sng" dirty="0">
                <a:latin typeface="+mn-lt"/>
              </a:rPr>
              <a:t>UDACT-2 Event Code issue</a:t>
            </a:r>
            <a:r>
              <a:rPr lang="en-US" sz="1400" dirty="0">
                <a:latin typeface="+mn-lt"/>
              </a:rPr>
              <a:t>: If a user programs</a:t>
            </a:r>
            <a:r>
              <a:rPr lang="en-US" sz="1400" dirty="0"/>
              <a:t> </a:t>
            </a:r>
            <a:r>
              <a:rPr lang="en-US" sz="1400" dirty="0">
                <a:latin typeface="+mn-lt"/>
              </a:rPr>
              <a:t>a single character into any of the event codes, it will be padded with zeros before being downloaded. For example, the user programs a 1 into one of the settings of the primary event code which is set to “4+2 Standard” format</a:t>
            </a:r>
            <a:r>
              <a:rPr lang="en-US" sz="1400" dirty="0"/>
              <a:t> </a:t>
            </a:r>
            <a:r>
              <a:rPr lang="en-US" sz="1400" dirty="0">
                <a:latin typeface="+mn-lt"/>
              </a:rPr>
              <a:t>. If the user downloads this database to the panel the setting will be changed to 10. </a:t>
            </a:r>
            <a:r>
              <a:rPr lang="en-US" sz="1400" i="1" dirty="0">
                <a:latin typeface="+mn-lt"/>
              </a:rPr>
              <a:t>Reference SPR 220126</a:t>
            </a:r>
          </a:p>
          <a:p>
            <a:pPr marL="1187450" lvl="2" indent="-273050">
              <a:spcBef>
                <a:spcPts val="0"/>
              </a:spcBef>
              <a:buClr>
                <a:srgbClr val="0070C0"/>
              </a:buClr>
              <a:buSzPct val="95000"/>
              <a:buFont typeface="Wingdings" pitchFamily="2" charset="2"/>
              <a:buChar char="§"/>
            </a:pPr>
            <a:endParaRPr lang="en-US" sz="500" dirty="0">
              <a:latin typeface="+mn-lt"/>
            </a:endParaRPr>
          </a:p>
          <a:p>
            <a:pPr marL="1187450" lvl="2" indent="-273050">
              <a:spcBef>
                <a:spcPts val="0"/>
              </a:spcBef>
              <a:buClr>
                <a:srgbClr val="7F7F7F"/>
              </a:buClr>
              <a:buSzPct val="95000"/>
              <a:buFont typeface="Wingdings" pitchFamily="2" charset="2"/>
              <a:buChar char="§"/>
            </a:pPr>
            <a:r>
              <a:rPr lang="en-US" sz="1400" u="sng" dirty="0">
                <a:latin typeface="+mn-lt"/>
              </a:rPr>
              <a:t>4-20 </a:t>
            </a:r>
            <a:r>
              <a:rPr lang="en-US" sz="1400" u="sng" dirty="0" err="1">
                <a:latin typeface="+mn-lt"/>
              </a:rPr>
              <a:t>mA</a:t>
            </a:r>
            <a:r>
              <a:rPr lang="en-US" sz="1400" u="sng" dirty="0">
                <a:latin typeface="+mn-lt"/>
              </a:rPr>
              <a:t> Input Module Issues</a:t>
            </a:r>
            <a:r>
              <a:rPr lang="en-US" sz="1400" dirty="0">
                <a:latin typeface="+mn-lt"/>
              </a:rPr>
              <a:t>: </a:t>
            </a:r>
          </a:p>
          <a:p>
            <a:pPr marL="1644650" lvl="3" indent="-273050">
              <a:spcBef>
                <a:spcPts val="0"/>
              </a:spcBef>
              <a:buClr>
                <a:schemeClr val="bg1">
                  <a:lumMod val="50000"/>
                </a:schemeClr>
              </a:buClr>
              <a:buSzPct val="95000"/>
              <a:buFont typeface="Arial" panose="020B0604020202020204" pitchFamily="34" charset="0"/>
              <a:buChar char="-"/>
            </a:pPr>
            <a:r>
              <a:rPr lang="en-US" sz="1200" dirty="0">
                <a:latin typeface="+mn-lt"/>
              </a:rPr>
              <a:t>Issue #1: A problem exists in 8.00 on data entry for a </a:t>
            </a:r>
            <a:r>
              <a:rPr lang="en-US" sz="1200" b="1" dirty="0">
                <a:latin typeface="+mn-lt"/>
              </a:rPr>
              <a:t>4mA</a:t>
            </a:r>
            <a:r>
              <a:rPr lang="en-US" sz="1200" dirty="0">
                <a:latin typeface="+mn-lt"/>
              </a:rPr>
              <a:t> Scale, </a:t>
            </a:r>
            <a:r>
              <a:rPr lang="en-US" sz="1200" b="1" dirty="0">
                <a:latin typeface="+mn-lt"/>
              </a:rPr>
              <a:t>20mA</a:t>
            </a:r>
            <a:r>
              <a:rPr lang="en-US" sz="1200" dirty="0">
                <a:latin typeface="+mn-lt"/>
              </a:rPr>
              <a:t> Scale, or any of the 5 </a:t>
            </a:r>
            <a:r>
              <a:rPr lang="en-US" sz="1200" b="1" dirty="0">
                <a:latin typeface="+mn-lt"/>
              </a:rPr>
              <a:t>Threshold</a:t>
            </a:r>
            <a:r>
              <a:rPr lang="en-US" sz="1200" dirty="0">
                <a:latin typeface="+mn-lt"/>
              </a:rPr>
              <a:t> values by not preserving the number of decimal places for decimal numbers with trailing zeros</a:t>
            </a:r>
            <a:r>
              <a:rPr lang="en-US" sz="1200" dirty="0"/>
              <a:t>.</a:t>
            </a:r>
            <a:r>
              <a:rPr lang="en-US" sz="1200" i="1" dirty="0"/>
              <a:t> </a:t>
            </a:r>
            <a:r>
              <a:rPr lang="en-US" sz="1200" dirty="0">
                <a:latin typeface="+mn-lt"/>
              </a:rPr>
              <a:t>This causes a chain reaction of events because all three entities: </a:t>
            </a:r>
            <a:r>
              <a:rPr lang="en-US" sz="1200" b="1" dirty="0">
                <a:latin typeface="+mn-lt"/>
              </a:rPr>
              <a:t>4mA</a:t>
            </a:r>
            <a:r>
              <a:rPr lang="en-US" sz="1200" dirty="0">
                <a:latin typeface="+mn-lt"/>
              </a:rPr>
              <a:t> Scale, </a:t>
            </a:r>
            <a:r>
              <a:rPr lang="en-US" sz="1200" b="1" dirty="0">
                <a:latin typeface="+mn-lt"/>
              </a:rPr>
              <a:t>20mA</a:t>
            </a:r>
            <a:r>
              <a:rPr lang="en-US" sz="1200" dirty="0">
                <a:latin typeface="+mn-lt"/>
              </a:rPr>
              <a:t> Scale, and </a:t>
            </a:r>
            <a:r>
              <a:rPr lang="en-US" sz="1200" b="1" dirty="0">
                <a:latin typeface="+mn-lt"/>
              </a:rPr>
              <a:t>Threshold</a:t>
            </a:r>
            <a:r>
              <a:rPr lang="en-US" sz="1200" dirty="0">
                <a:latin typeface="+mn-lt"/>
              </a:rPr>
              <a:t> values must match in decimal fractional part as a verification check</a:t>
            </a:r>
            <a:r>
              <a:rPr lang="en-US" sz="1200" dirty="0"/>
              <a:t>. </a:t>
            </a:r>
            <a:r>
              <a:rPr lang="en-US" sz="1050" i="1" dirty="0">
                <a:latin typeface="+mn-lt"/>
              </a:rPr>
              <a:t>Reference SPR 189760</a:t>
            </a:r>
          </a:p>
          <a:p>
            <a:pPr marL="1644650" lvl="3" indent="-273050">
              <a:spcBef>
                <a:spcPts val="0"/>
              </a:spcBef>
              <a:buClr>
                <a:schemeClr val="bg1">
                  <a:lumMod val="50000"/>
                </a:schemeClr>
              </a:buClr>
              <a:buSzPct val="95000"/>
              <a:buFont typeface="Arial" panose="020B0604020202020204" pitchFamily="34" charset="0"/>
              <a:buChar char="-"/>
            </a:pPr>
            <a:endParaRPr lang="en-US" sz="1600" dirty="0">
              <a:latin typeface="+mn-lt"/>
            </a:endParaRPr>
          </a:p>
          <a:p>
            <a:pPr marL="1644650" lvl="3" indent="-273050">
              <a:spcBef>
                <a:spcPts val="0"/>
              </a:spcBef>
              <a:buClr>
                <a:schemeClr val="bg1">
                  <a:lumMod val="50000"/>
                </a:schemeClr>
              </a:buClr>
              <a:buSzPct val="95000"/>
              <a:buFont typeface="Arial" panose="020B0604020202020204" pitchFamily="34" charset="0"/>
              <a:buChar char="-"/>
            </a:pPr>
            <a:r>
              <a:rPr lang="en-US" sz="1200" dirty="0">
                <a:latin typeface="+mn-lt"/>
              </a:rPr>
              <a:t>Issue #2: If you toggle the “INSTL” checkbox for a configured module threshold set to </a:t>
            </a:r>
            <a:r>
              <a:rPr lang="en-US" sz="1200" b="1" dirty="0">
                <a:latin typeface="+mn-lt"/>
              </a:rPr>
              <a:t>Fire Alarm </a:t>
            </a:r>
            <a:r>
              <a:rPr lang="en-US" sz="1200" dirty="0">
                <a:latin typeface="+mn-lt"/>
              </a:rPr>
              <a:t>for “Event” it allows the user to configure Trouble 1, Trouble 2 and Device Inhibit for Fire event. </a:t>
            </a:r>
            <a:r>
              <a:rPr lang="en-US" sz="1050" i="1" dirty="0">
                <a:latin typeface="+mn-lt"/>
              </a:rPr>
              <a:t>Reference SPR 219457</a:t>
            </a:r>
            <a:endParaRPr lang="en-US" sz="1200" i="1" dirty="0">
              <a:latin typeface="+mn-lt"/>
            </a:endParaRPr>
          </a:p>
          <a:p>
            <a:pPr marL="1187450" lvl="2" indent="-273050">
              <a:spcBef>
                <a:spcPts val="0"/>
              </a:spcBef>
              <a:buClr>
                <a:srgbClr val="0070C0"/>
              </a:buClr>
              <a:buSzPct val="95000"/>
              <a:buFont typeface="Wingdings" pitchFamily="2" charset="2"/>
              <a:buChar char="§"/>
            </a:pPr>
            <a:endParaRPr lang="en-US" sz="600" i="1" dirty="0">
              <a:latin typeface="+mn-lt"/>
            </a:endParaRPr>
          </a:p>
          <a:p>
            <a:pPr marL="1187450" lvl="2" indent="-273050">
              <a:spcBef>
                <a:spcPts val="0"/>
              </a:spcBef>
              <a:buClr>
                <a:srgbClr val="7F7F7F"/>
              </a:buClr>
              <a:buSzPct val="95000"/>
              <a:buFont typeface="Wingdings" pitchFamily="2" charset="2"/>
              <a:buChar char="§"/>
            </a:pPr>
            <a:r>
              <a:rPr lang="en-US" sz="1400" u="sng" dirty="0">
                <a:latin typeface="+mn-lt"/>
              </a:rPr>
              <a:t>ACS Annunciators Issue:</a:t>
            </a:r>
            <a:r>
              <a:rPr lang="en-US" sz="1400" dirty="0">
                <a:latin typeface="+mn-lt"/>
              </a:rPr>
              <a:t> ACS Annunciators with Reserved Points cause possible memory overwrite of the 1) previous ACS Board's 96th point and 2) Loop's IR Enable Characteristic setting.</a:t>
            </a:r>
            <a:r>
              <a:rPr lang="en-US" sz="1400" i="1" dirty="0">
                <a:latin typeface="+mn-lt"/>
              </a:rPr>
              <a:t> </a:t>
            </a:r>
            <a:r>
              <a:rPr lang="en-US" sz="1400" dirty="0">
                <a:latin typeface="+mn-lt"/>
              </a:rPr>
              <a:t>Item # 1 affects only the 1</a:t>
            </a:r>
            <a:r>
              <a:rPr lang="en-US" sz="1400" baseline="30000" dirty="0">
                <a:latin typeface="+mn-lt"/>
              </a:rPr>
              <a:t>st</a:t>
            </a:r>
            <a:r>
              <a:rPr lang="en-US" sz="1400" dirty="0">
                <a:latin typeface="+mn-lt"/>
              </a:rPr>
              <a:t> generation 3030 and NCA panels and not the 3020-2, NCA-2, 640, 640-2 or 320. Item #2 affects only the XLS3000</a:t>
            </a:r>
            <a:r>
              <a:rPr lang="en-US" sz="1400" i="1" dirty="0">
                <a:latin typeface="+mn-lt"/>
              </a:rPr>
              <a:t>. Reference SPR 215532</a:t>
            </a:r>
          </a:p>
          <a:p>
            <a:pPr marL="1187450" lvl="2" indent="-273050">
              <a:spcBef>
                <a:spcPts val="0"/>
              </a:spcBef>
              <a:buClr>
                <a:srgbClr val="0070C0"/>
              </a:buClr>
              <a:buSzPct val="95000"/>
              <a:buFont typeface="Wingdings" pitchFamily="2" charset="2"/>
              <a:buChar char="§"/>
            </a:pPr>
            <a:endParaRPr lang="en-US" sz="1200" i="1" dirty="0">
              <a:latin typeface="+mn-lt"/>
              <a:cs typeface="+mn-cs"/>
            </a:endParaRPr>
          </a:p>
          <a:p>
            <a:pPr marL="1187450" lvl="2" indent="-273050">
              <a:spcBef>
                <a:spcPts val="0"/>
              </a:spcBef>
              <a:buClr>
                <a:srgbClr val="0070C0"/>
              </a:buClr>
              <a:buSzPct val="95000"/>
              <a:buFont typeface="Wingdings" pitchFamily="2" charset="2"/>
              <a:buChar char="§"/>
            </a:pPr>
            <a:endParaRPr lang="en-US" sz="1600" dirty="0">
              <a:latin typeface="+mn-lt"/>
              <a:cs typeface="+mn-cs"/>
            </a:endParaRPr>
          </a:p>
          <a:p>
            <a:pPr marL="730250" lvl="1" indent="-273050">
              <a:spcBef>
                <a:spcPct val="20000"/>
              </a:spcBef>
              <a:buClr>
                <a:srgbClr val="0070C0"/>
              </a:buClr>
              <a:buSzPct val="95000"/>
              <a:buFont typeface="Wingdings 2" pitchFamily="18" charset="2"/>
              <a:buChar char=""/>
            </a:pPr>
            <a:endParaRPr kumimoji="0" lang="en-US" b="0" i="0" u="none" strike="noStrike" kern="1200" cap="none" spc="0" normalizeH="0" noProof="0" dirty="0">
              <a:ln>
                <a:noFill/>
              </a:ln>
              <a:solidFill>
                <a:schemeClr val="tx1"/>
              </a:solidFill>
              <a:effectLst/>
              <a:uLnTx/>
              <a:uFillTx/>
              <a:latin typeface="+mn-lt"/>
              <a:ea typeface="+mn-ea"/>
              <a:cs typeface="+mn-cs"/>
            </a:endParaRPr>
          </a:p>
          <a:p>
            <a:pPr marL="914400" marR="0" lvl="2" indent="-246063" algn="l" defTabSz="914400" rtl="0" eaLnBrk="1" fontAlgn="base" latinLnBrk="0" hangingPunct="1">
              <a:lnSpc>
                <a:spcPct val="100000"/>
              </a:lnSpc>
              <a:spcBef>
                <a:spcPct val="20000"/>
              </a:spcBef>
              <a:spcAft>
                <a:spcPct val="0"/>
              </a:spcAft>
              <a:buClr>
                <a:schemeClr val="accent2"/>
              </a:buClr>
              <a:buSzPct val="70000"/>
              <a:buFont typeface="Wingdings 2" pitchFamily="18" charset="2"/>
              <a:buChar char=""/>
              <a:tabLst/>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291</a:t>
            </a:fld>
            <a:endParaRPr lang="en-US"/>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8.30 Release</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466700534"/>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4825" y="2397808"/>
            <a:ext cx="8229600" cy="2122918"/>
          </a:xfrm>
        </p:spPr>
        <p:txBody>
          <a:bodyPr/>
          <a:lstStyle/>
          <a:p>
            <a:pPr algn="ctr"/>
            <a:r>
              <a:rPr lang="en-US" sz="4400" b="0" cap="none" dirty="0"/>
              <a:t>End Of “What’s New In This Release” Presentation</a:t>
            </a:r>
          </a:p>
        </p:txBody>
      </p:sp>
      <p:sp>
        <p:nvSpPr>
          <p:cNvPr id="5" name="Slide Number Placeholder 4"/>
          <p:cNvSpPr>
            <a:spLocks noGrp="1"/>
          </p:cNvSpPr>
          <p:nvPr>
            <p:ph type="sldNum" sz="quarter" idx="12"/>
          </p:nvPr>
        </p:nvSpPr>
        <p:spPr/>
        <p:txBody>
          <a:bodyPr/>
          <a:lstStyle/>
          <a:p>
            <a:pPr>
              <a:defRPr/>
            </a:pPr>
            <a:fld id="{5EBFFAA4-B388-4556-9281-8FD3840B9125}" type="slidenum">
              <a:rPr lang="en-US" smtClean="0"/>
              <a:pPr>
                <a:defRPr/>
              </a:pPr>
              <a:t>292</a:t>
            </a:fld>
            <a:endParaRPr lang="en-US"/>
          </a:p>
        </p:txBody>
      </p:sp>
    </p:spTree>
    <p:extLst>
      <p:ext uri="{BB962C8B-B14F-4D97-AF65-F5344CB8AC3E}">
        <p14:creationId xmlns:p14="http://schemas.microsoft.com/office/powerpoint/2010/main" val="4279820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112" y="68545"/>
            <a:ext cx="8793728" cy="373531"/>
          </a:xfrm>
        </p:spPr>
        <p:txBody>
          <a:bodyPr/>
          <a:lstStyle/>
          <a:p>
            <a:r>
              <a:rPr lang="en-US" dirty="0"/>
              <a:t>Cyber security Important notes </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2</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12.55 Release</a:t>
            </a:r>
          </a:p>
        </p:txBody>
      </p:sp>
      <p:sp>
        <p:nvSpPr>
          <p:cNvPr id="7" name="TextBox 6">
            <a:extLst>
              <a:ext uri="{FF2B5EF4-FFF2-40B4-BE49-F238E27FC236}">
                <a16:creationId xmlns:a16="http://schemas.microsoft.com/office/drawing/2014/main" id="{9F4F1077-78D9-42D9-AEF8-6F0B79C55A52}"/>
              </a:ext>
            </a:extLst>
          </p:cNvPr>
          <p:cNvSpPr txBox="1"/>
          <p:nvPr/>
        </p:nvSpPr>
        <p:spPr>
          <a:xfrm>
            <a:off x="627062" y="474662"/>
            <a:ext cx="6808206" cy="2862322"/>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This version will supersede previous versions. Cyber security issues reported on previous versions will not be supported and we recommend to upgrade to the latest version</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mn-ea"/>
                <a:cs typeface="Arial" pitchFamily="34" charset="0"/>
              </a:rPr>
              <a:t>Microsoft Access Runtime 2007 is no longer supported by Microsoft. Hence Microsoft Access Database Engine 2016 will be installed with this version of Tools. </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Arial" pitchFamily="34" charset="0"/>
            </a:endParaRPr>
          </a:p>
        </p:txBody>
      </p:sp>
      <p:sp>
        <p:nvSpPr>
          <p:cNvPr id="8" name="TextBox 7">
            <a:extLst>
              <a:ext uri="{FF2B5EF4-FFF2-40B4-BE49-F238E27FC236}">
                <a16:creationId xmlns:a16="http://schemas.microsoft.com/office/drawing/2014/main" id="{E4A461D4-45A4-4B17-888D-7B142EEF75FD}"/>
              </a:ext>
            </a:extLst>
          </p:cNvPr>
          <p:cNvSpPr txBox="1"/>
          <p:nvPr/>
        </p:nvSpPr>
        <p:spPr>
          <a:xfrm>
            <a:off x="814152" y="2645637"/>
            <a:ext cx="4716854" cy="400110"/>
          </a:xfrm>
          <a:prstGeom prst="rect">
            <a:avLst/>
          </a:prstGeom>
          <a:noFill/>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Problem issues addressed</a:t>
            </a:r>
          </a:p>
        </p:txBody>
      </p:sp>
      <p:sp>
        <p:nvSpPr>
          <p:cNvPr id="9" name="TextBox 8">
            <a:extLst>
              <a:ext uri="{FF2B5EF4-FFF2-40B4-BE49-F238E27FC236}">
                <a16:creationId xmlns:a16="http://schemas.microsoft.com/office/drawing/2014/main" id="{193DFE7E-2379-42DB-BEFE-99CFFEDBE1E2}"/>
              </a:ext>
            </a:extLst>
          </p:cNvPr>
          <p:cNvSpPr txBox="1"/>
          <p:nvPr/>
        </p:nvSpPr>
        <p:spPr>
          <a:xfrm>
            <a:off x="814152" y="3185485"/>
            <a:ext cx="7896979" cy="1754326"/>
          </a:xfrm>
          <a:prstGeom prst="rect">
            <a:avLst/>
          </a:prstGeom>
          <a:noFill/>
        </p:spPr>
        <p:txBody>
          <a:bodyPr wrap="square" rtlCol="0">
            <a:spAutoFit/>
          </a:bodyPr>
          <a:lstStyle/>
          <a:p>
            <a:pPr marL="342900" marR="0" lvl="0" indent="-342900" algn="l" defTabSz="457200" rtl="0" eaLnBrk="1" fontAlgn="base" latinLnBrk="0" hangingPunct="1">
              <a:lnSpc>
                <a:spcPct val="100000"/>
              </a:lnSpc>
              <a:spcBef>
                <a:spcPct val="0"/>
              </a:spcBef>
              <a:spcAft>
                <a:spcPct val="0"/>
              </a:spcAft>
              <a:buClrTx/>
              <a:buSzTx/>
              <a:buFontTx/>
              <a:buAutoNum type="arabicPeriod"/>
              <a:tabLst/>
              <a:defRPr/>
            </a:pPr>
            <a:r>
              <a:rPr kumimoji="0" lang="en-US" sz="18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Issue 1</a:t>
            </a: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a:t>
            </a:r>
            <a:r>
              <a:rPr kumimoji="0" lang="en-IN" sz="1800" b="0" i="0" u="none" strike="noStrike" kern="1200" cap="none" spc="0" normalizeH="0" baseline="0" noProof="0" dirty="0">
                <a:ln>
                  <a:noFill/>
                </a:ln>
                <a:solidFill>
                  <a:srgbClr val="333333"/>
                </a:solidFill>
                <a:effectLst/>
                <a:uLnTx/>
                <a:uFillTx/>
                <a:latin typeface="HoneywellSans"/>
                <a:ea typeface="+mn-ea"/>
                <a:cs typeface="Arial" pitchFamily="34" charset="0"/>
              </a:rPr>
              <a:t>: With N16 V5.1 you might get an error message stating “The database that will be downloaded is incompatible with the application in node xx.  Download it anyway?”  This message is in error.  VFT 12.10 is compatible with N16 Firmware 5.1 and download should complete successfully..</a:t>
            </a:r>
            <a:endPar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342900" marR="0" lvl="0" indent="-342900" algn="l" defTabSz="457200" rtl="0" eaLnBrk="1" fontAlgn="base" latinLnBrk="0" hangingPunct="1">
              <a:lnSpc>
                <a:spcPct val="100000"/>
              </a:lnSpc>
              <a:spcBef>
                <a:spcPct val="0"/>
              </a:spcBef>
              <a:spcAft>
                <a:spcPct val="0"/>
              </a:spcAft>
              <a:buClrTx/>
              <a:buSzTx/>
              <a:buFontTx/>
              <a:buAutoNum type="arabicPeriod" startAt="2"/>
              <a:tabLst/>
              <a:defRPr/>
            </a:pP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IN"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Issue 2:</a:t>
            </a: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 The CBE-7 was getting enabled for detectors. And if CBE7 is configured and saved database download would abort. </a:t>
            </a:r>
            <a:endParaRPr kumimoji="0" lang="en-IN"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4517472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2959" y="408798"/>
            <a:ext cx="8002588" cy="373063"/>
          </a:xfrm>
        </p:spPr>
        <p:txBody>
          <a:bodyPr/>
          <a:lstStyle/>
          <a:p>
            <a:pPr marL="273050" indent="-273050">
              <a:spcBef>
                <a:spcPct val="20000"/>
              </a:spcBef>
            </a:pPr>
            <a:r>
              <a:rPr lang="en-US" i="1" dirty="0" err="1"/>
              <a:t>Pmb</a:t>
            </a:r>
            <a:r>
              <a:rPr lang="en-US" i="1" dirty="0"/>
              <a:t> </a:t>
            </a:r>
            <a:r>
              <a:rPr lang="en-US" i="1" dirty="0" err="1"/>
              <a:t>nac</a:t>
            </a:r>
            <a:endParaRPr lang="en-US" i="1" dirty="0"/>
          </a:p>
        </p:txBody>
      </p:sp>
      <p:sp>
        <p:nvSpPr>
          <p:cNvPr id="10243" name="Text Placeholder 5"/>
          <p:cNvSpPr>
            <a:spLocks noGrp="1"/>
          </p:cNvSpPr>
          <p:nvPr>
            <p:ph type="body" sz="quarter" idx="10"/>
          </p:nvPr>
        </p:nvSpPr>
        <p:spPr bwMode="auto">
          <a:xfrm>
            <a:off x="172959" y="1004580"/>
            <a:ext cx="8002588" cy="5308600"/>
          </a:xfrm>
          <a:noFill/>
          <a:ln>
            <a:miter lim="800000"/>
            <a:headEnd/>
            <a:tailEnd/>
          </a:ln>
        </p:spPr>
        <p:txBody>
          <a:bodyPr vert="horz" wrap="square" lIns="91440" tIns="45720" rIns="91440" bIns="45720" numCol="1" anchor="t" anchorCtr="0" compatLnSpc="1">
            <a:prstTxWarp prst="textNoShape">
              <a:avLst/>
            </a:prstTxWarp>
            <a:normAutofit/>
          </a:bodyPr>
          <a:lstStyle/>
          <a:p>
            <a:pPr marL="287337" lvl="1" indent="0">
              <a:buNone/>
            </a:pPr>
            <a:r>
              <a:rPr lang="en-US" dirty="0"/>
              <a:t>-&gt; In ACM-30, For Monitor and Disable Functions</a:t>
            </a:r>
          </a:p>
          <a:p>
            <a:pPr marL="287337" lvl="1" indent="0">
              <a:buNone/>
            </a:pPr>
            <a:r>
              <a:rPr lang="en-US" dirty="0"/>
              <a:t>-&gt;In Custom Actions, Enable/Disable function</a:t>
            </a:r>
          </a:p>
          <a:p>
            <a:pPr marL="287337" lvl="1" indent="0">
              <a:buNone/>
            </a:pPr>
            <a:r>
              <a:rPr lang="en-US" dirty="0"/>
              <a:t>Syntax:  </a:t>
            </a:r>
            <a:r>
              <a:rPr lang="en-US" dirty="0" err="1"/>
              <a:t>NxPyNACz</a:t>
            </a:r>
            <a:r>
              <a:rPr lang="en-US" dirty="0"/>
              <a:t> where x=0-240, y=1-3, z=1-4</a:t>
            </a:r>
          </a:p>
          <a:p>
            <a:pPr marL="287337" lvl="1" indent="0">
              <a:buNone/>
            </a:pPr>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29</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4" name="Picture 3">
            <a:extLst>
              <a:ext uri="{FF2B5EF4-FFF2-40B4-BE49-F238E27FC236}">
                <a16:creationId xmlns:a16="http://schemas.microsoft.com/office/drawing/2014/main" id="{CF6A7C15-E34F-4AE3-A73D-7B5DC202AA25}"/>
              </a:ext>
            </a:extLst>
          </p:cNvPr>
          <p:cNvPicPr>
            <a:picLocks noChangeAspect="1"/>
          </p:cNvPicPr>
          <p:nvPr/>
        </p:nvPicPr>
        <p:blipFill>
          <a:blip r:embed="rId3"/>
          <a:stretch>
            <a:fillRect/>
          </a:stretch>
        </p:blipFill>
        <p:spPr>
          <a:xfrm>
            <a:off x="243839" y="1999151"/>
            <a:ext cx="8727202" cy="3854269"/>
          </a:xfrm>
          <a:prstGeom prst="rect">
            <a:avLst/>
          </a:prstGeom>
        </p:spPr>
      </p:pic>
    </p:spTree>
    <p:extLst>
      <p:ext uri="{BB962C8B-B14F-4D97-AF65-F5344CB8AC3E}">
        <p14:creationId xmlns:p14="http://schemas.microsoft.com/office/powerpoint/2010/main" val="288525298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2959" y="408798"/>
            <a:ext cx="8002588" cy="373063"/>
          </a:xfrm>
        </p:spPr>
        <p:txBody>
          <a:bodyPr/>
          <a:lstStyle/>
          <a:p>
            <a:pPr marL="273050" indent="-273050">
              <a:spcBef>
                <a:spcPct val="20000"/>
              </a:spcBef>
            </a:pPr>
            <a:r>
              <a:rPr lang="en-US" i="1" dirty="0"/>
              <a:t>ONLINE SESSION (Internet connected mode)</a:t>
            </a:r>
          </a:p>
        </p:txBody>
      </p:sp>
      <p:sp>
        <p:nvSpPr>
          <p:cNvPr id="10243" name="Text Placeholder 5"/>
          <p:cNvSpPr>
            <a:spLocks noGrp="1"/>
          </p:cNvSpPr>
          <p:nvPr>
            <p:ph type="body" sz="quarter" idx="10"/>
          </p:nvPr>
        </p:nvSpPr>
        <p:spPr bwMode="auto">
          <a:xfrm>
            <a:off x="172959" y="920829"/>
            <a:ext cx="8002588" cy="5308600"/>
          </a:xfrm>
          <a:noFill/>
          <a:ln>
            <a:miter lim="800000"/>
            <a:headEnd/>
            <a:tailEnd/>
          </a:ln>
        </p:spPr>
        <p:txBody>
          <a:bodyPr vert="horz" wrap="square" lIns="91440" tIns="45720" rIns="91440" bIns="45720" numCol="1" anchor="t" anchorCtr="0" compatLnSpc="1">
            <a:prstTxWarp prst="textNoShape">
              <a:avLst/>
            </a:prstTxWarp>
            <a:normAutofit/>
          </a:bodyPr>
          <a:lstStyle/>
          <a:p>
            <a:pPr marL="287337" lvl="1" indent="0">
              <a:buNone/>
            </a:pPr>
            <a:r>
              <a:rPr lang="en-US" dirty="0"/>
              <a:t>When internet is connected, the login session is refreshed automatically. It is max 90 days since last login. After 90 days again login into Tool is needed.</a:t>
            </a:r>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30</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6" name="Picture 5">
            <a:extLst>
              <a:ext uri="{FF2B5EF4-FFF2-40B4-BE49-F238E27FC236}">
                <a16:creationId xmlns:a16="http://schemas.microsoft.com/office/drawing/2014/main" id="{AF012CBD-75EF-4CC5-AAB6-931AC84D86F3}"/>
              </a:ext>
            </a:extLst>
          </p:cNvPr>
          <p:cNvPicPr>
            <a:picLocks noChangeAspect="1"/>
          </p:cNvPicPr>
          <p:nvPr/>
        </p:nvPicPr>
        <p:blipFill>
          <a:blip r:embed="rId3"/>
          <a:stretch>
            <a:fillRect/>
          </a:stretch>
        </p:blipFill>
        <p:spPr>
          <a:xfrm>
            <a:off x="172959" y="1769191"/>
            <a:ext cx="8002588" cy="4095750"/>
          </a:xfrm>
          <a:prstGeom prst="rect">
            <a:avLst/>
          </a:prstGeom>
        </p:spPr>
      </p:pic>
    </p:spTree>
    <p:extLst>
      <p:ext uri="{BB962C8B-B14F-4D97-AF65-F5344CB8AC3E}">
        <p14:creationId xmlns:p14="http://schemas.microsoft.com/office/powerpoint/2010/main" val="213174198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2959" y="408798"/>
            <a:ext cx="8002588" cy="373063"/>
          </a:xfrm>
        </p:spPr>
        <p:txBody>
          <a:bodyPr/>
          <a:lstStyle/>
          <a:p>
            <a:pPr marL="273050" indent="-273050">
              <a:spcBef>
                <a:spcPct val="20000"/>
              </a:spcBef>
            </a:pPr>
            <a:r>
              <a:rPr lang="en-US" i="1" dirty="0"/>
              <a:t>Offline SESSION (no internet mode)</a:t>
            </a:r>
          </a:p>
        </p:txBody>
      </p:sp>
      <p:sp>
        <p:nvSpPr>
          <p:cNvPr id="10243" name="Text Placeholder 5"/>
          <p:cNvSpPr>
            <a:spLocks noGrp="1"/>
          </p:cNvSpPr>
          <p:nvPr>
            <p:ph type="body" sz="quarter" idx="10"/>
          </p:nvPr>
        </p:nvSpPr>
        <p:spPr bwMode="auto">
          <a:xfrm>
            <a:off x="172959" y="920829"/>
            <a:ext cx="8002588" cy="5308600"/>
          </a:xfrm>
          <a:noFill/>
          <a:ln>
            <a:miter lim="800000"/>
            <a:headEnd/>
            <a:tailEnd/>
          </a:ln>
        </p:spPr>
        <p:txBody>
          <a:bodyPr vert="horz" wrap="square" lIns="91440" tIns="45720" rIns="91440" bIns="45720" numCol="1" anchor="t" anchorCtr="0" compatLnSpc="1">
            <a:prstTxWarp prst="textNoShape">
              <a:avLst/>
            </a:prstTxWarp>
            <a:normAutofit/>
          </a:bodyPr>
          <a:lstStyle/>
          <a:p>
            <a:pPr marL="287337" lvl="1" indent="0">
              <a:buNone/>
            </a:pPr>
            <a:r>
              <a:rPr lang="en-US" dirty="0"/>
              <a:t>When internet is not connected the login session will be set to remaining days since last login</a:t>
            </a:r>
            <a:r>
              <a:rPr lang="en-US"/>
              <a:t>. </a:t>
            </a:r>
            <a:endParaRPr lang="en-US" dirty="0"/>
          </a:p>
          <a:p>
            <a:pPr marL="287337" lvl="1" indent="0">
              <a:buNone/>
            </a:pPr>
            <a:r>
              <a:rPr lang="en-US" dirty="0"/>
              <a:t> </a:t>
            </a:r>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31</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4" name="Picture 3">
            <a:extLst>
              <a:ext uri="{FF2B5EF4-FFF2-40B4-BE49-F238E27FC236}">
                <a16:creationId xmlns:a16="http://schemas.microsoft.com/office/drawing/2014/main" id="{0AF1A044-C974-417F-BBD6-3E60B2DB5B6D}"/>
              </a:ext>
            </a:extLst>
          </p:cNvPr>
          <p:cNvPicPr>
            <a:picLocks noChangeAspect="1"/>
          </p:cNvPicPr>
          <p:nvPr/>
        </p:nvPicPr>
        <p:blipFill>
          <a:blip r:embed="rId3"/>
          <a:stretch>
            <a:fillRect/>
          </a:stretch>
        </p:blipFill>
        <p:spPr>
          <a:xfrm>
            <a:off x="172959" y="1580682"/>
            <a:ext cx="8138122" cy="4710194"/>
          </a:xfrm>
          <a:prstGeom prst="rect">
            <a:avLst/>
          </a:prstGeom>
        </p:spPr>
      </p:pic>
    </p:spTree>
    <p:extLst>
      <p:ext uri="{BB962C8B-B14F-4D97-AF65-F5344CB8AC3E}">
        <p14:creationId xmlns:p14="http://schemas.microsoft.com/office/powerpoint/2010/main" val="51418930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793D196-EA0B-4034-BF68-727C573640F1}"/>
              </a:ext>
            </a:extLst>
          </p:cNvPr>
          <p:cNvPicPr>
            <a:picLocks noChangeAspect="1"/>
          </p:cNvPicPr>
          <p:nvPr/>
        </p:nvPicPr>
        <p:blipFill>
          <a:blip r:embed="rId2"/>
          <a:stretch>
            <a:fillRect/>
          </a:stretch>
        </p:blipFill>
        <p:spPr>
          <a:xfrm>
            <a:off x="5785019" y="1825381"/>
            <a:ext cx="2778919" cy="3328988"/>
          </a:xfrm>
          <a:prstGeom prst="rect">
            <a:avLst/>
          </a:prstGeom>
        </p:spPr>
      </p:pic>
      <p:sp>
        <p:nvSpPr>
          <p:cNvPr id="10" name="Title 9">
            <a:extLst>
              <a:ext uri="{FF2B5EF4-FFF2-40B4-BE49-F238E27FC236}">
                <a16:creationId xmlns:a16="http://schemas.microsoft.com/office/drawing/2014/main" id="{A16CB7F2-46BF-AD2A-B272-9671C40062CD}"/>
              </a:ext>
            </a:extLst>
          </p:cNvPr>
          <p:cNvSpPr>
            <a:spLocks noGrp="1"/>
          </p:cNvSpPr>
          <p:nvPr>
            <p:ph type="title"/>
          </p:nvPr>
        </p:nvSpPr>
        <p:spPr/>
        <p:txBody>
          <a:bodyPr/>
          <a:lstStyle/>
          <a:p>
            <a:r>
              <a:rPr lang="en-US" dirty="0"/>
              <a:t>Support offline license</a:t>
            </a:r>
          </a:p>
        </p:txBody>
      </p:sp>
      <p:sp>
        <p:nvSpPr>
          <p:cNvPr id="11" name="Content Placeholder 10">
            <a:extLst>
              <a:ext uri="{FF2B5EF4-FFF2-40B4-BE49-F238E27FC236}">
                <a16:creationId xmlns:a16="http://schemas.microsoft.com/office/drawing/2014/main" id="{592E8741-D3B8-5126-CD02-AFD8D2A76CD9}"/>
              </a:ext>
            </a:extLst>
          </p:cNvPr>
          <p:cNvSpPr>
            <a:spLocks noGrp="1"/>
          </p:cNvSpPr>
          <p:nvPr>
            <p:ph idx="17"/>
          </p:nvPr>
        </p:nvSpPr>
        <p:spPr>
          <a:xfrm>
            <a:off x="269115" y="1812166"/>
            <a:ext cx="5072575" cy="3161844"/>
          </a:xfrm>
        </p:spPr>
        <p:txBody>
          <a:bodyPr/>
          <a:lstStyle/>
          <a:p>
            <a:pPr marL="214313" indent="-214313">
              <a:buFont typeface="Arial" panose="020B0604020202020204" pitchFamily="34" charset="0"/>
              <a:buChar char="•"/>
            </a:pPr>
            <a:r>
              <a:rPr lang="en-US" dirty="0" err="1"/>
              <a:t>VeriFire</a:t>
            </a:r>
            <a:r>
              <a:rPr lang="en-US" dirty="0"/>
              <a:t> Tools now supports an Offline License mode for sites where internet is never available.   This situation is sometimes encountered for Government or High-Security sites or very remote locations.</a:t>
            </a:r>
          </a:p>
          <a:p>
            <a:pPr marL="214313" indent="-214313">
              <a:buFont typeface="Arial" panose="020B0604020202020204" pitchFamily="34" charset="0"/>
              <a:buChar char="•"/>
            </a:pPr>
            <a:endParaRPr lang="en-US" dirty="0"/>
          </a:p>
          <a:p>
            <a:pPr marL="214313" indent="-214313">
              <a:buFont typeface="Arial" panose="020B0604020202020204" pitchFamily="34" charset="0"/>
              <a:buChar char="•"/>
            </a:pPr>
            <a:r>
              <a:rPr lang="en-US" dirty="0"/>
              <a:t>In this case, the “SIGN IN OFFLINE” option can be authorized with the assistance of a CLSS Administrator.</a:t>
            </a:r>
          </a:p>
          <a:p>
            <a:pPr marL="214313" indent="-214313">
              <a:buFont typeface="Arial" panose="020B0604020202020204" pitchFamily="34" charset="0"/>
              <a:buChar char="•"/>
            </a:pPr>
            <a:endParaRPr lang="en-US" dirty="0"/>
          </a:p>
          <a:p>
            <a:pPr marL="214313" indent="-214313">
              <a:buFont typeface="Arial" panose="020B0604020202020204" pitchFamily="34" charset="0"/>
              <a:buChar char="•"/>
            </a:pPr>
            <a:r>
              <a:rPr lang="en-US" dirty="0"/>
              <a:t>OFFLINE MODE provides very limited functionality, does not permit remote upload/download and restricts the number of project available in VeriFire Tools to 5.</a:t>
            </a:r>
          </a:p>
          <a:p>
            <a:pPr marL="214313" indent="-214313">
              <a:buFont typeface="Arial" panose="020B0604020202020204" pitchFamily="34" charset="0"/>
              <a:buChar char="•"/>
            </a:pPr>
            <a:endParaRPr lang="en-US" dirty="0"/>
          </a:p>
          <a:p>
            <a:pPr marL="214313" indent="-214313">
              <a:buFont typeface="Arial" panose="020B0604020202020204" pitchFamily="34" charset="0"/>
              <a:buChar char="•"/>
            </a:pPr>
            <a:r>
              <a:rPr lang="en-US" dirty="0"/>
              <a:t>OFFLINE MODE is valid for a period of 2 years.</a:t>
            </a:r>
          </a:p>
          <a:p>
            <a:pPr marL="214313" indent="-214313">
              <a:buFont typeface="Arial" panose="020B0604020202020204" pitchFamily="34" charset="0"/>
              <a:buChar char="•"/>
            </a:pPr>
            <a:endParaRPr lang="en-US" dirty="0"/>
          </a:p>
          <a:p>
            <a:pPr marL="214313" indent="-214313">
              <a:buFont typeface="Arial" panose="020B0604020202020204" pitchFamily="34" charset="0"/>
              <a:buChar char="•"/>
            </a:pPr>
            <a:endParaRPr lang="en-US" dirty="0"/>
          </a:p>
        </p:txBody>
      </p:sp>
    </p:spTree>
    <p:extLst>
      <p:ext uri="{BB962C8B-B14F-4D97-AF65-F5344CB8AC3E}">
        <p14:creationId xmlns:p14="http://schemas.microsoft.com/office/powerpoint/2010/main" val="32707159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793D196-EA0B-4034-BF68-727C573640F1}"/>
              </a:ext>
            </a:extLst>
          </p:cNvPr>
          <p:cNvPicPr>
            <a:picLocks noChangeAspect="1"/>
          </p:cNvPicPr>
          <p:nvPr/>
        </p:nvPicPr>
        <p:blipFill>
          <a:blip r:embed="rId2"/>
          <a:stretch>
            <a:fillRect/>
          </a:stretch>
        </p:blipFill>
        <p:spPr>
          <a:xfrm>
            <a:off x="5785019" y="1825381"/>
            <a:ext cx="2778919" cy="3328988"/>
          </a:xfrm>
          <a:prstGeom prst="rect">
            <a:avLst/>
          </a:prstGeom>
        </p:spPr>
      </p:pic>
      <p:sp>
        <p:nvSpPr>
          <p:cNvPr id="10" name="Title 9">
            <a:extLst>
              <a:ext uri="{FF2B5EF4-FFF2-40B4-BE49-F238E27FC236}">
                <a16:creationId xmlns:a16="http://schemas.microsoft.com/office/drawing/2014/main" id="{A16CB7F2-46BF-AD2A-B272-9671C40062CD}"/>
              </a:ext>
            </a:extLst>
          </p:cNvPr>
          <p:cNvSpPr>
            <a:spLocks noGrp="1"/>
          </p:cNvSpPr>
          <p:nvPr>
            <p:ph type="title"/>
          </p:nvPr>
        </p:nvSpPr>
        <p:spPr/>
        <p:txBody>
          <a:bodyPr/>
          <a:lstStyle/>
          <a:p>
            <a:r>
              <a:rPr lang="en-US" dirty="0"/>
              <a:t>offline license</a:t>
            </a:r>
          </a:p>
        </p:txBody>
      </p:sp>
      <p:sp>
        <p:nvSpPr>
          <p:cNvPr id="11" name="Content Placeholder 10">
            <a:extLst>
              <a:ext uri="{FF2B5EF4-FFF2-40B4-BE49-F238E27FC236}">
                <a16:creationId xmlns:a16="http://schemas.microsoft.com/office/drawing/2014/main" id="{592E8741-D3B8-5126-CD02-AFD8D2A76CD9}"/>
              </a:ext>
            </a:extLst>
          </p:cNvPr>
          <p:cNvSpPr>
            <a:spLocks noGrp="1"/>
          </p:cNvSpPr>
          <p:nvPr>
            <p:ph idx="17"/>
          </p:nvPr>
        </p:nvSpPr>
        <p:spPr>
          <a:xfrm>
            <a:off x="269115" y="1812166"/>
            <a:ext cx="5072575" cy="3161844"/>
          </a:xfrm>
        </p:spPr>
        <p:txBody>
          <a:bodyPr/>
          <a:lstStyle/>
          <a:p>
            <a:pPr marL="214313" indent="-214313">
              <a:buFont typeface="Arial" panose="020B0604020202020204" pitchFamily="34" charset="0"/>
              <a:buChar char="•"/>
            </a:pPr>
            <a:r>
              <a:rPr lang="en-US" dirty="0"/>
              <a:t>Click “SIGN IN OFFLINE”…..</a:t>
            </a:r>
          </a:p>
        </p:txBody>
      </p:sp>
      <p:sp>
        <p:nvSpPr>
          <p:cNvPr id="2" name="Arrow: Right 1">
            <a:extLst>
              <a:ext uri="{FF2B5EF4-FFF2-40B4-BE49-F238E27FC236}">
                <a16:creationId xmlns:a16="http://schemas.microsoft.com/office/drawing/2014/main" id="{5941E2DE-F218-1171-4D4E-C3DA0B95A22F}"/>
              </a:ext>
            </a:extLst>
          </p:cNvPr>
          <p:cNvSpPr/>
          <p:nvPr/>
        </p:nvSpPr>
        <p:spPr>
          <a:xfrm>
            <a:off x="4674765" y="4410757"/>
            <a:ext cx="899720" cy="371213"/>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342900" rtl="0" eaLnBrk="1" fontAlgn="base" latinLnBrk="0" hangingPunct="1">
              <a:lnSpc>
                <a:spcPct val="100000"/>
              </a:lnSpc>
              <a:spcBef>
                <a:spcPct val="0"/>
              </a:spcBef>
              <a:spcAft>
                <a:spcPct val="0"/>
              </a:spcAft>
              <a:buClrTx/>
              <a:buSzTx/>
              <a:buFontTx/>
              <a:buNone/>
              <a:tabLst/>
              <a:defRPr/>
            </a:pPr>
            <a:endParaRPr kumimoji="0" lang="en-US" sz="1350" b="0" i="0" u="none" strike="noStrike" kern="1200" cap="none" spc="0" normalizeH="0" baseline="0" noProof="0" dirty="0" err="1">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657918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3A66FC8-8DC3-46F4-BECC-0B1364F6054A}"/>
              </a:ext>
            </a:extLst>
          </p:cNvPr>
          <p:cNvSpPr txBox="1"/>
          <p:nvPr/>
        </p:nvSpPr>
        <p:spPr>
          <a:xfrm>
            <a:off x="141673" y="361218"/>
            <a:ext cx="8579644" cy="180049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Arial" pitchFamily="34" charset="0"/>
            </a:endParaRPr>
          </a:p>
          <a:p>
            <a:pPr marL="285750" marR="0" lvl="0" indent="-2857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Offline License Manager window will open.</a:t>
            </a:r>
          </a:p>
          <a:p>
            <a:pPr marL="285750" marR="0" lvl="0" indent="-2857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Copy “Activation Key” and email it to your CLSS Administrator. </a:t>
            </a:r>
          </a:p>
          <a:p>
            <a:pPr marL="285750" marR="0" lvl="0" indent="-2857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The CLSS Administrator will process the request and return a “License File”</a:t>
            </a:r>
            <a:br>
              <a:rPr kumimoji="0" lang="en-US" sz="14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br>
            <a:r>
              <a:rPr kumimoji="0" lang="en-US" sz="14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After license file is returned, restart the Offline License Manager, browse for the file and click on “Activate”. </a:t>
            </a:r>
          </a:p>
          <a:p>
            <a:pPr marL="285750" marR="0" lvl="0" indent="-2857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Once activated click on “Launch VeriFire”</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Arial" pitchFamily="34" charset="0"/>
            </a:endParaRPr>
          </a:p>
        </p:txBody>
      </p:sp>
      <p:pic>
        <p:nvPicPr>
          <p:cNvPr id="7" name="Picture 6">
            <a:extLst>
              <a:ext uri="{FF2B5EF4-FFF2-40B4-BE49-F238E27FC236}">
                <a16:creationId xmlns:a16="http://schemas.microsoft.com/office/drawing/2014/main" id="{0C934056-5FA9-4863-B848-0AC85137BD22}"/>
              </a:ext>
            </a:extLst>
          </p:cNvPr>
          <p:cNvPicPr>
            <a:picLocks noChangeAspect="1"/>
          </p:cNvPicPr>
          <p:nvPr/>
        </p:nvPicPr>
        <p:blipFill>
          <a:blip r:embed="rId2"/>
          <a:stretch>
            <a:fillRect/>
          </a:stretch>
        </p:blipFill>
        <p:spPr>
          <a:xfrm>
            <a:off x="141673" y="2161711"/>
            <a:ext cx="9144000" cy="4144044"/>
          </a:xfrm>
          <a:prstGeom prst="rect">
            <a:avLst/>
          </a:prstGeom>
        </p:spPr>
      </p:pic>
      <p:sp>
        <p:nvSpPr>
          <p:cNvPr id="9" name="Title 9">
            <a:extLst>
              <a:ext uri="{FF2B5EF4-FFF2-40B4-BE49-F238E27FC236}">
                <a16:creationId xmlns:a16="http://schemas.microsoft.com/office/drawing/2014/main" id="{49CAAF18-ED60-4A3B-BA04-0D715AD90923}"/>
              </a:ext>
            </a:extLst>
          </p:cNvPr>
          <p:cNvSpPr txBox="1">
            <a:spLocks/>
          </p:cNvSpPr>
          <p:nvPr/>
        </p:nvSpPr>
        <p:spPr>
          <a:xfrm>
            <a:off x="2968773" y="136747"/>
            <a:ext cx="8584871" cy="226985"/>
          </a:xfrm>
          <a:prstGeom prst="rect">
            <a:avLst/>
          </a:prstGeom>
        </p:spPr>
        <p:txBody>
          <a:bodyPr vert="horz" wrap="square" lIns="0" tIns="0" rIns="0" bIns="0" rtlCol="0" anchor="t">
            <a:spAutoFit/>
          </a:bodyPr>
          <a:lstStyle>
            <a:lvl1pPr algn="l" defTabSz="385763" rtl="0" eaLnBrk="1" latinLnBrk="0" hangingPunct="1">
              <a:lnSpc>
                <a:spcPct val="80000"/>
              </a:lnSpc>
              <a:spcBef>
                <a:spcPct val="0"/>
              </a:spcBef>
              <a:buNone/>
              <a:defRPr sz="1800" kern="1200" cap="all" spc="-64" baseline="0">
                <a:solidFill>
                  <a:schemeClr val="tx1"/>
                </a:solidFill>
                <a:latin typeface="+mj-lt"/>
                <a:ea typeface="+mj-ea"/>
                <a:cs typeface="+mj-cs"/>
              </a:defRPr>
            </a:lvl1pPr>
          </a:lstStyle>
          <a:p>
            <a:pPr marL="0" marR="0" lvl="0" indent="0" algn="l" defTabSz="385763" rtl="0" eaLnBrk="1" fontAlgn="auto" latinLnBrk="0" hangingPunct="1">
              <a:lnSpc>
                <a:spcPct val="80000"/>
              </a:lnSpc>
              <a:spcBef>
                <a:spcPct val="0"/>
              </a:spcBef>
              <a:spcAft>
                <a:spcPts val="0"/>
              </a:spcAft>
              <a:buClrTx/>
              <a:buSzTx/>
              <a:buFontTx/>
              <a:buNone/>
              <a:tabLst/>
              <a:defRPr/>
            </a:pPr>
            <a:r>
              <a:rPr kumimoji="0" lang="en-US" sz="1800" b="0" i="0" u="none" strike="noStrike" kern="1200" cap="all" spc="-64" normalizeH="0" baseline="0" noProof="0">
                <a:ln>
                  <a:noFill/>
                </a:ln>
                <a:solidFill>
                  <a:sysClr val="windowText" lastClr="000000"/>
                </a:solidFill>
                <a:effectLst/>
                <a:uLnTx/>
                <a:uFillTx/>
                <a:latin typeface="Arial Black"/>
                <a:ea typeface="+mj-ea"/>
                <a:cs typeface="+mj-cs"/>
              </a:rPr>
              <a:t>offline license</a:t>
            </a:r>
            <a:endParaRPr kumimoji="0" lang="en-US" sz="1800" b="0" i="0" u="none" strike="noStrike" kern="1200" cap="all" spc="-64" normalizeH="0" baseline="0" noProof="0" dirty="0">
              <a:ln>
                <a:noFill/>
              </a:ln>
              <a:solidFill>
                <a:sysClr val="windowText" lastClr="000000"/>
              </a:solidFill>
              <a:effectLst/>
              <a:uLnTx/>
              <a:uFillTx/>
              <a:latin typeface="Arial Black"/>
              <a:ea typeface="+mj-ea"/>
              <a:cs typeface="+mj-cs"/>
            </a:endParaRPr>
          </a:p>
        </p:txBody>
      </p:sp>
    </p:spTree>
    <p:extLst>
      <p:ext uri="{BB962C8B-B14F-4D97-AF65-F5344CB8AC3E}">
        <p14:creationId xmlns:p14="http://schemas.microsoft.com/office/powerpoint/2010/main" val="565523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Operating System &amp; Platform Support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Windows 10</a:t>
            </a:r>
          </a:p>
          <a:p>
            <a:pPr lvl="1"/>
            <a:r>
              <a:rPr lang="en-US" dirty="0"/>
              <a:t>ONLY 64 bit</a:t>
            </a:r>
          </a:p>
          <a:p>
            <a:pPr lvl="1"/>
            <a:endParaRPr lang="en-US" dirty="0"/>
          </a:p>
          <a:p>
            <a:r>
              <a:rPr lang="en-US" dirty="0"/>
              <a:t>Windows Surface Pro 3 &amp; Pro 4 tablets</a:t>
            </a:r>
          </a:p>
          <a:p>
            <a:endParaRPr lang="en-US" dirty="0"/>
          </a:p>
          <a:p>
            <a:endParaRPr lang="en-US" dirty="0"/>
          </a:p>
          <a:p>
            <a:endParaRPr lang="en-US" dirty="0"/>
          </a:p>
          <a:p>
            <a:r>
              <a:rPr lang="en-US" dirty="0"/>
              <a:t>Windows 11 (without USB Drivers) – Work is still in progress </a:t>
            </a:r>
            <a:r>
              <a:rPr lang="en-US"/>
              <a:t>for drivers</a:t>
            </a:r>
            <a:endParaRPr lang="en-US" dirty="0"/>
          </a:p>
          <a:p>
            <a:pPr lvl="1"/>
            <a:r>
              <a:rPr lang="en-US" dirty="0"/>
              <a:t>ONLY 64 bit</a:t>
            </a:r>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35</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pic>
        <p:nvPicPr>
          <p:cNvPr id="10" name="Picture 10" descr="http://www.windows7password.net/wp-content/uploads/2010/10/MicrosoftSurface.jpeg"/>
          <p:cNvPicPr>
            <a:picLocks noChangeAspect="1" noChangeArrowheads="1"/>
          </p:cNvPicPr>
          <p:nvPr/>
        </p:nvPicPr>
        <p:blipFill>
          <a:blip r:embed="rId3" cstate="print"/>
          <a:srcRect/>
          <a:stretch>
            <a:fillRect/>
          </a:stretch>
        </p:blipFill>
        <p:spPr bwMode="auto">
          <a:xfrm>
            <a:off x="5626331" y="2178415"/>
            <a:ext cx="725487" cy="777875"/>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4"/>
          <a:stretch>
            <a:fillRect/>
          </a:stretch>
        </p:blipFill>
        <p:spPr>
          <a:xfrm>
            <a:off x="2950510" y="1421468"/>
            <a:ext cx="1023937" cy="573685"/>
          </a:xfrm>
          <a:prstGeom prst="rect">
            <a:avLst/>
          </a:prstGeom>
          <a:ln>
            <a:noFill/>
          </a:ln>
          <a:effectLst>
            <a:outerShdw blurRad="292100" dist="139700" dir="2700000" algn="tl" rotWithShape="0">
              <a:srgbClr val="333333">
                <a:alpha val="65000"/>
              </a:srgbClr>
            </a:outerShdw>
          </a:effectLst>
        </p:spPr>
      </p:pic>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12.45 Release</a:t>
            </a:r>
          </a:p>
        </p:txBody>
      </p:sp>
    </p:spTree>
    <p:extLst>
      <p:ext uri="{BB962C8B-B14F-4D97-AF65-F5344CB8AC3E}">
        <p14:creationId xmlns:p14="http://schemas.microsoft.com/office/powerpoint/2010/main" val="58031052"/>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12.40</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extLst>
      <p:ext uri="{BB962C8B-B14F-4D97-AF65-F5344CB8AC3E}">
        <p14:creationId xmlns:p14="http://schemas.microsoft.com/office/powerpoint/2010/main" val="15045300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 / 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This presentation provides a more expanded discussion of the enhancements in VeriFire Tools 12.40.</a:t>
            </a:r>
          </a:p>
          <a:p>
            <a:endParaRPr lang="en-US" dirty="0"/>
          </a:p>
          <a:p>
            <a:pPr lvl="1"/>
            <a:r>
              <a:rPr lang="en-US" dirty="0"/>
              <a:t>Release History</a:t>
            </a:r>
          </a:p>
          <a:p>
            <a:pPr lvl="1"/>
            <a:r>
              <a:rPr lang="en-US" dirty="0"/>
              <a:t>Operating Systems / Platform Updates</a:t>
            </a:r>
          </a:p>
          <a:p>
            <a:pPr lvl="1"/>
            <a:r>
              <a:rPr lang="en-US" dirty="0"/>
              <a:t>Support for Offline Licensing</a:t>
            </a:r>
          </a:p>
          <a:p>
            <a:pPr lvl="1"/>
            <a:r>
              <a:rPr lang="en-US" dirty="0"/>
              <a:t>Issue fixes</a:t>
            </a:r>
          </a:p>
          <a:p>
            <a:pPr marL="287337" lvl="1" indent="0">
              <a:buNone/>
            </a:pPr>
            <a:endParaRPr lang="en-US" dirty="0"/>
          </a:p>
          <a:p>
            <a:pPr lvl="1"/>
            <a:endParaRPr lang="en-US" dirty="0"/>
          </a:p>
          <a:p>
            <a:pPr lvl="1"/>
            <a:endParaRPr lang="en-US" dirty="0"/>
          </a:p>
          <a:p>
            <a:pPr lvl="1"/>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37</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87525668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112" y="68545"/>
            <a:ext cx="8793728" cy="373531"/>
          </a:xfrm>
        </p:spPr>
        <p:txBody>
          <a:bodyPr/>
          <a:lstStyle/>
          <a:p>
            <a:r>
              <a:rPr lang="en-US" dirty="0"/>
              <a:t>Cyber security Important notes </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38</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12.40 Release</a:t>
            </a:r>
          </a:p>
        </p:txBody>
      </p:sp>
      <p:sp>
        <p:nvSpPr>
          <p:cNvPr id="7" name="TextBox 6">
            <a:extLst>
              <a:ext uri="{FF2B5EF4-FFF2-40B4-BE49-F238E27FC236}">
                <a16:creationId xmlns:a16="http://schemas.microsoft.com/office/drawing/2014/main" id="{9F4F1077-78D9-42D9-AEF8-6F0B79C55A52}"/>
              </a:ext>
            </a:extLst>
          </p:cNvPr>
          <p:cNvSpPr txBox="1"/>
          <p:nvPr/>
        </p:nvSpPr>
        <p:spPr>
          <a:xfrm>
            <a:off x="627062" y="474662"/>
            <a:ext cx="6808206" cy="2862322"/>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This version will supersede previous versions. Cyber security issues reported on previous versions will not be supported and we recommend to upgrade to the latest version</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mn-ea"/>
                <a:cs typeface="Arial" pitchFamily="34" charset="0"/>
              </a:rPr>
              <a:t>Microsoft Access Runtime 2007 is no longer supported by Microsoft. Hence Microsoft Access Database Engine 2016 will be installed with this version of Tools. </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Arial" pitchFamily="34" charset="0"/>
            </a:endParaRPr>
          </a:p>
        </p:txBody>
      </p:sp>
      <p:sp>
        <p:nvSpPr>
          <p:cNvPr id="8" name="TextBox 7">
            <a:extLst>
              <a:ext uri="{FF2B5EF4-FFF2-40B4-BE49-F238E27FC236}">
                <a16:creationId xmlns:a16="http://schemas.microsoft.com/office/drawing/2014/main" id="{E4A461D4-45A4-4B17-888D-7B142EEF75FD}"/>
              </a:ext>
            </a:extLst>
          </p:cNvPr>
          <p:cNvSpPr txBox="1"/>
          <p:nvPr/>
        </p:nvSpPr>
        <p:spPr>
          <a:xfrm>
            <a:off x="814152" y="2645637"/>
            <a:ext cx="4716854" cy="400110"/>
          </a:xfrm>
          <a:prstGeom prst="rect">
            <a:avLst/>
          </a:prstGeom>
          <a:noFill/>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Problem issues addressed</a:t>
            </a:r>
          </a:p>
        </p:txBody>
      </p:sp>
      <p:sp>
        <p:nvSpPr>
          <p:cNvPr id="9" name="TextBox 8">
            <a:extLst>
              <a:ext uri="{FF2B5EF4-FFF2-40B4-BE49-F238E27FC236}">
                <a16:creationId xmlns:a16="http://schemas.microsoft.com/office/drawing/2014/main" id="{193DFE7E-2379-42DB-BEFE-99CFFEDBE1E2}"/>
              </a:ext>
            </a:extLst>
          </p:cNvPr>
          <p:cNvSpPr txBox="1"/>
          <p:nvPr/>
        </p:nvSpPr>
        <p:spPr>
          <a:xfrm>
            <a:off x="814152" y="3185485"/>
            <a:ext cx="7896979" cy="1754326"/>
          </a:xfrm>
          <a:prstGeom prst="rect">
            <a:avLst/>
          </a:prstGeom>
          <a:noFill/>
        </p:spPr>
        <p:txBody>
          <a:bodyPr wrap="square" rtlCol="0">
            <a:spAutoFit/>
          </a:bodyPr>
          <a:lstStyle/>
          <a:p>
            <a:pPr marL="342900" marR="0" lvl="0" indent="-342900" algn="l" defTabSz="457200" rtl="0" eaLnBrk="1" fontAlgn="base" latinLnBrk="0" hangingPunct="1">
              <a:lnSpc>
                <a:spcPct val="100000"/>
              </a:lnSpc>
              <a:spcBef>
                <a:spcPct val="0"/>
              </a:spcBef>
              <a:spcAft>
                <a:spcPct val="0"/>
              </a:spcAft>
              <a:buClrTx/>
              <a:buSzTx/>
              <a:buFontTx/>
              <a:buAutoNum type="arabicPeriod"/>
              <a:tabLst/>
              <a:defRPr/>
            </a:pPr>
            <a:r>
              <a:rPr kumimoji="0" lang="en-US" sz="18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Issue 1</a:t>
            </a: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a:t>
            </a:r>
            <a:r>
              <a:rPr kumimoji="0" lang="en-IN" sz="1800" b="0" i="0" u="none" strike="noStrike" kern="1200" cap="none" spc="0" normalizeH="0" baseline="0" noProof="0" dirty="0">
                <a:ln>
                  <a:noFill/>
                </a:ln>
                <a:solidFill>
                  <a:srgbClr val="333333"/>
                </a:solidFill>
                <a:effectLst/>
                <a:uLnTx/>
                <a:uFillTx/>
                <a:latin typeface="HoneywellSans"/>
                <a:ea typeface="+mn-ea"/>
                <a:cs typeface="Arial" pitchFamily="34" charset="0"/>
              </a:rPr>
              <a:t>: With N16 V5.1 you might get an error message stating “The database that will be downloaded is incompatible with the application in node xx.  Download it anyway?”  This message is in error.  VFT 12.10 is compatible with N16 Firmware 5.1 and download should complete successfully..</a:t>
            </a:r>
            <a:endPar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342900" marR="0" lvl="0" indent="-342900" algn="l" defTabSz="457200" rtl="0" eaLnBrk="1" fontAlgn="base" latinLnBrk="0" hangingPunct="1">
              <a:lnSpc>
                <a:spcPct val="100000"/>
              </a:lnSpc>
              <a:spcBef>
                <a:spcPct val="0"/>
              </a:spcBef>
              <a:spcAft>
                <a:spcPct val="0"/>
              </a:spcAft>
              <a:buClrTx/>
              <a:buSzTx/>
              <a:buFontTx/>
              <a:buAutoNum type="arabicPeriod" startAt="2"/>
              <a:tabLst/>
              <a:defRPr/>
            </a:pP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IN"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Issue 2:</a:t>
            </a: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 The CBE-7 was getting enabled for detectors. And if CBE7 is configured and saved database download would abort. </a:t>
            </a:r>
            <a:endParaRPr kumimoji="0" lang="en-IN"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94800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326" y="438161"/>
            <a:ext cx="8793728" cy="373531"/>
          </a:xfrm>
        </p:spPr>
        <p:txBody>
          <a:bodyPr/>
          <a:lstStyle/>
          <a:p>
            <a:r>
              <a:rPr lang="en-US" dirty="0"/>
              <a:t>Known issue with </a:t>
            </a:r>
            <a:r>
              <a:rPr lang="en-US" dirty="0" err="1"/>
              <a:t>clss</a:t>
            </a:r>
            <a:r>
              <a:rPr lang="en-US" dirty="0"/>
              <a:t> gateway firmware</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3</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12.55 Release</a:t>
            </a:r>
          </a:p>
        </p:txBody>
      </p:sp>
      <p:sp>
        <p:nvSpPr>
          <p:cNvPr id="7" name="TextBox 6">
            <a:extLst>
              <a:ext uri="{FF2B5EF4-FFF2-40B4-BE49-F238E27FC236}">
                <a16:creationId xmlns:a16="http://schemas.microsoft.com/office/drawing/2014/main" id="{9F4F1077-78D9-42D9-AEF8-6F0B79C55A52}"/>
              </a:ext>
            </a:extLst>
          </p:cNvPr>
          <p:cNvSpPr txBox="1"/>
          <p:nvPr/>
        </p:nvSpPr>
        <p:spPr>
          <a:xfrm>
            <a:off x="706172" y="863204"/>
            <a:ext cx="6808206" cy="1323439"/>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a:ea typeface="+mn-ea"/>
                <a:cs typeface="Arial" pitchFamily="34" charset="0"/>
              </a:rPr>
              <a:t>There is a known issue reported with CLSS Gateway firmware version </a:t>
            </a:r>
            <a:r>
              <a:rPr kumimoji="0" lang="en-US" sz="1600" b="0" i="0" u="none" strike="noStrike" kern="1200" cap="none" spc="0" normalizeH="0" baseline="0" noProof="0" dirty="0">
                <a:ln>
                  <a:noFill/>
                </a:ln>
                <a:solidFill>
                  <a:prstClr val="black"/>
                </a:solidFill>
                <a:effectLst/>
                <a:uLnTx/>
                <a:uFillTx/>
                <a:latin typeface="-apple-system"/>
                <a:ea typeface="+mn-ea"/>
                <a:cs typeface="Arial" pitchFamily="34" charset="0"/>
              </a:rPr>
              <a:t>3.4.4. The impact is in VeriFire Tools where in “CLSS remote programming service”, the version comes incorrect and we can get below error message.</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ple-system"/>
                <a:ea typeface="+mn-ea"/>
                <a:cs typeface="Arial" pitchFamily="34" charset="0"/>
              </a:rPr>
              <a:t>A new gateway firmware will be released with this fix. Please contact CSM’s for more details.</a:t>
            </a:r>
            <a:endParaRPr kumimoji="0" lang="en-US" sz="1600" b="0" i="0" u="none" strike="noStrike" kern="1200" cap="none" spc="0" normalizeH="0" baseline="0" noProof="0" dirty="0">
              <a:ln>
                <a:noFill/>
              </a:ln>
              <a:solidFill>
                <a:prstClr val="black"/>
              </a:solidFill>
              <a:effectLst/>
              <a:uLnTx/>
              <a:uFillTx/>
              <a:latin typeface="Arial"/>
              <a:ea typeface="+mn-ea"/>
              <a:cs typeface="Arial" pitchFamily="34" charset="0"/>
            </a:endParaRPr>
          </a:p>
        </p:txBody>
      </p:sp>
      <p:pic>
        <p:nvPicPr>
          <p:cNvPr id="10" name="Picture 9">
            <a:extLst>
              <a:ext uri="{FF2B5EF4-FFF2-40B4-BE49-F238E27FC236}">
                <a16:creationId xmlns:a16="http://schemas.microsoft.com/office/drawing/2014/main" id="{284AC901-BB0F-48AD-A5A3-4D4115460F8D}"/>
              </a:ext>
            </a:extLst>
          </p:cNvPr>
          <p:cNvPicPr>
            <a:picLocks noChangeAspect="1"/>
          </p:cNvPicPr>
          <p:nvPr/>
        </p:nvPicPr>
        <p:blipFill>
          <a:blip r:embed="rId3"/>
          <a:stretch>
            <a:fillRect/>
          </a:stretch>
        </p:blipFill>
        <p:spPr>
          <a:xfrm>
            <a:off x="815426" y="2238155"/>
            <a:ext cx="5847926" cy="3887898"/>
          </a:xfrm>
          <a:prstGeom prst="rect">
            <a:avLst/>
          </a:prstGeom>
        </p:spPr>
      </p:pic>
    </p:spTree>
    <p:extLst>
      <p:ext uri="{BB962C8B-B14F-4D97-AF65-F5344CB8AC3E}">
        <p14:creationId xmlns:p14="http://schemas.microsoft.com/office/powerpoint/2010/main" val="17392366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326" y="438161"/>
            <a:ext cx="8793728" cy="373531"/>
          </a:xfrm>
        </p:spPr>
        <p:txBody>
          <a:bodyPr/>
          <a:lstStyle/>
          <a:p>
            <a:r>
              <a:rPr lang="en-US" dirty="0"/>
              <a:t>Known issue with </a:t>
            </a:r>
            <a:r>
              <a:rPr lang="en-US" dirty="0" err="1"/>
              <a:t>clss</a:t>
            </a:r>
            <a:r>
              <a:rPr lang="en-US" dirty="0"/>
              <a:t> gateway firmware</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39</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12.40 Release</a:t>
            </a:r>
          </a:p>
        </p:txBody>
      </p:sp>
      <p:sp>
        <p:nvSpPr>
          <p:cNvPr id="7" name="TextBox 6">
            <a:extLst>
              <a:ext uri="{FF2B5EF4-FFF2-40B4-BE49-F238E27FC236}">
                <a16:creationId xmlns:a16="http://schemas.microsoft.com/office/drawing/2014/main" id="{9F4F1077-78D9-42D9-AEF8-6F0B79C55A52}"/>
              </a:ext>
            </a:extLst>
          </p:cNvPr>
          <p:cNvSpPr txBox="1"/>
          <p:nvPr/>
        </p:nvSpPr>
        <p:spPr>
          <a:xfrm>
            <a:off x="706172" y="863204"/>
            <a:ext cx="6808206" cy="1323439"/>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a:ea typeface="+mn-ea"/>
                <a:cs typeface="Arial" pitchFamily="34" charset="0"/>
              </a:rPr>
              <a:t>There is a known issue reported with CLSS Gateway firmware version </a:t>
            </a:r>
            <a:r>
              <a:rPr kumimoji="0" lang="en-US" sz="1600" b="0" i="0" u="none" strike="noStrike" kern="1200" cap="none" spc="0" normalizeH="0" baseline="0" noProof="0" dirty="0">
                <a:ln>
                  <a:noFill/>
                </a:ln>
                <a:solidFill>
                  <a:prstClr val="black"/>
                </a:solidFill>
                <a:effectLst/>
                <a:uLnTx/>
                <a:uFillTx/>
                <a:latin typeface="-apple-system"/>
                <a:ea typeface="+mn-ea"/>
                <a:cs typeface="Arial" pitchFamily="34" charset="0"/>
              </a:rPr>
              <a:t>3.4.4. The impact is in VeriFire Tools where in “CLSS remote programming service”, the version comes incorrect and we can get below error message.</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ple-system"/>
                <a:ea typeface="+mn-ea"/>
                <a:cs typeface="Arial" pitchFamily="34" charset="0"/>
              </a:rPr>
              <a:t>A new gateway firmware will be released with this fix. Please contact CSM’s for more details.</a:t>
            </a:r>
            <a:endParaRPr kumimoji="0" lang="en-US" sz="1600" b="0" i="0" u="none" strike="noStrike" kern="1200" cap="none" spc="0" normalizeH="0" baseline="0" noProof="0" dirty="0">
              <a:ln>
                <a:noFill/>
              </a:ln>
              <a:solidFill>
                <a:prstClr val="black"/>
              </a:solidFill>
              <a:effectLst/>
              <a:uLnTx/>
              <a:uFillTx/>
              <a:latin typeface="Arial"/>
              <a:ea typeface="+mn-ea"/>
              <a:cs typeface="Arial" pitchFamily="34" charset="0"/>
            </a:endParaRPr>
          </a:p>
        </p:txBody>
      </p:sp>
      <p:pic>
        <p:nvPicPr>
          <p:cNvPr id="10" name="Picture 9">
            <a:extLst>
              <a:ext uri="{FF2B5EF4-FFF2-40B4-BE49-F238E27FC236}">
                <a16:creationId xmlns:a16="http://schemas.microsoft.com/office/drawing/2014/main" id="{284AC901-BB0F-48AD-A5A3-4D4115460F8D}"/>
              </a:ext>
            </a:extLst>
          </p:cNvPr>
          <p:cNvPicPr>
            <a:picLocks noChangeAspect="1"/>
          </p:cNvPicPr>
          <p:nvPr/>
        </p:nvPicPr>
        <p:blipFill>
          <a:blip r:embed="rId3"/>
          <a:stretch>
            <a:fillRect/>
          </a:stretch>
        </p:blipFill>
        <p:spPr>
          <a:xfrm>
            <a:off x="815426" y="2238155"/>
            <a:ext cx="5847926" cy="3887898"/>
          </a:xfrm>
          <a:prstGeom prst="rect">
            <a:avLst/>
          </a:prstGeom>
        </p:spPr>
      </p:pic>
    </p:spTree>
    <p:extLst>
      <p:ext uri="{BB962C8B-B14F-4D97-AF65-F5344CB8AC3E}">
        <p14:creationId xmlns:p14="http://schemas.microsoft.com/office/powerpoint/2010/main" val="11529537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32500" lnSpcReduction="20000"/>
          </a:bodyPr>
          <a:lstStyle/>
          <a:p>
            <a:endParaRPr lang="en-US" sz="2300" dirty="0"/>
          </a:p>
          <a:p>
            <a:r>
              <a:rPr lang="en-US" sz="2300" dirty="0"/>
              <a:t>VeriFire Tools 12.40 will be officially released in 09/2023</a:t>
            </a:r>
          </a:p>
          <a:p>
            <a:r>
              <a:rPr lang="en-US" sz="2300" dirty="0"/>
              <a:t> -Support for Offline Licensing</a:t>
            </a:r>
          </a:p>
          <a:p>
            <a:endParaRPr lang="en-US" sz="2300" dirty="0"/>
          </a:p>
          <a:p>
            <a:r>
              <a:rPr lang="en-US" sz="2300" dirty="0"/>
              <a:t>VeriFire Tools 12.30 will be officially released in 09/2023</a:t>
            </a:r>
          </a:p>
          <a:p>
            <a:pPr marL="0" indent="0">
              <a:buNone/>
            </a:pPr>
            <a:r>
              <a:rPr lang="en-US" sz="2300" dirty="0"/>
              <a:t>         -Support Remote output LED</a:t>
            </a:r>
          </a:p>
          <a:p>
            <a:endParaRPr lang="en-US" sz="2300" dirty="0"/>
          </a:p>
          <a:p>
            <a:r>
              <a:rPr lang="en-US" sz="2300" dirty="0"/>
              <a:t>VeriFire Tools 12.10 will be officially released in 11/22</a:t>
            </a:r>
          </a:p>
          <a:p>
            <a:pPr lvl="1"/>
            <a:r>
              <a:rPr lang="en-US" sz="2300" dirty="0"/>
              <a:t>Changes in View Permissions screen </a:t>
            </a:r>
          </a:p>
          <a:p>
            <a:pPr lvl="1"/>
            <a:r>
              <a:rPr lang="en-US" sz="2300" dirty="0"/>
              <a:t>Support for version 31 of 3030-2 and NCA-2</a:t>
            </a:r>
          </a:p>
          <a:p>
            <a:pPr lvl="1"/>
            <a:r>
              <a:rPr lang="en-US" sz="2300" dirty="0"/>
              <a:t>FSAE panel level settings and type codes are supported</a:t>
            </a:r>
          </a:p>
          <a:p>
            <a:pPr lvl="1"/>
            <a:r>
              <a:rPr lang="en-US" sz="2300" dirty="0"/>
              <a:t>Added new setting “Broadcast system reset” in NCA-2</a:t>
            </a:r>
          </a:p>
          <a:p>
            <a:pPr lvl="1"/>
            <a:r>
              <a:rPr lang="en-US" sz="2300" dirty="0"/>
              <a:t>Updates in existing CLSS services:</a:t>
            </a:r>
          </a:p>
          <a:p>
            <a:pPr lvl="2"/>
            <a:r>
              <a:rPr lang="en-US" sz="2300" dirty="0"/>
              <a:t>Site level Upload is supported</a:t>
            </a:r>
          </a:p>
          <a:p>
            <a:pPr lvl="2"/>
            <a:r>
              <a:rPr lang="en-US" sz="2300" dirty="0"/>
              <a:t>Added option to switch branch for CLSS services like</a:t>
            </a:r>
          </a:p>
          <a:p>
            <a:pPr marL="627063" lvl="2" indent="0">
              <a:buNone/>
            </a:pPr>
            <a:r>
              <a:rPr lang="en-US" sz="2300" dirty="0"/>
              <a:t>       Project Sync , CSR report generation and Remote Programming via CLSS</a:t>
            </a:r>
          </a:p>
          <a:p>
            <a:pPr lvl="2"/>
            <a:r>
              <a:rPr lang="en-US" sz="2300" dirty="0"/>
              <a:t>Added option to add user comments while doing manual project sync</a:t>
            </a:r>
          </a:p>
          <a:p>
            <a:endParaRPr lang="en-US" sz="2300" dirty="0"/>
          </a:p>
          <a:p>
            <a:r>
              <a:rPr lang="en-US" sz="2300" dirty="0"/>
              <a:t>VeriFire Tools 11.95 will be officially released in 09/2022</a:t>
            </a:r>
          </a:p>
          <a:p>
            <a:pPr lvl="1"/>
            <a:r>
              <a:rPr lang="en-US" sz="2300" dirty="0"/>
              <a:t>Updates to View Permissions screen</a:t>
            </a:r>
          </a:p>
          <a:p>
            <a:endParaRPr lang="en-US" sz="2300" dirty="0"/>
          </a:p>
          <a:p>
            <a:r>
              <a:rPr lang="en-US" sz="2300" dirty="0"/>
              <a:t>VeriFire Tools 11.90 will be officially released in 05/2022</a:t>
            </a:r>
          </a:p>
          <a:p>
            <a:pPr lvl="1"/>
            <a:r>
              <a:rPr lang="en-US" sz="2300" dirty="0"/>
              <a:t>Support for N16 and NCD version 5 and above</a:t>
            </a:r>
          </a:p>
          <a:p>
            <a:pPr lvl="1"/>
            <a:r>
              <a:rPr lang="en-US" sz="2300" dirty="0"/>
              <a:t>Support for Database Conversion from 3030-2 version 26 onwards to N16</a:t>
            </a:r>
          </a:p>
          <a:p>
            <a:pPr lvl="1"/>
            <a:r>
              <a:rPr lang="en-US" sz="2300" dirty="0"/>
              <a:t>Support for Database Conversion from 640-2/320 version 26 onwards to N16</a:t>
            </a:r>
          </a:p>
          <a:p>
            <a:pPr lvl="1"/>
            <a:r>
              <a:rPr lang="en-US" sz="2300" dirty="0"/>
              <a:t>Degrade Mode Support</a:t>
            </a:r>
          </a:p>
          <a:p>
            <a:pPr lvl="1"/>
            <a:r>
              <a:rPr lang="en-US" sz="2300" dirty="0"/>
              <a:t>Support Detectors with Sub-Addressing in Logic Equations, AIO Mapping</a:t>
            </a:r>
          </a:p>
          <a:p>
            <a:pPr lvl="1"/>
            <a:r>
              <a:rPr lang="en-US" sz="2300" dirty="0"/>
              <a:t>Support Trouble reporting on sub-address level</a:t>
            </a:r>
          </a:p>
          <a:p>
            <a:pPr lvl="1"/>
            <a:r>
              <a:rPr lang="en-US" sz="2300" dirty="0"/>
              <a:t>JCI devices Compatibility to avoid Brand mismatch trouble</a:t>
            </a:r>
          </a:p>
          <a:p>
            <a:r>
              <a:rPr lang="en-US" sz="2300" dirty="0"/>
              <a:t>       Support Auto-Sync on CLSS feature</a:t>
            </a:r>
          </a:p>
          <a:p>
            <a:endParaRPr lang="en-US" sz="2300" dirty="0"/>
          </a:p>
          <a:p>
            <a:endParaRPr lang="en-US" sz="2300" dirty="0"/>
          </a:p>
          <a:p>
            <a:r>
              <a:rPr lang="en-US" sz="2300" dirty="0"/>
              <a:t>VeriFire Tools 11.60 will be officially released in 08/2021</a:t>
            </a:r>
          </a:p>
          <a:p>
            <a:pPr lvl="1"/>
            <a:r>
              <a:rPr lang="en-US" sz="2300" dirty="0"/>
              <a:t>RLD Support for N16 and NCD version 4.5 and above</a:t>
            </a:r>
          </a:p>
          <a:p>
            <a:pPr lvl="1"/>
            <a:r>
              <a:rPr lang="en-US" sz="2300" dirty="0"/>
              <a:t>UL 7</a:t>
            </a:r>
            <a:r>
              <a:rPr lang="en-US" sz="2300" baseline="30000" dirty="0"/>
              <a:t>th</a:t>
            </a:r>
            <a:r>
              <a:rPr lang="en-US" sz="2300" dirty="0"/>
              <a:t> edition changes for NFS2-3030, 640-2/210 version 29 and above</a:t>
            </a:r>
          </a:p>
          <a:p>
            <a:pPr lvl="1">
              <a:buFontTx/>
              <a:buChar char="-"/>
            </a:pPr>
            <a:r>
              <a:rPr lang="en-US" sz="2300" dirty="0"/>
              <a:t>Support Korean region for 3030-2 version 29 and above</a:t>
            </a:r>
          </a:p>
          <a:p>
            <a:pPr lvl="1">
              <a:buFontTx/>
              <a:buChar char="-"/>
            </a:pPr>
            <a:r>
              <a:rPr lang="en-US" sz="2300" dirty="0"/>
              <a:t>Remote Programming via CLSS support for NCA-2(version 27 and above) and NCD(version 3 and above)</a:t>
            </a:r>
          </a:p>
          <a:p>
            <a:pPr lvl="1">
              <a:buFontTx/>
              <a:buChar char="-"/>
            </a:pPr>
            <a:r>
              <a:rPr lang="en-US" sz="2300" dirty="0"/>
              <a:t>Service Pack download support for N16 version 4.5 and above</a:t>
            </a:r>
          </a:p>
          <a:p>
            <a:pPr marL="287337" lvl="1" indent="0">
              <a:buNone/>
            </a:pPr>
            <a:endParaRPr lang="en-US" dirty="0"/>
          </a:p>
          <a:p>
            <a:pPr lvl="1">
              <a:buFontTx/>
              <a:buChar char="-"/>
            </a:pPr>
            <a:endParaRPr lang="en-US" dirty="0"/>
          </a:p>
          <a:p>
            <a:endParaRPr lang="en-US" dirty="0"/>
          </a:p>
          <a:p>
            <a:pPr marL="287337" lvl="1" indent="0">
              <a:buNone/>
            </a:pPr>
            <a:r>
              <a:rPr lang="en-US" dirty="0"/>
              <a:t>   </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40</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00963990"/>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62500" lnSpcReduction="20000"/>
          </a:bodyPr>
          <a:lstStyle/>
          <a:p>
            <a:pPr lvl="1">
              <a:buFontTx/>
              <a:buChar char="-"/>
            </a:pPr>
            <a:endParaRPr lang="en-US" dirty="0"/>
          </a:p>
          <a:p>
            <a:r>
              <a:rPr lang="en-US" dirty="0"/>
              <a:t>VeriFire Tools 11.50 is officially released in 05/2021</a:t>
            </a:r>
          </a:p>
          <a:p>
            <a:pPr lvl="1"/>
            <a:r>
              <a:rPr lang="en-US" dirty="0"/>
              <a:t>Auto-Programming support for N16</a:t>
            </a:r>
          </a:p>
          <a:p>
            <a:pPr lvl="1"/>
            <a:r>
              <a:rPr lang="en-US" dirty="0"/>
              <a:t>UL 7</a:t>
            </a:r>
            <a:r>
              <a:rPr lang="en-US" baseline="30000" dirty="0"/>
              <a:t>th</a:t>
            </a:r>
            <a:r>
              <a:rPr lang="en-US" dirty="0"/>
              <a:t> edition changes for N16</a:t>
            </a:r>
          </a:p>
          <a:p>
            <a:pPr lvl="1"/>
            <a:r>
              <a:rPr lang="en-US" dirty="0"/>
              <a:t>Workstation Support</a:t>
            </a:r>
          </a:p>
          <a:p>
            <a:pPr marL="287337" lvl="1" indent="0">
              <a:buNone/>
            </a:pPr>
            <a:r>
              <a:rPr lang="en-US" dirty="0"/>
              <a:t>   Compatibility support of new CLSS login based VFT  with Workstation  system</a:t>
            </a:r>
          </a:p>
          <a:p>
            <a:pPr lvl="1">
              <a:buFontTx/>
              <a:buChar char="-"/>
            </a:pPr>
            <a:r>
              <a:rPr lang="en-US" dirty="0"/>
              <a:t>Firmware signing verification</a:t>
            </a:r>
          </a:p>
          <a:p>
            <a:pPr lvl="1">
              <a:buFontTx/>
              <a:buChar char="-"/>
            </a:pPr>
            <a:r>
              <a:rPr lang="en-US" dirty="0"/>
              <a:t>Self Test Abort feature support in N16</a:t>
            </a:r>
          </a:p>
          <a:p>
            <a:endParaRPr lang="en-US" dirty="0"/>
          </a:p>
          <a:p>
            <a:endParaRPr lang="en-US" dirty="0"/>
          </a:p>
          <a:p>
            <a:r>
              <a:rPr lang="en-US" dirty="0"/>
              <a:t>VeriFire Tools 11.40 will be officially released in 04/2021</a:t>
            </a:r>
          </a:p>
          <a:p>
            <a:pPr marL="287337" lvl="1" indent="0">
              <a:buNone/>
            </a:pPr>
            <a:r>
              <a:rPr lang="en-US" dirty="0"/>
              <a:t>   -  Compatibility support of new CLSS login based VFT  with Workstation  system</a:t>
            </a:r>
          </a:p>
          <a:p>
            <a:pPr marL="287337" lvl="1" indent="0">
              <a:buNone/>
            </a:pPr>
            <a:endParaRPr lang="en-US" dirty="0"/>
          </a:p>
          <a:p>
            <a:r>
              <a:rPr lang="en-US" dirty="0"/>
              <a:t>VeriFire Tools 11.30 will be officially released in 02/2021</a:t>
            </a:r>
          </a:p>
          <a:p>
            <a:pPr lvl="1"/>
            <a:r>
              <a:rPr lang="en-US" dirty="0"/>
              <a:t>N16 Panel Support</a:t>
            </a:r>
          </a:p>
          <a:p>
            <a:pPr lvl="1"/>
            <a:r>
              <a:rPr lang="en-US" dirty="0"/>
              <a:t>Added new Flashscans for N16 Panel:</a:t>
            </a:r>
          </a:p>
          <a:p>
            <a:pPr lvl="2"/>
            <a:r>
              <a:rPr lang="en-US" sz="1400" dirty="0"/>
              <a:t>RF PHOTO/HEAT (12)</a:t>
            </a:r>
          </a:p>
          <a:p>
            <a:pPr lvl="2"/>
            <a:r>
              <a:rPr lang="en-US" sz="1400" dirty="0"/>
              <a:t>PHOTO/HEAT WITH SELF TEST(39)</a:t>
            </a:r>
          </a:p>
          <a:p>
            <a:pPr lvl="2"/>
            <a:r>
              <a:rPr lang="en-US" sz="1400" dirty="0"/>
              <a:t>HIGH PHOTO(38)</a:t>
            </a:r>
            <a:r>
              <a:rPr lang="en-US" dirty="0"/>
              <a:t> </a:t>
            </a:r>
          </a:p>
          <a:p>
            <a:pPr lvl="2"/>
            <a:r>
              <a:rPr lang="en-US" dirty="0"/>
              <a:t>Wenlock - HEAT ROR</a:t>
            </a:r>
          </a:p>
          <a:p>
            <a:pPr lvl="1"/>
            <a:r>
              <a:rPr lang="en-US" dirty="0"/>
              <a:t>NCD Version 3.0 support </a:t>
            </a:r>
          </a:p>
          <a:p>
            <a:pPr lvl="2"/>
            <a:r>
              <a:rPr lang="en-US" dirty="0"/>
              <a:t>Added AIO Programming Support</a:t>
            </a:r>
          </a:p>
          <a:p>
            <a:pPr lvl="2"/>
            <a:r>
              <a:rPr lang="en-US" dirty="0"/>
              <a:t>General Zones Programming</a:t>
            </a:r>
          </a:p>
          <a:p>
            <a:pPr lvl="2"/>
            <a:r>
              <a:rPr lang="en-US" dirty="0"/>
              <a:t>Logic Equation Programming</a:t>
            </a:r>
          </a:p>
          <a:p>
            <a:pPr lvl="2"/>
            <a:r>
              <a:rPr lang="en-US" dirty="0"/>
              <a:t>Alert Bar Configuration</a:t>
            </a:r>
          </a:p>
          <a:p>
            <a:pPr lvl="1"/>
            <a:r>
              <a:rPr lang="en-US" dirty="0"/>
              <a:t>Panel Licensing support </a:t>
            </a:r>
          </a:p>
          <a:p>
            <a:pPr lvl="1">
              <a:buNone/>
            </a:pPr>
            <a:endParaRPr lang="en-US" dirty="0"/>
          </a:p>
          <a:p>
            <a:pPr lvl="1"/>
            <a:endParaRPr lang="en-US" dirty="0"/>
          </a:p>
          <a:p>
            <a:r>
              <a:rPr lang="en-US" dirty="0"/>
              <a:t>VeriFire Tools 10.55 was officially released in 21/6/2019</a:t>
            </a:r>
          </a:p>
          <a:p>
            <a:pPr lvl="1"/>
            <a:r>
              <a:rPr lang="en-US" dirty="0"/>
              <a:t>UL 10</a:t>
            </a:r>
            <a:r>
              <a:rPr lang="en-US" baseline="30000" dirty="0"/>
              <a:t>th</a:t>
            </a:r>
            <a:r>
              <a:rPr lang="en-US" dirty="0"/>
              <a:t> Edition Compliance</a:t>
            </a:r>
          </a:p>
          <a:p>
            <a:pPr lvl="1"/>
            <a:r>
              <a:rPr lang="en-US" dirty="0"/>
              <a:t>Critical Update - New USB Driver for Windows 10</a:t>
            </a:r>
          </a:p>
          <a:p>
            <a:pPr lvl="1"/>
            <a:r>
              <a:rPr lang="en-US" dirty="0"/>
              <a:t>Problem Issues Addressed</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41</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112197446"/>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a:bodyPr>
          <a:lstStyle/>
          <a:p>
            <a:pPr marL="287337" lvl="1" indent="0">
              <a:buNone/>
            </a:pPr>
            <a:endParaRPr lang="en-US" dirty="0"/>
          </a:p>
          <a:p>
            <a:endParaRPr lang="en-US" dirty="0"/>
          </a:p>
          <a:p>
            <a:r>
              <a:rPr lang="en-US" dirty="0"/>
              <a:t>VeriFire Tools 10.50 was officially released on 4/2/2019</a:t>
            </a:r>
          </a:p>
          <a:p>
            <a:pPr lvl="1"/>
            <a:r>
              <a:rPr lang="en-US" dirty="0"/>
              <a:t>NCD 2.0 Support</a:t>
            </a:r>
          </a:p>
          <a:p>
            <a:pPr marL="0" indent="0">
              <a:buNone/>
            </a:pPr>
            <a:endParaRPr lang="en-US" dirty="0"/>
          </a:p>
          <a:p>
            <a:r>
              <a:rPr lang="en-US" dirty="0"/>
              <a:t>VeriFire Tools 10.10 was officially released on 2/11/2019</a:t>
            </a:r>
          </a:p>
          <a:p>
            <a:pPr lvl="1"/>
            <a:r>
              <a:rPr lang="en-US" dirty="0"/>
              <a:t>Problem issues addressed</a:t>
            </a:r>
          </a:p>
          <a:p>
            <a:endParaRPr lang="en-US" dirty="0"/>
          </a:p>
          <a:p>
            <a:r>
              <a:rPr lang="en-US" dirty="0"/>
              <a:t>VeriFire Tools 10.00 was officially released on 9/12/2018</a:t>
            </a:r>
          </a:p>
          <a:p>
            <a:pPr lvl="1"/>
            <a:r>
              <a:rPr lang="en-US" dirty="0"/>
              <a:t>Support of the NCD (Network Control Display) Panel</a:t>
            </a:r>
          </a:p>
          <a:p>
            <a:pPr lvl="1"/>
            <a:r>
              <a:rPr lang="en-US" dirty="0"/>
              <a:t>New NDL (Notifier Design Language) Theme</a:t>
            </a:r>
          </a:p>
          <a:p>
            <a:pPr lvl="1"/>
            <a:r>
              <a:rPr lang="en-US" dirty="0"/>
              <a:t>Non-Default Indicator Feature</a:t>
            </a:r>
          </a:p>
          <a:p>
            <a:pPr lvl="1"/>
            <a:r>
              <a:rPr lang="en-US" dirty="0"/>
              <a:t>More advanced Project Import Wizard and Utility</a:t>
            </a:r>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42</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2959872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85000" lnSpcReduction="10000"/>
          </a:bodyPr>
          <a:lstStyle/>
          <a:p>
            <a:r>
              <a:rPr lang="en-US" dirty="0"/>
              <a:t>VeriFire Tools 9.40 (OEMs only) was officially released on 02/2016</a:t>
            </a:r>
          </a:p>
          <a:p>
            <a:pPr lvl="1"/>
            <a:r>
              <a:rPr lang="en-US" dirty="0"/>
              <a:t>Network Topology Map</a:t>
            </a:r>
          </a:p>
          <a:p>
            <a:pPr lvl="1"/>
            <a:r>
              <a:rPr lang="en-US" dirty="0"/>
              <a:t>Network Level Download / Upload</a:t>
            </a:r>
          </a:p>
          <a:p>
            <a:pPr lvl="1"/>
            <a:r>
              <a:rPr lang="en-US" dirty="0"/>
              <a:t>Panel History Upload</a:t>
            </a:r>
          </a:p>
          <a:p>
            <a:pPr lvl="1"/>
            <a:r>
              <a:rPr lang="en-US" dirty="0"/>
              <a:t>Project Improvements on Import </a:t>
            </a:r>
          </a:p>
          <a:p>
            <a:pPr lvl="1"/>
            <a:r>
              <a:rPr lang="en-US" dirty="0"/>
              <a:t>Clear Database Tracking Information</a:t>
            </a:r>
          </a:p>
          <a:p>
            <a:pPr lvl="1"/>
            <a:r>
              <a:rPr lang="en-US" dirty="0"/>
              <a:t>Improvement in “My Clipboard” Manager</a:t>
            </a:r>
          </a:p>
          <a:p>
            <a:pPr lvl="1"/>
            <a:r>
              <a:rPr lang="en-US" dirty="0"/>
              <a:t>Export from Excel</a:t>
            </a:r>
          </a:p>
          <a:p>
            <a:pPr lvl="1"/>
            <a:r>
              <a:rPr lang="en-US" dirty="0"/>
              <a:t>Surface Pro 4 tablet support</a:t>
            </a:r>
          </a:p>
          <a:p>
            <a:pPr lvl="1"/>
            <a:r>
              <a:rPr lang="en-US" dirty="0"/>
              <a:t>Misc. Enhancements </a:t>
            </a:r>
          </a:p>
          <a:p>
            <a:pPr lvl="1"/>
            <a:r>
              <a:rPr lang="en-US" dirty="0"/>
              <a:t>Problem issues addressed</a:t>
            </a:r>
          </a:p>
          <a:p>
            <a:pPr lvl="1"/>
            <a:endParaRPr lang="en-US" dirty="0"/>
          </a:p>
          <a:p>
            <a:r>
              <a:rPr lang="en-US" dirty="0"/>
              <a:t>VeriFire Tools 9.10 was officially released on 11/8/2016</a:t>
            </a:r>
          </a:p>
          <a:p>
            <a:pPr lvl="1"/>
            <a:r>
              <a:rPr lang="en-US" dirty="0"/>
              <a:t>ULC-S527 Canadian Regulations</a:t>
            </a:r>
          </a:p>
          <a:p>
            <a:pPr lvl="1"/>
            <a:r>
              <a:rPr lang="en-US" dirty="0"/>
              <a:t>Problem Issues Addressed</a:t>
            </a:r>
          </a:p>
          <a:p>
            <a:endParaRPr lang="en-US" dirty="0"/>
          </a:p>
          <a:p>
            <a:r>
              <a:rPr lang="en-US" dirty="0"/>
              <a:t>VeriFire Tools 9.00 was officially released on 10/8/2015</a:t>
            </a:r>
          </a:p>
          <a:p>
            <a:pPr lvl="1"/>
            <a:r>
              <a:rPr lang="en-US" dirty="0"/>
              <a:t>SWIFT Wireless 2.0 support</a:t>
            </a:r>
          </a:p>
          <a:p>
            <a:pPr lvl="1"/>
            <a:r>
              <a:rPr lang="en-US" dirty="0"/>
              <a:t>Auto-Programming of the UDACT-2 for all panels</a:t>
            </a:r>
          </a:p>
          <a:p>
            <a:pPr lvl="1"/>
            <a:r>
              <a:rPr lang="en-US" dirty="0"/>
              <a:t>Surface Pro 3 tablet support</a:t>
            </a:r>
          </a:p>
          <a:p>
            <a:pPr lvl="1"/>
            <a:endParaRPr lang="en-US" dirty="0"/>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43</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328574096"/>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endParaRPr lang="en-US" dirty="0"/>
          </a:p>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44</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pic>
        <p:nvPicPr>
          <p:cNvPr id="6" name="Picture 3"/>
          <p:cNvPicPr>
            <a:picLocks noChangeAspect="1" noChangeArrowheads="1"/>
          </p:cNvPicPr>
          <p:nvPr/>
        </p:nvPicPr>
        <p:blipFill>
          <a:blip r:embed="rId3" cstate="print"/>
          <a:srcRect/>
          <a:stretch>
            <a:fillRect/>
          </a:stretch>
        </p:blipFill>
        <p:spPr bwMode="auto">
          <a:xfrm>
            <a:off x="1189038" y="5395375"/>
            <a:ext cx="1554162" cy="536219"/>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12.40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071370066"/>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3A66FC8-8DC3-46F4-BECC-0B1364F6054A}"/>
              </a:ext>
            </a:extLst>
          </p:cNvPr>
          <p:cNvSpPr txBox="1"/>
          <p:nvPr/>
        </p:nvSpPr>
        <p:spPr>
          <a:xfrm>
            <a:off x="422331" y="261630"/>
            <a:ext cx="8579644" cy="30008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Arial" pitchFamily="34" charset="0"/>
              </a:rPr>
              <a:t>To use offline licensing , select “SIGN IN OFFLINE” option</a:t>
            </a:r>
          </a:p>
        </p:txBody>
      </p:sp>
      <p:pic>
        <p:nvPicPr>
          <p:cNvPr id="7" name="Picture 6">
            <a:extLst>
              <a:ext uri="{FF2B5EF4-FFF2-40B4-BE49-F238E27FC236}">
                <a16:creationId xmlns:a16="http://schemas.microsoft.com/office/drawing/2014/main" id="{B793D196-EA0B-4034-BF68-727C573640F1}"/>
              </a:ext>
            </a:extLst>
          </p:cNvPr>
          <p:cNvPicPr>
            <a:picLocks noChangeAspect="1"/>
          </p:cNvPicPr>
          <p:nvPr/>
        </p:nvPicPr>
        <p:blipFill>
          <a:blip r:embed="rId2"/>
          <a:stretch>
            <a:fillRect/>
          </a:stretch>
        </p:blipFill>
        <p:spPr>
          <a:xfrm>
            <a:off x="1877415" y="1716669"/>
            <a:ext cx="3705225" cy="4438650"/>
          </a:xfrm>
          <a:prstGeom prst="rect">
            <a:avLst/>
          </a:prstGeom>
        </p:spPr>
      </p:pic>
    </p:spTree>
    <p:extLst>
      <p:ext uri="{BB962C8B-B14F-4D97-AF65-F5344CB8AC3E}">
        <p14:creationId xmlns:p14="http://schemas.microsoft.com/office/powerpoint/2010/main" val="9308711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3A66FC8-8DC3-46F4-BECC-0B1364F6054A}"/>
              </a:ext>
            </a:extLst>
          </p:cNvPr>
          <p:cNvSpPr txBox="1"/>
          <p:nvPr/>
        </p:nvSpPr>
        <p:spPr>
          <a:xfrm>
            <a:off x="141673" y="361218"/>
            <a:ext cx="8579644" cy="5078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mn-ea"/>
                <a:cs typeface="Arial" pitchFamily="34" charset="0"/>
              </a:rPr>
              <a:t>License Manager will launch. Copy “Activation Key” (Passkey) and share with Admin to generate license.  After license is shared please browse for the file and click on “Activate”. Once activated click on “Launch VeriFire”</a:t>
            </a:r>
          </a:p>
        </p:txBody>
      </p:sp>
      <p:pic>
        <p:nvPicPr>
          <p:cNvPr id="7" name="Picture 6">
            <a:extLst>
              <a:ext uri="{FF2B5EF4-FFF2-40B4-BE49-F238E27FC236}">
                <a16:creationId xmlns:a16="http://schemas.microsoft.com/office/drawing/2014/main" id="{0C934056-5FA9-4863-B848-0AC85137BD22}"/>
              </a:ext>
            </a:extLst>
          </p:cNvPr>
          <p:cNvPicPr>
            <a:picLocks noChangeAspect="1"/>
          </p:cNvPicPr>
          <p:nvPr/>
        </p:nvPicPr>
        <p:blipFill>
          <a:blip r:embed="rId2"/>
          <a:stretch>
            <a:fillRect/>
          </a:stretch>
        </p:blipFill>
        <p:spPr>
          <a:xfrm>
            <a:off x="0" y="1356978"/>
            <a:ext cx="9144000" cy="4144044"/>
          </a:xfrm>
          <a:prstGeom prst="rect">
            <a:avLst/>
          </a:prstGeom>
        </p:spPr>
      </p:pic>
    </p:spTree>
    <p:extLst>
      <p:ext uri="{BB962C8B-B14F-4D97-AF65-F5344CB8AC3E}">
        <p14:creationId xmlns:p14="http://schemas.microsoft.com/office/powerpoint/2010/main" val="27598584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Operating System &amp; Platform Support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Windows 10</a:t>
            </a:r>
          </a:p>
          <a:p>
            <a:pPr lvl="1"/>
            <a:r>
              <a:rPr lang="en-US" dirty="0"/>
              <a:t>ONLY 64 bit</a:t>
            </a:r>
          </a:p>
          <a:p>
            <a:pPr lvl="1"/>
            <a:endParaRPr lang="en-US" dirty="0"/>
          </a:p>
          <a:p>
            <a:r>
              <a:rPr lang="en-US" dirty="0"/>
              <a:t>Windows Surface Pro 3 &amp; Pro 4 tablets</a:t>
            </a:r>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47</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pic>
        <p:nvPicPr>
          <p:cNvPr id="10" name="Picture 10" descr="http://www.windows7password.net/wp-content/uploads/2010/10/MicrosoftSurface.jpeg"/>
          <p:cNvPicPr>
            <a:picLocks noChangeAspect="1" noChangeArrowheads="1"/>
          </p:cNvPicPr>
          <p:nvPr/>
        </p:nvPicPr>
        <p:blipFill>
          <a:blip r:embed="rId3" cstate="print"/>
          <a:srcRect/>
          <a:stretch>
            <a:fillRect/>
          </a:stretch>
        </p:blipFill>
        <p:spPr bwMode="auto">
          <a:xfrm>
            <a:off x="5626331" y="2178415"/>
            <a:ext cx="725487" cy="777875"/>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4"/>
          <a:stretch>
            <a:fillRect/>
          </a:stretch>
        </p:blipFill>
        <p:spPr>
          <a:xfrm>
            <a:off x="2950510" y="1421468"/>
            <a:ext cx="1023937" cy="573685"/>
          </a:xfrm>
          <a:prstGeom prst="rect">
            <a:avLst/>
          </a:prstGeom>
          <a:ln>
            <a:noFill/>
          </a:ln>
          <a:effectLst>
            <a:outerShdw blurRad="292100" dist="139700" dir="2700000" algn="tl" rotWithShape="0">
              <a:srgbClr val="333333">
                <a:alpha val="65000"/>
              </a:srgbClr>
            </a:outerShdw>
          </a:effectLst>
        </p:spPr>
      </p:pic>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12.30 Release</a:t>
            </a:r>
          </a:p>
        </p:txBody>
      </p:sp>
    </p:spTree>
    <p:extLst>
      <p:ext uri="{BB962C8B-B14F-4D97-AF65-F5344CB8AC3E}">
        <p14:creationId xmlns:p14="http://schemas.microsoft.com/office/powerpoint/2010/main" val="111564081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12.30</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extLst>
      <p:ext uri="{BB962C8B-B14F-4D97-AF65-F5344CB8AC3E}">
        <p14:creationId xmlns:p14="http://schemas.microsoft.com/office/powerpoint/2010/main" val="1823495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Autofit/>
          </a:bodyPr>
          <a:lstStyle/>
          <a:p>
            <a:r>
              <a:rPr lang="en-US" sz="1000" dirty="0"/>
              <a:t>VeriFire Tools 12.55 will be officially released in 12/2024</a:t>
            </a:r>
          </a:p>
          <a:p>
            <a:pPr lvl="1"/>
            <a:r>
              <a:rPr lang="en-US" sz="1000" dirty="0"/>
              <a:t>Support for version 6 of N16, NCD</a:t>
            </a:r>
          </a:p>
          <a:p>
            <a:pPr lvl="1"/>
            <a:r>
              <a:rPr lang="en-US" sz="1000" b="1" dirty="0"/>
              <a:t>Features added:</a:t>
            </a:r>
          </a:p>
          <a:p>
            <a:pPr lvl="1">
              <a:buFont typeface="Wingdings" panose="05000000000000000000" pitchFamily="2" charset="2"/>
              <a:buChar char="Ø"/>
            </a:pPr>
            <a:r>
              <a:rPr lang="en-US" sz="1000" dirty="0"/>
              <a:t>Support for new AIO device type LDM-60</a:t>
            </a:r>
          </a:p>
          <a:p>
            <a:pPr lvl="1">
              <a:buFont typeface="Wingdings" panose="05000000000000000000" pitchFamily="2" charset="2"/>
              <a:buChar char="Ø"/>
            </a:pPr>
            <a:r>
              <a:rPr lang="en-US" sz="1000" dirty="0"/>
              <a:t>Support for new AIO device type LDM-32</a:t>
            </a:r>
          </a:p>
          <a:p>
            <a:pPr lvl="1">
              <a:buFont typeface="Wingdings" panose="05000000000000000000" pitchFamily="2" charset="2"/>
              <a:buChar char="Ø"/>
            </a:pPr>
            <a:r>
              <a:rPr lang="en-US" sz="1000" dirty="0"/>
              <a:t>Support for new AIO device type TM-8</a:t>
            </a:r>
          </a:p>
          <a:p>
            <a:pPr lvl="1">
              <a:buFont typeface="Wingdings" panose="05000000000000000000" pitchFamily="2" charset="2"/>
              <a:buChar char="Ø"/>
            </a:pPr>
            <a:r>
              <a:rPr lang="en-US" sz="1000" dirty="0"/>
              <a:t>Support for 50 Agent Releasing Zones (License required)</a:t>
            </a:r>
          </a:p>
          <a:p>
            <a:pPr lvl="1">
              <a:buFont typeface="Wingdings" panose="05000000000000000000" pitchFamily="2" charset="2"/>
              <a:buChar char="Ø"/>
            </a:pPr>
            <a:r>
              <a:rPr lang="en-US" sz="1000" dirty="0"/>
              <a:t>Support for 100 Water Releasing Zones (License required)</a:t>
            </a:r>
          </a:p>
          <a:p>
            <a:pPr lvl="1">
              <a:buFont typeface="Wingdings" panose="05000000000000000000" pitchFamily="2" charset="2"/>
              <a:buChar char="Ø"/>
            </a:pPr>
            <a:r>
              <a:rPr lang="en-US" sz="1000" dirty="0"/>
              <a:t>Support Resound by Zone</a:t>
            </a:r>
          </a:p>
          <a:p>
            <a:pPr lvl="1">
              <a:buFont typeface="Wingdings" panose="05000000000000000000" pitchFamily="2" charset="2"/>
              <a:buChar char="Ø"/>
            </a:pPr>
            <a:r>
              <a:rPr lang="en-US" sz="1000" dirty="0"/>
              <a:t>Support for Agent Releasing modules</a:t>
            </a:r>
          </a:p>
          <a:p>
            <a:pPr lvl="1">
              <a:buFont typeface="Wingdings" panose="05000000000000000000" pitchFamily="2" charset="2"/>
              <a:buChar char="Ø"/>
            </a:pPr>
            <a:r>
              <a:rPr lang="en-US" sz="1000" dirty="0"/>
              <a:t>Support for Water Releasing modules</a:t>
            </a:r>
          </a:p>
          <a:p>
            <a:endParaRPr lang="en-US" sz="1000" dirty="0"/>
          </a:p>
          <a:p>
            <a:r>
              <a:rPr lang="en-US" sz="1000" dirty="0"/>
              <a:t>VeriFire Tools 12.45 will be officially released in 01/2024</a:t>
            </a:r>
          </a:p>
          <a:p>
            <a:r>
              <a:rPr lang="en-US" sz="1000" dirty="0"/>
              <a:t> -Support for Offline Licensing</a:t>
            </a:r>
          </a:p>
          <a:p>
            <a:endParaRPr lang="en-US" sz="1000" dirty="0"/>
          </a:p>
          <a:p>
            <a:r>
              <a:rPr lang="en-US" sz="1000" dirty="0"/>
              <a:t>VeriFire Tools 12.30 will be officially released in 09/2023</a:t>
            </a:r>
          </a:p>
          <a:p>
            <a:pPr lvl="1"/>
            <a:r>
              <a:rPr lang="en-US" sz="1000" dirty="0"/>
              <a:t>Support for version 32 of 3030-2,NCA-2, 640-2, 320</a:t>
            </a:r>
          </a:p>
          <a:p>
            <a:pPr lvl="1"/>
            <a:r>
              <a:rPr lang="en-US" sz="1000" dirty="0"/>
              <a:t>Support Self-test detectors in version 32</a:t>
            </a:r>
          </a:p>
          <a:p>
            <a:pPr lvl="1"/>
            <a:endParaRPr lang="en-US" sz="900" dirty="0"/>
          </a:p>
          <a:p>
            <a:r>
              <a:rPr lang="en-US" sz="1000" dirty="0"/>
              <a:t>VeriFire Tools 12.10 will be officially released in 11/22</a:t>
            </a:r>
          </a:p>
          <a:p>
            <a:pPr lvl="1"/>
            <a:r>
              <a:rPr lang="en-US" sz="1000" dirty="0"/>
              <a:t>Changes in View Permissions screen </a:t>
            </a:r>
          </a:p>
          <a:p>
            <a:pPr lvl="1"/>
            <a:r>
              <a:rPr lang="en-US" sz="1000" dirty="0"/>
              <a:t>Support for version 31 of 3030-2 and NCA-2</a:t>
            </a:r>
          </a:p>
          <a:p>
            <a:pPr lvl="1"/>
            <a:r>
              <a:rPr lang="en-US" sz="1000" dirty="0"/>
              <a:t>FSAE panel level settings and type codes are supported</a:t>
            </a:r>
          </a:p>
          <a:p>
            <a:pPr lvl="1"/>
            <a:r>
              <a:rPr lang="en-US" sz="1000" dirty="0"/>
              <a:t>Added new setting “Broadcast system reset” in NCA-2</a:t>
            </a:r>
          </a:p>
          <a:p>
            <a:pPr lvl="1"/>
            <a:r>
              <a:rPr lang="en-US" sz="1000" dirty="0"/>
              <a:t>Updates in existing CLSS services:</a:t>
            </a:r>
          </a:p>
          <a:p>
            <a:pPr lvl="2"/>
            <a:r>
              <a:rPr lang="en-US" sz="1000" dirty="0"/>
              <a:t>Site level Upload is supported</a:t>
            </a:r>
          </a:p>
          <a:p>
            <a:pPr lvl="2"/>
            <a:r>
              <a:rPr lang="en-US" sz="1000" dirty="0"/>
              <a:t>Added option to switch branch for CLSS services like</a:t>
            </a:r>
          </a:p>
          <a:p>
            <a:pPr marL="627063" lvl="2" indent="0">
              <a:buNone/>
            </a:pPr>
            <a:r>
              <a:rPr lang="en-US" sz="1000" dirty="0"/>
              <a:t>       Project Sync , CSR report generation and Remote Programming via CLSS</a:t>
            </a:r>
          </a:p>
          <a:p>
            <a:pPr lvl="2"/>
            <a:r>
              <a:rPr lang="en-US" sz="1000" dirty="0"/>
              <a:t>Added option to add user comments while doing manual project sync</a:t>
            </a:r>
          </a:p>
          <a:p>
            <a:endParaRPr lang="en-US" sz="900" dirty="0"/>
          </a:p>
          <a:p>
            <a:pPr marL="287337" lvl="1" indent="0">
              <a:buNone/>
            </a:pPr>
            <a:endParaRPr lang="en-US" sz="900" dirty="0"/>
          </a:p>
          <a:p>
            <a:pPr lvl="1">
              <a:buFontTx/>
              <a:buChar char="-"/>
            </a:pPr>
            <a:endParaRPr lang="en-US" sz="900" dirty="0"/>
          </a:p>
          <a:p>
            <a:endParaRPr lang="en-US" sz="800" dirty="0"/>
          </a:p>
          <a:p>
            <a:pPr marL="287337" lvl="1" indent="0">
              <a:buNone/>
            </a:pPr>
            <a:r>
              <a:rPr lang="en-US" sz="800" dirty="0"/>
              <a:t>   </a:t>
            </a:r>
          </a:p>
          <a:p>
            <a:pPr marL="287337" lvl="1" indent="0">
              <a:buNone/>
            </a:pPr>
            <a:endParaRPr lang="en-US" sz="800" dirty="0"/>
          </a:p>
          <a:p>
            <a:endParaRPr lang="en-US" sz="800" dirty="0"/>
          </a:p>
          <a:p>
            <a:endParaRPr lang="en-US" sz="800" dirty="0"/>
          </a:p>
          <a:p>
            <a:endParaRPr lang="en-US" sz="800" dirty="0"/>
          </a:p>
          <a:p>
            <a:endParaRPr lang="en-US" sz="800"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4</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12.55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669557426"/>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 / 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This presentation provides a more expanded discussion of the enhancements in VeriFire Tools 12.30.</a:t>
            </a:r>
          </a:p>
          <a:p>
            <a:endParaRPr lang="en-US" dirty="0"/>
          </a:p>
          <a:p>
            <a:pPr lvl="1"/>
            <a:r>
              <a:rPr lang="en-US" dirty="0"/>
              <a:t>Release History</a:t>
            </a:r>
          </a:p>
          <a:p>
            <a:pPr lvl="1"/>
            <a:r>
              <a:rPr lang="en-US" dirty="0"/>
              <a:t>Operating Systems / Platform Updates</a:t>
            </a:r>
          </a:p>
          <a:p>
            <a:pPr lvl="1"/>
            <a:r>
              <a:rPr lang="en-US" dirty="0"/>
              <a:t>Support for version 32 of 3030-2,NCA-2, 640-2, 320</a:t>
            </a:r>
          </a:p>
          <a:p>
            <a:pPr lvl="1"/>
            <a:r>
              <a:rPr lang="en-US" dirty="0"/>
              <a:t>Support Self-test detectors in version 32</a:t>
            </a:r>
          </a:p>
          <a:p>
            <a:pPr lvl="1"/>
            <a:r>
              <a:rPr lang="en-US" dirty="0"/>
              <a:t>Update on Remote LED Outputs on N16 version 5.x compatible with 5.2 version of panel firmware</a:t>
            </a:r>
          </a:p>
          <a:p>
            <a:pPr marL="287337" lvl="1" indent="0">
              <a:buNone/>
            </a:pPr>
            <a:endParaRPr lang="en-US" dirty="0"/>
          </a:p>
          <a:p>
            <a:pPr lvl="1"/>
            <a:endParaRPr lang="en-US" dirty="0"/>
          </a:p>
          <a:p>
            <a:pPr lvl="1"/>
            <a:endParaRPr lang="en-US" dirty="0"/>
          </a:p>
          <a:p>
            <a:pPr lvl="1"/>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49</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97812849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112" y="68545"/>
            <a:ext cx="8793728" cy="373531"/>
          </a:xfrm>
        </p:spPr>
        <p:txBody>
          <a:bodyPr/>
          <a:lstStyle/>
          <a:p>
            <a:r>
              <a:rPr lang="en-US" dirty="0"/>
              <a:t>Cyber security Important notes </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50</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12.30 Release</a:t>
            </a:r>
          </a:p>
        </p:txBody>
      </p:sp>
      <p:sp>
        <p:nvSpPr>
          <p:cNvPr id="7" name="TextBox 6">
            <a:extLst>
              <a:ext uri="{FF2B5EF4-FFF2-40B4-BE49-F238E27FC236}">
                <a16:creationId xmlns:a16="http://schemas.microsoft.com/office/drawing/2014/main" id="{9F4F1077-78D9-42D9-AEF8-6F0B79C55A52}"/>
              </a:ext>
            </a:extLst>
          </p:cNvPr>
          <p:cNvSpPr txBox="1"/>
          <p:nvPr/>
        </p:nvSpPr>
        <p:spPr>
          <a:xfrm>
            <a:off x="627062" y="474662"/>
            <a:ext cx="6808206" cy="2862322"/>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rPr>
              <a:t>This version will supersede previous versions. Cyber security issues reported on previous versions will not be supported and we recommend to upgrade to the latest version</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mn-ea"/>
                <a:cs typeface="Arial" pitchFamily="34" charset="0"/>
              </a:rPr>
              <a:t>Microsoft Access Runtime 2007 is no longer supported by Microsoft. Hence Microsoft Access Database Engine 2016 will be installed with this version of Tools. </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Arial"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Arial" pitchFamily="34" charset="0"/>
            </a:endParaRPr>
          </a:p>
        </p:txBody>
      </p:sp>
      <p:sp>
        <p:nvSpPr>
          <p:cNvPr id="8" name="TextBox 7">
            <a:extLst>
              <a:ext uri="{FF2B5EF4-FFF2-40B4-BE49-F238E27FC236}">
                <a16:creationId xmlns:a16="http://schemas.microsoft.com/office/drawing/2014/main" id="{E4A461D4-45A4-4B17-888D-7B142EEF75FD}"/>
              </a:ext>
            </a:extLst>
          </p:cNvPr>
          <p:cNvSpPr txBox="1"/>
          <p:nvPr/>
        </p:nvSpPr>
        <p:spPr>
          <a:xfrm>
            <a:off x="814152" y="2645637"/>
            <a:ext cx="4716854" cy="400110"/>
          </a:xfrm>
          <a:prstGeom prst="rect">
            <a:avLst/>
          </a:prstGeom>
          <a:noFill/>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Problem issues addressed</a:t>
            </a:r>
          </a:p>
        </p:txBody>
      </p:sp>
      <p:sp>
        <p:nvSpPr>
          <p:cNvPr id="9" name="TextBox 8">
            <a:extLst>
              <a:ext uri="{FF2B5EF4-FFF2-40B4-BE49-F238E27FC236}">
                <a16:creationId xmlns:a16="http://schemas.microsoft.com/office/drawing/2014/main" id="{193DFE7E-2379-42DB-BEFE-99CFFEDBE1E2}"/>
              </a:ext>
            </a:extLst>
          </p:cNvPr>
          <p:cNvSpPr txBox="1"/>
          <p:nvPr/>
        </p:nvSpPr>
        <p:spPr>
          <a:xfrm>
            <a:off x="814152" y="3185485"/>
            <a:ext cx="7896979" cy="1754326"/>
          </a:xfrm>
          <a:prstGeom prst="rect">
            <a:avLst/>
          </a:prstGeom>
          <a:noFill/>
        </p:spPr>
        <p:txBody>
          <a:bodyPr wrap="square" rtlCol="0">
            <a:spAutoFit/>
          </a:bodyPr>
          <a:lstStyle/>
          <a:p>
            <a:pPr marL="342900" marR="0" lvl="0" indent="-342900" algn="l" defTabSz="457200" rtl="0" eaLnBrk="1" fontAlgn="base" latinLnBrk="0" hangingPunct="1">
              <a:lnSpc>
                <a:spcPct val="100000"/>
              </a:lnSpc>
              <a:spcBef>
                <a:spcPct val="0"/>
              </a:spcBef>
              <a:spcAft>
                <a:spcPct val="0"/>
              </a:spcAft>
              <a:buClrTx/>
              <a:buSzTx/>
              <a:buFontTx/>
              <a:buAutoNum type="arabicPeriod"/>
              <a:tabLst/>
              <a:defRPr/>
            </a:pPr>
            <a:r>
              <a:rPr kumimoji="0" lang="en-US" sz="18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Issue 1</a:t>
            </a: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a:t>
            </a:r>
            <a:r>
              <a:rPr lang="en-IN" b="0" i="0" dirty="0">
                <a:solidFill>
                  <a:srgbClr val="333333"/>
                </a:solidFill>
                <a:effectLst/>
                <a:latin typeface="HoneywellSans"/>
              </a:rPr>
              <a:t>: With N16 V5.1 you might get an error message stating “The database that will be downloaded is incompatible with the application in node xx.  Download it anyway?”  This message is in error.  VFT 12.10 is compatible with N16 Firmware 5.1 and download should complete successfully..</a:t>
            </a:r>
            <a:endPar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342900" marR="0" lvl="0" indent="-342900" algn="l" defTabSz="457200" rtl="0" eaLnBrk="1" fontAlgn="base" latinLnBrk="0" hangingPunct="1">
              <a:lnSpc>
                <a:spcPct val="100000"/>
              </a:lnSpc>
              <a:spcBef>
                <a:spcPct val="0"/>
              </a:spcBef>
              <a:spcAft>
                <a:spcPct val="0"/>
              </a:spcAft>
              <a:buClrTx/>
              <a:buSzTx/>
              <a:buFontTx/>
              <a:buAutoNum type="arabicPeriod" startAt="2"/>
              <a:tabLst/>
              <a:defRPr/>
            </a:pP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IN"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Issue 2:</a:t>
            </a:r>
            <a:r>
              <a:rPr lang="en-US" dirty="0">
                <a:solidFill>
                  <a:prstClr val="black"/>
                </a:solidFill>
              </a:rPr>
              <a:t> The CBE-7 was getting enabled for detectors. And if CBE7 is configured and saved database download would abort. </a:t>
            </a:r>
            <a:endParaRPr kumimoji="0" lang="en-IN"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6196077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326" y="438161"/>
            <a:ext cx="8793728" cy="373531"/>
          </a:xfrm>
        </p:spPr>
        <p:txBody>
          <a:bodyPr/>
          <a:lstStyle/>
          <a:p>
            <a:r>
              <a:rPr lang="en-US" dirty="0"/>
              <a:t>Known issue with </a:t>
            </a:r>
            <a:r>
              <a:rPr lang="en-US" dirty="0" err="1"/>
              <a:t>clss</a:t>
            </a:r>
            <a:r>
              <a:rPr lang="en-US" dirty="0"/>
              <a:t> gateway firmware</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51</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12.30 Release</a:t>
            </a:r>
          </a:p>
        </p:txBody>
      </p:sp>
      <p:sp>
        <p:nvSpPr>
          <p:cNvPr id="7" name="TextBox 6">
            <a:extLst>
              <a:ext uri="{FF2B5EF4-FFF2-40B4-BE49-F238E27FC236}">
                <a16:creationId xmlns:a16="http://schemas.microsoft.com/office/drawing/2014/main" id="{9F4F1077-78D9-42D9-AEF8-6F0B79C55A52}"/>
              </a:ext>
            </a:extLst>
          </p:cNvPr>
          <p:cNvSpPr txBox="1"/>
          <p:nvPr/>
        </p:nvSpPr>
        <p:spPr>
          <a:xfrm>
            <a:off x="706172" y="863204"/>
            <a:ext cx="6808206" cy="1323439"/>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a:ea typeface="+mn-ea"/>
                <a:cs typeface="Arial" pitchFamily="34" charset="0"/>
              </a:rPr>
              <a:t>There is a known issue reported with CLSS Gateway firmware version </a:t>
            </a:r>
            <a:r>
              <a:rPr kumimoji="0" lang="en-US" sz="1600" b="0" i="0" u="none" strike="noStrike" kern="1200" cap="none" spc="0" normalizeH="0" baseline="0" noProof="0" dirty="0">
                <a:ln>
                  <a:noFill/>
                </a:ln>
                <a:solidFill>
                  <a:prstClr val="black"/>
                </a:solidFill>
                <a:effectLst/>
                <a:uLnTx/>
                <a:uFillTx/>
                <a:latin typeface="-apple-system"/>
                <a:ea typeface="+mn-ea"/>
                <a:cs typeface="Arial" pitchFamily="34" charset="0"/>
              </a:rPr>
              <a:t>3.4.4. The impact is in VeriFire Tools where in “CLSS remote programming service”, the version comes incorrect and we can get below error message.</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ple-system"/>
                <a:ea typeface="+mn-ea"/>
                <a:cs typeface="Arial" pitchFamily="34" charset="0"/>
              </a:rPr>
              <a:t>A new gateway firmware will be released with this fix. Please contact CSM’s for more details.</a:t>
            </a:r>
            <a:endParaRPr kumimoji="0" lang="en-US" sz="1600" b="0" i="0" u="none" strike="noStrike" kern="1200" cap="none" spc="0" normalizeH="0" baseline="0" noProof="0" dirty="0">
              <a:ln>
                <a:noFill/>
              </a:ln>
              <a:solidFill>
                <a:prstClr val="black"/>
              </a:solidFill>
              <a:effectLst/>
              <a:uLnTx/>
              <a:uFillTx/>
              <a:latin typeface="Arial"/>
              <a:ea typeface="+mn-ea"/>
              <a:cs typeface="Arial" pitchFamily="34" charset="0"/>
            </a:endParaRPr>
          </a:p>
        </p:txBody>
      </p:sp>
      <p:pic>
        <p:nvPicPr>
          <p:cNvPr id="10" name="Picture 9">
            <a:extLst>
              <a:ext uri="{FF2B5EF4-FFF2-40B4-BE49-F238E27FC236}">
                <a16:creationId xmlns:a16="http://schemas.microsoft.com/office/drawing/2014/main" id="{284AC901-BB0F-48AD-A5A3-4D4115460F8D}"/>
              </a:ext>
            </a:extLst>
          </p:cNvPr>
          <p:cNvPicPr>
            <a:picLocks noChangeAspect="1"/>
          </p:cNvPicPr>
          <p:nvPr/>
        </p:nvPicPr>
        <p:blipFill>
          <a:blip r:embed="rId3"/>
          <a:stretch>
            <a:fillRect/>
          </a:stretch>
        </p:blipFill>
        <p:spPr>
          <a:xfrm>
            <a:off x="815426" y="2238155"/>
            <a:ext cx="5847926" cy="3887898"/>
          </a:xfrm>
          <a:prstGeom prst="rect">
            <a:avLst/>
          </a:prstGeom>
        </p:spPr>
      </p:pic>
    </p:spTree>
    <p:extLst>
      <p:ext uri="{BB962C8B-B14F-4D97-AF65-F5344CB8AC3E}">
        <p14:creationId xmlns:p14="http://schemas.microsoft.com/office/powerpoint/2010/main" val="38562120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40000" lnSpcReduction="20000"/>
          </a:bodyPr>
          <a:lstStyle/>
          <a:p>
            <a:endParaRPr lang="en-US" dirty="0"/>
          </a:p>
          <a:p>
            <a:r>
              <a:rPr lang="en-US" dirty="0"/>
              <a:t>VeriFire Tools 12.30 will be officially released in 09/2023</a:t>
            </a:r>
          </a:p>
          <a:p>
            <a:pPr lvl="1"/>
            <a:r>
              <a:rPr lang="en-US" dirty="0"/>
              <a:t>Support for version 32 of 3030-2,NCA-2, 640-2, 320</a:t>
            </a:r>
          </a:p>
          <a:p>
            <a:pPr lvl="1"/>
            <a:r>
              <a:rPr lang="en-US" dirty="0"/>
              <a:t>Support Self-test detectors in version 32</a:t>
            </a:r>
          </a:p>
          <a:p>
            <a:endParaRPr lang="en-US" dirty="0"/>
          </a:p>
          <a:p>
            <a:endParaRPr lang="en-US" dirty="0"/>
          </a:p>
          <a:p>
            <a:r>
              <a:rPr lang="en-US" dirty="0"/>
              <a:t>VeriFire Tools 12.10 will be officially released in 11/22</a:t>
            </a:r>
          </a:p>
          <a:p>
            <a:pPr lvl="1"/>
            <a:r>
              <a:rPr lang="en-US" dirty="0"/>
              <a:t>Changes in View Permissions screen </a:t>
            </a:r>
          </a:p>
          <a:p>
            <a:pPr lvl="1"/>
            <a:r>
              <a:rPr lang="en-US" dirty="0"/>
              <a:t>Support for version 31 of 3030-2 and NCA-2</a:t>
            </a:r>
          </a:p>
          <a:p>
            <a:pPr lvl="1"/>
            <a:r>
              <a:rPr lang="en-US" dirty="0"/>
              <a:t>FSAE panel level settings and type codes are supported</a:t>
            </a:r>
          </a:p>
          <a:p>
            <a:pPr lvl="1"/>
            <a:r>
              <a:rPr lang="en-US" dirty="0"/>
              <a:t>Added new setting “Broadcast system reset” in NCA-2</a:t>
            </a:r>
          </a:p>
          <a:p>
            <a:pPr lvl="1"/>
            <a:r>
              <a:rPr lang="en-US" dirty="0"/>
              <a:t>Updates in existing CLSS services:</a:t>
            </a:r>
          </a:p>
          <a:p>
            <a:pPr lvl="2"/>
            <a:r>
              <a:rPr lang="en-US" dirty="0"/>
              <a:t>Site level Upload is supported</a:t>
            </a:r>
          </a:p>
          <a:p>
            <a:pPr lvl="2"/>
            <a:r>
              <a:rPr lang="en-US" dirty="0"/>
              <a:t>Added option to switch branch for CLSS services like</a:t>
            </a:r>
          </a:p>
          <a:p>
            <a:pPr marL="627063" lvl="2" indent="0">
              <a:buNone/>
            </a:pPr>
            <a:r>
              <a:rPr lang="en-US" dirty="0"/>
              <a:t>       Project Sync , CSR report generation and Remote Programming via CLSS</a:t>
            </a:r>
          </a:p>
          <a:p>
            <a:pPr lvl="2"/>
            <a:r>
              <a:rPr lang="en-US" dirty="0"/>
              <a:t>Added option to add user comments while doing manual project sync</a:t>
            </a:r>
          </a:p>
          <a:p>
            <a:endParaRPr lang="en-US" dirty="0"/>
          </a:p>
          <a:p>
            <a:r>
              <a:rPr lang="en-US" dirty="0"/>
              <a:t>VeriFire Tools 11.95 will be officially released in 09/2022</a:t>
            </a:r>
          </a:p>
          <a:p>
            <a:pPr lvl="1"/>
            <a:r>
              <a:rPr lang="en-US" sz="1700" dirty="0"/>
              <a:t>Updates to View Permissions screen</a:t>
            </a:r>
          </a:p>
          <a:p>
            <a:endParaRPr lang="en-US" dirty="0"/>
          </a:p>
          <a:p>
            <a:r>
              <a:rPr lang="en-US" dirty="0"/>
              <a:t>VeriFire Tools 11.90 will be officially released in 05/2022</a:t>
            </a:r>
          </a:p>
          <a:p>
            <a:pPr lvl="1"/>
            <a:r>
              <a:rPr lang="en-US" sz="1700" dirty="0"/>
              <a:t>Support for N16 and NCD version 5 and above</a:t>
            </a:r>
          </a:p>
          <a:p>
            <a:pPr lvl="1"/>
            <a:r>
              <a:rPr lang="en-US" sz="1700" dirty="0"/>
              <a:t>Support for Database Conversion from 3030-2 version 26 onwards to N16</a:t>
            </a:r>
          </a:p>
          <a:p>
            <a:pPr lvl="1"/>
            <a:r>
              <a:rPr lang="en-US" sz="1700" dirty="0"/>
              <a:t>Support for Database Conversion from 640-2/320 version 26 onwards to N16</a:t>
            </a:r>
          </a:p>
          <a:p>
            <a:pPr lvl="1"/>
            <a:r>
              <a:rPr lang="en-US" sz="1700" dirty="0"/>
              <a:t>Degrade Mode Support</a:t>
            </a:r>
          </a:p>
          <a:p>
            <a:pPr lvl="1"/>
            <a:r>
              <a:rPr lang="en-US" sz="1700" dirty="0"/>
              <a:t>Support Detectors with Sub-Addressing in Logic Equations, AIO Mapping</a:t>
            </a:r>
          </a:p>
          <a:p>
            <a:pPr lvl="1"/>
            <a:r>
              <a:rPr lang="en-US" sz="1700" dirty="0"/>
              <a:t>Support Trouble reporting on sub-address level</a:t>
            </a:r>
          </a:p>
          <a:p>
            <a:pPr lvl="1"/>
            <a:r>
              <a:rPr lang="en-US" sz="1700" dirty="0"/>
              <a:t>JCI devices Compatibility to avoid Brand mismatch trouble</a:t>
            </a:r>
          </a:p>
          <a:p>
            <a:r>
              <a:rPr lang="en-US" sz="1700" dirty="0"/>
              <a:t>       Support Auto-Sync on CLSS feature</a:t>
            </a:r>
          </a:p>
          <a:p>
            <a:endParaRPr lang="en-US" dirty="0"/>
          </a:p>
          <a:p>
            <a:endParaRPr lang="en-US" dirty="0"/>
          </a:p>
          <a:p>
            <a:r>
              <a:rPr lang="en-US" dirty="0"/>
              <a:t>VeriFire Tools 11.60 will be officially released in 08/2021</a:t>
            </a:r>
          </a:p>
          <a:p>
            <a:pPr lvl="1"/>
            <a:r>
              <a:rPr lang="en-US" dirty="0"/>
              <a:t>RLD Support for N16 and NCD version 4.5 and above</a:t>
            </a:r>
          </a:p>
          <a:p>
            <a:pPr lvl="1"/>
            <a:r>
              <a:rPr lang="en-US" dirty="0"/>
              <a:t>UL 7</a:t>
            </a:r>
            <a:r>
              <a:rPr lang="en-US" baseline="30000" dirty="0"/>
              <a:t>th</a:t>
            </a:r>
            <a:r>
              <a:rPr lang="en-US" dirty="0"/>
              <a:t> edition changes for NFS2-3030, 640-2/210 version 29 and above</a:t>
            </a:r>
          </a:p>
          <a:p>
            <a:pPr lvl="1">
              <a:buFontTx/>
              <a:buChar char="-"/>
            </a:pPr>
            <a:r>
              <a:rPr lang="en-US" dirty="0"/>
              <a:t>Support Korean region for 3030-2 version 29 and above</a:t>
            </a:r>
          </a:p>
          <a:p>
            <a:pPr lvl="1">
              <a:buFontTx/>
              <a:buChar char="-"/>
            </a:pPr>
            <a:r>
              <a:rPr lang="en-US" dirty="0"/>
              <a:t>Remote Programming via CLSS support for NCA-2(version 27 and above) and NCD(version 3 and above)</a:t>
            </a:r>
          </a:p>
          <a:p>
            <a:pPr lvl="1">
              <a:buFontTx/>
              <a:buChar char="-"/>
            </a:pPr>
            <a:r>
              <a:rPr lang="en-US" dirty="0"/>
              <a:t>Service Pack download support for N16 version 4.5 and above</a:t>
            </a:r>
          </a:p>
          <a:p>
            <a:pPr marL="287337" lvl="1" indent="0">
              <a:buNone/>
            </a:pPr>
            <a:endParaRPr lang="en-US" dirty="0"/>
          </a:p>
          <a:p>
            <a:pPr lvl="1">
              <a:buFontTx/>
              <a:buChar char="-"/>
            </a:pPr>
            <a:endParaRPr lang="en-US" dirty="0"/>
          </a:p>
          <a:p>
            <a:endParaRPr lang="en-US" dirty="0"/>
          </a:p>
          <a:p>
            <a:pPr marL="287337" lvl="1" indent="0">
              <a:buNone/>
            </a:pPr>
            <a:r>
              <a:rPr lang="en-US" dirty="0"/>
              <a:t>   </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52</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476205670"/>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62500" lnSpcReduction="20000"/>
          </a:bodyPr>
          <a:lstStyle/>
          <a:p>
            <a:pPr lvl="1">
              <a:buFontTx/>
              <a:buChar char="-"/>
            </a:pPr>
            <a:endParaRPr lang="en-US" dirty="0"/>
          </a:p>
          <a:p>
            <a:r>
              <a:rPr lang="en-US" dirty="0"/>
              <a:t>VeriFire Tools 11.50 is officially released in 05/2021</a:t>
            </a:r>
          </a:p>
          <a:p>
            <a:pPr lvl="1"/>
            <a:r>
              <a:rPr lang="en-US" dirty="0"/>
              <a:t>Auto-Programming support for N16</a:t>
            </a:r>
          </a:p>
          <a:p>
            <a:pPr lvl="1"/>
            <a:r>
              <a:rPr lang="en-US" dirty="0"/>
              <a:t>UL 7</a:t>
            </a:r>
            <a:r>
              <a:rPr lang="en-US" baseline="30000" dirty="0"/>
              <a:t>th</a:t>
            </a:r>
            <a:r>
              <a:rPr lang="en-US" dirty="0"/>
              <a:t> edition changes for N16</a:t>
            </a:r>
          </a:p>
          <a:p>
            <a:pPr lvl="1"/>
            <a:r>
              <a:rPr lang="en-US" dirty="0"/>
              <a:t>Workstation Support</a:t>
            </a:r>
          </a:p>
          <a:p>
            <a:pPr marL="287337" lvl="1" indent="0">
              <a:buNone/>
            </a:pPr>
            <a:r>
              <a:rPr lang="en-US" dirty="0"/>
              <a:t>   Compatibility support of new CLSS login based VFT  with Workstation  system</a:t>
            </a:r>
          </a:p>
          <a:p>
            <a:pPr lvl="1">
              <a:buFontTx/>
              <a:buChar char="-"/>
            </a:pPr>
            <a:r>
              <a:rPr lang="en-US" dirty="0"/>
              <a:t>Firmware signing verification</a:t>
            </a:r>
          </a:p>
          <a:p>
            <a:pPr lvl="1">
              <a:buFontTx/>
              <a:buChar char="-"/>
            </a:pPr>
            <a:r>
              <a:rPr lang="en-US" dirty="0"/>
              <a:t>Self Test Abort feature support in N16</a:t>
            </a:r>
          </a:p>
          <a:p>
            <a:endParaRPr lang="en-US" dirty="0"/>
          </a:p>
          <a:p>
            <a:endParaRPr lang="en-US" dirty="0"/>
          </a:p>
          <a:p>
            <a:r>
              <a:rPr lang="en-US" dirty="0"/>
              <a:t>VeriFire Tools 11.40 will be officially released in 04/2021</a:t>
            </a:r>
          </a:p>
          <a:p>
            <a:pPr marL="287337" lvl="1" indent="0">
              <a:buNone/>
            </a:pPr>
            <a:r>
              <a:rPr lang="en-US" dirty="0"/>
              <a:t>   -  Compatibility support of new CLSS login based VFT  with Workstation  system</a:t>
            </a:r>
          </a:p>
          <a:p>
            <a:pPr marL="287337" lvl="1" indent="0">
              <a:buNone/>
            </a:pPr>
            <a:endParaRPr lang="en-US" dirty="0"/>
          </a:p>
          <a:p>
            <a:r>
              <a:rPr lang="en-US" dirty="0"/>
              <a:t>VeriFire Tools 11.30 will be officially released in 02/2021</a:t>
            </a:r>
          </a:p>
          <a:p>
            <a:pPr lvl="1"/>
            <a:r>
              <a:rPr lang="en-US" dirty="0"/>
              <a:t>N16 Panel Support</a:t>
            </a:r>
          </a:p>
          <a:p>
            <a:pPr lvl="1"/>
            <a:r>
              <a:rPr lang="en-US" dirty="0"/>
              <a:t>Added new Flashscans for N16 Panel:</a:t>
            </a:r>
          </a:p>
          <a:p>
            <a:pPr lvl="2"/>
            <a:r>
              <a:rPr lang="en-US" sz="1400" dirty="0"/>
              <a:t>RF PHOTO/HEAT (12)</a:t>
            </a:r>
          </a:p>
          <a:p>
            <a:pPr lvl="2"/>
            <a:r>
              <a:rPr lang="en-US" sz="1400" dirty="0"/>
              <a:t>PHOTO/HEAT WITH SELF TEST(39)</a:t>
            </a:r>
          </a:p>
          <a:p>
            <a:pPr lvl="2"/>
            <a:r>
              <a:rPr lang="en-US" sz="1400" dirty="0"/>
              <a:t>HIGH PHOTO(38)</a:t>
            </a:r>
            <a:r>
              <a:rPr lang="en-US" dirty="0"/>
              <a:t> </a:t>
            </a:r>
          </a:p>
          <a:p>
            <a:pPr lvl="2"/>
            <a:r>
              <a:rPr lang="en-US" dirty="0"/>
              <a:t>Wenlock - HEAT ROR</a:t>
            </a:r>
          </a:p>
          <a:p>
            <a:pPr lvl="1"/>
            <a:r>
              <a:rPr lang="en-US" dirty="0"/>
              <a:t>NCD Version 3.0 support </a:t>
            </a:r>
          </a:p>
          <a:p>
            <a:pPr lvl="2"/>
            <a:r>
              <a:rPr lang="en-US" dirty="0"/>
              <a:t>Added AIO Programming Support</a:t>
            </a:r>
          </a:p>
          <a:p>
            <a:pPr lvl="2"/>
            <a:r>
              <a:rPr lang="en-US" dirty="0"/>
              <a:t>General Zones Programming</a:t>
            </a:r>
          </a:p>
          <a:p>
            <a:pPr lvl="2"/>
            <a:r>
              <a:rPr lang="en-US" dirty="0"/>
              <a:t>Logic Equation Programming</a:t>
            </a:r>
          </a:p>
          <a:p>
            <a:pPr lvl="2"/>
            <a:r>
              <a:rPr lang="en-US" dirty="0"/>
              <a:t>Alert Bar Configuration</a:t>
            </a:r>
          </a:p>
          <a:p>
            <a:pPr lvl="1"/>
            <a:r>
              <a:rPr lang="en-US" dirty="0"/>
              <a:t>Panel Licensing support </a:t>
            </a:r>
          </a:p>
          <a:p>
            <a:pPr lvl="1">
              <a:buNone/>
            </a:pPr>
            <a:endParaRPr lang="en-US" dirty="0"/>
          </a:p>
          <a:p>
            <a:pPr lvl="1"/>
            <a:endParaRPr lang="en-US" dirty="0"/>
          </a:p>
          <a:p>
            <a:r>
              <a:rPr lang="en-US" dirty="0"/>
              <a:t>VeriFire Tools 10.55 was officially released in 21/6/2019</a:t>
            </a:r>
          </a:p>
          <a:p>
            <a:pPr lvl="1"/>
            <a:r>
              <a:rPr lang="en-US" dirty="0"/>
              <a:t>UL 10</a:t>
            </a:r>
            <a:r>
              <a:rPr lang="en-US" baseline="30000" dirty="0"/>
              <a:t>th</a:t>
            </a:r>
            <a:r>
              <a:rPr lang="en-US" dirty="0"/>
              <a:t> Edition Compliance</a:t>
            </a:r>
          </a:p>
          <a:p>
            <a:pPr lvl="1"/>
            <a:r>
              <a:rPr lang="en-US" dirty="0"/>
              <a:t>Critical Update - New USB Driver for Windows 10</a:t>
            </a:r>
          </a:p>
          <a:p>
            <a:pPr lvl="1"/>
            <a:r>
              <a:rPr lang="en-US" dirty="0"/>
              <a:t>Problem Issues Addressed</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53</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045246153"/>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a:bodyPr>
          <a:lstStyle/>
          <a:p>
            <a:pPr marL="287337" lvl="1" indent="0">
              <a:buNone/>
            </a:pPr>
            <a:endParaRPr lang="en-US" dirty="0"/>
          </a:p>
          <a:p>
            <a:endParaRPr lang="en-US" dirty="0"/>
          </a:p>
          <a:p>
            <a:r>
              <a:rPr lang="en-US" dirty="0"/>
              <a:t>VeriFire Tools 10.50 was officially released on 4/2/2019</a:t>
            </a:r>
          </a:p>
          <a:p>
            <a:pPr lvl="1"/>
            <a:r>
              <a:rPr lang="en-US" dirty="0"/>
              <a:t>NCD 2.0 Support</a:t>
            </a:r>
          </a:p>
          <a:p>
            <a:pPr marL="0" indent="0">
              <a:buNone/>
            </a:pPr>
            <a:endParaRPr lang="en-US" dirty="0"/>
          </a:p>
          <a:p>
            <a:r>
              <a:rPr lang="en-US" dirty="0"/>
              <a:t>VeriFire Tools 10.10 was officially released on 2/11/2019</a:t>
            </a:r>
          </a:p>
          <a:p>
            <a:pPr lvl="1"/>
            <a:r>
              <a:rPr lang="en-US" dirty="0"/>
              <a:t>Problem issues addressed</a:t>
            </a:r>
          </a:p>
          <a:p>
            <a:endParaRPr lang="en-US" dirty="0"/>
          </a:p>
          <a:p>
            <a:r>
              <a:rPr lang="en-US" dirty="0"/>
              <a:t>VeriFire Tools 10.00 was officially released on 9/12/2018</a:t>
            </a:r>
          </a:p>
          <a:p>
            <a:pPr lvl="1"/>
            <a:r>
              <a:rPr lang="en-US" dirty="0"/>
              <a:t>Support of the NCD (Network Control Display) Panel</a:t>
            </a:r>
          </a:p>
          <a:p>
            <a:pPr lvl="1"/>
            <a:r>
              <a:rPr lang="en-US" dirty="0"/>
              <a:t>New NDL (Notifier Design Language) Theme</a:t>
            </a:r>
          </a:p>
          <a:p>
            <a:pPr lvl="1"/>
            <a:r>
              <a:rPr lang="en-US" dirty="0"/>
              <a:t>Non-Default Indicator Feature</a:t>
            </a:r>
          </a:p>
          <a:p>
            <a:pPr lvl="1"/>
            <a:r>
              <a:rPr lang="en-US" dirty="0"/>
              <a:t>More advanced Project Import Wizard and Utility</a:t>
            </a:r>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54</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538725252"/>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85000" lnSpcReduction="10000"/>
          </a:bodyPr>
          <a:lstStyle/>
          <a:p>
            <a:r>
              <a:rPr lang="en-US" dirty="0"/>
              <a:t>VeriFire Tools 9.40 (OEMs only) was officially released on 02/2016</a:t>
            </a:r>
          </a:p>
          <a:p>
            <a:pPr lvl="1"/>
            <a:r>
              <a:rPr lang="en-US" dirty="0"/>
              <a:t>Network Topology Map</a:t>
            </a:r>
          </a:p>
          <a:p>
            <a:pPr lvl="1"/>
            <a:r>
              <a:rPr lang="en-US" dirty="0"/>
              <a:t>Network Level Download / Upload</a:t>
            </a:r>
          </a:p>
          <a:p>
            <a:pPr lvl="1"/>
            <a:r>
              <a:rPr lang="en-US" dirty="0"/>
              <a:t>Panel History Upload</a:t>
            </a:r>
          </a:p>
          <a:p>
            <a:pPr lvl="1"/>
            <a:r>
              <a:rPr lang="en-US" dirty="0"/>
              <a:t>Project Improvements on Import </a:t>
            </a:r>
          </a:p>
          <a:p>
            <a:pPr lvl="1"/>
            <a:r>
              <a:rPr lang="en-US" dirty="0"/>
              <a:t>Clear Database Tracking Information</a:t>
            </a:r>
          </a:p>
          <a:p>
            <a:pPr lvl="1"/>
            <a:r>
              <a:rPr lang="en-US" dirty="0"/>
              <a:t>Improvement in “My Clipboard” Manager</a:t>
            </a:r>
          </a:p>
          <a:p>
            <a:pPr lvl="1"/>
            <a:r>
              <a:rPr lang="en-US" dirty="0"/>
              <a:t>Export from Excel</a:t>
            </a:r>
          </a:p>
          <a:p>
            <a:pPr lvl="1"/>
            <a:r>
              <a:rPr lang="en-US" dirty="0"/>
              <a:t>Surface Pro 4 tablet support</a:t>
            </a:r>
          </a:p>
          <a:p>
            <a:pPr lvl="1"/>
            <a:r>
              <a:rPr lang="en-US" dirty="0"/>
              <a:t>Misc. Enhancements </a:t>
            </a:r>
          </a:p>
          <a:p>
            <a:pPr lvl="1"/>
            <a:r>
              <a:rPr lang="en-US" dirty="0"/>
              <a:t>Problem issues addressed</a:t>
            </a:r>
          </a:p>
          <a:p>
            <a:pPr lvl="1"/>
            <a:endParaRPr lang="en-US" dirty="0"/>
          </a:p>
          <a:p>
            <a:r>
              <a:rPr lang="en-US" dirty="0"/>
              <a:t>VeriFire Tools 9.10 was officially released on 11/8/2016</a:t>
            </a:r>
          </a:p>
          <a:p>
            <a:pPr lvl="1"/>
            <a:r>
              <a:rPr lang="en-US" dirty="0"/>
              <a:t>ULC-S527 Canadian Regulations</a:t>
            </a:r>
          </a:p>
          <a:p>
            <a:pPr lvl="1"/>
            <a:r>
              <a:rPr lang="en-US" dirty="0"/>
              <a:t>Problem Issues Addressed</a:t>
            </a:r>
          </a:p>
          <a:p>
            <a:endParaRPr lang="en-US" dirty="0"/>
          </a:p>
          <a:p>
            <a:r>
              <a:rPr lang="en-US" dirty="0"/>
              <a:t>VeriFire Tools 9.00 was officially released on 10/8/2015</a:t>
            </a:r>
          </a:p>
          <a:p>
            <a:pPr lvl="1"/>
            <a:r>
              <a:rPr lang="en-US" dirty="0"/>
              <a:t>SWIFT Wireless 2.0 support</a:t>
            </a:r>
          </a:p>
          <a:p>
            <a:pPr lvl="1"/>
            <a:r>
              <a:rPr lang="en-US" dirty="0"/>
              <a:t>Auto-Programming of the UDACT-2 for all panels</a:t>
            </a:r>
          </a:p>
          <a:p>
            <a:pPr lvl="1"/>
            <a:r>
              <a:rPr lang="en-US" dirty="0"/>
              <a:t>Surface Pro 3 tablet support</a:t>
            </a:r>
          </a:p>
          <a:p>
            <a:pPr lvl="1"/>
            <a:endParaRPr lang="en-US" dirty="0"/>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55</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075711469"/>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endParaRPr lang="en-US" dirty="0"/>
          </a:p>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56</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pic>
        <p:nvPicPr>
          <p:cNvPr id="6" name="Picture 3"/>
          <p:cNvPicPr>
            <a:picLocks noChangeAspect="1" noChangeArrowheads="1"/>
          </p:cNvPicPr>
          <p:nvPr/>
        </p:nvPicPr>
        <p:blipFill>
          <a:blip r:embed="rId3" cstate="print"/>
          <a:srcRect/>
          <a:stretch>
            <a:fillRect/>
          </a:stretch>
        </p:blipFill>
        <p:spPr bwMode="auto">
          <a:xfrm>
            <a:off x="1189038" y="5395375"/>
            <a:ext cx="1554162" cy="536219"/>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788256795"/>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35973" y="236945"/>
            <a:ext cx="8002588" cy="373063"/>
          </a:xfrm>
        </p:spPr>
        <p:txBody>
          <a:bodyPr/>
          <a:lstStyle/>
          <a:p>
            <a:pPr marL="273050" indent="-273050">
              <a:spcBef>
                <a:spcPct val="20000"/>
              </a:spcBef>
            </a:pPr>
            <a:r>
              <a:rPr lang="en-US" dirty="0"/>
              <a:t>SELF-TEST Changes</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57</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
        <p:nvSpPr>
          <p:cNvPr id="10" name="TextBox 9">
            <a:extLst>
              <a:ext uri="{FF2B5EF4-FFF2-40B4-BE49-F238E27FC236}">
                <a16:creationId xmlns:a16="http://schemas.microsoft.com/office/drawing/2014/main" id="{C9ADD3FF-149B-418E-80D8-17789ED7FAE0}"/>
              </a:ext>
            </a:extLst>
          </p:cNvPr>
          <p:cNvSpPr txBox="1"/>
          <p:nvPr/>
        </p:nvSpPr>
        <p:spPr>
          <a:xfrm>
            <a:off x="583474" y="748937"/>
            <a:ext cx="8011841" cy="646331"/>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Added new Self-Test </a:t>
            </a:r>
            <a:r>
              <a:rPr kumimoji="0" lang="en-US" sz="1800" b="0" i="0" u="none" strike="noStrike" kern="1200" cap="none" spc="0" normalizeH="0" baseline="0" noProof="0">
                <a:ln>
                  <a:noFill/>
                </a:ln>
                <a:solidFill>
                  <a:prstClr val="black"/>
                </a:solidFill>
                <a:effectLst/>
                <a:uLnTx/>
                <a:uFillTx/>
                <a:latin typeface="Arial" pitchFamily="34" charset="0"/>
                <a:ea typeface="+mn-ea"/>
                <a:cs typeface="Arial" pitchFamily="34" charset="0"/>
              </a:rPr>
              <a:t>flashscan</a:t>
            </a:r>
            <a:r>
              <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 types for 3030-2, 640-2, 320</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pic>
        <p:nvPicPr>
          <p:cNvPr id="4" name="Picture 3">
            <a:extLst>
              <a:ext uri="{FF2B5EF4-FFF2-40B4-BE49-F238E27FC236}">
                <a16:creationId xmlns:a16="http://schemas.microsoft.com/office/drawing/2014/main" id="{2A2305E5-F329-4B5B-9063-4ADE61F6F238}"/>
              </a:ext>
            </a:extLst>
          </p:cNvPr>
          <p:cNvPicPr>
            <a:picLocks noChangeAspect="1"/>
          </p:cNvPicPr>
          <p:nvPr/>
        </p:nvPicPr>
        <p:blipFill>
          <a:blip r:embed="rId3"/>
          <a:stretch>
            <a:fillRect/>
          </a:stretch>
        </p:blipFill>
        <p:spPr>
          <a:xfrm>
            <a:off x="217283" y="2413996"/>
            <a:ext cx="8517142" cy="3369266"/>
          </a:xfrm>
          <a:prstGeom prst="rect">
            <a:avLst/>
          </a:prstGeom>
        </p:spPr>
      </p:pic>
    </p:spTree>
    <p:extLst>
      <p:ext uri="{BB962C8B-B14F-4D97-AF65-F5344CB8AC3E}">
        <p14:creationId xmlns:p14="http://schemas.microsoft.com/office/powerpoint/2010/main" val="3309527713"/>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Operating System &amp; Platform Support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Windows 10</a:t>
            </a:r>
          </a:p>
          <a:p>
            <a:pPr lvl="1"/>
            <a:r>
              <a:rPr lang="en-US" dirty="0"/>
              <a:t>ONLY 64 bit</a:t>
            </a:r>
          </a:p>
          <a:p>
            <a:pPr lvl="1"/>
            <a:endParaRPr lang="en-US" dirty="0"/>
          </a:p>
          <a:p>
            <a:r>
              <a:rPr lang="en-US" dirty="0"/>
              <a:t>Windows Surface Pro 3 &amp; Pro 4 tablets</a:t>
            </a:r>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58</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pic>
        <p:nvPicPr>
          <p:cNvPr id="10" name="Picture 10" descr="http://www.windows7password.net/wp-content/uploads/2010/10/MicrosoftSurface.jpeg"/>
          <p:cNvPicPr>
            <a:picLocks noChangeAspect="1" noChangeArrowheads="1"/>
          </p:cNvPicPr>
          <p:nvPr/>
        </p:nvPicPr>
        <p:blipFill>
          <a:blip r:embed="rId3" cstate="print"/>
          <a:srcRect/>
          <a:stretch>
            <a:fillRect/>
          </a:stretch>
        </p:blipFill>
        <p:spPr bwMode="auto">
          <a:xfrm>
            <a:off x="5626331" y="2178415"/>
            <a:ext cx="725487" cy="777875"/>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4"/>
          <a:stretch>
            <a:fillRect/>
          </a:stretch>
        </p:blipFill>
        <p:spPr>
          <a:xfrm>
            <a:off x="2950510" y="1421468"/>
            <a:ext cx="1023937" cy="573685"/>
          </a:xfrm>
          <a:prstGeom prst="rect">
            <a:avLst/>
          </a:prstGeom>
          <a:ln>
            <a:noFill/>
          </a:ln>
          <a:effectLst>
            <a:outerShdw blurRad="292100" dist="139700" dir="2700000" algn="tl" rotWithShape="0">
              <a:srgbClr val="333333">
                <a:alpha val="65000"/>
              </a:srgbClr>
            </a:outerShdw>
          </a:effectLst>
        </p:spPr>
      </p:pic>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12.30 Release</a:t>
            </a:r>
          </a:p>
        </p:txBody>
      </p:sp>
    </p:spTree>
    <p:extLst>
      <p:ext uri="{BB962C8B-B14F-4D97-AF65-F5344CB8AC3E}">
        <p14:creationId xmlns:p14="http://schemas.microsoft.com/office/powerpoint/2010/main" val="410539624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Autofit/>
          </a:bodyPr>
          <a:lstStyle/>
          <a:p>
            <a:r>
              <a:rPr lang="en-US" sz="1000" dirty="0" err="1"/>
              <a:t>VeriFire</a:t>
            </a:r>
            <a:r>
              <a:rPr lang="en-US" sz="1000" dirty="0"/>
              <a:t> Tools 11.95 will be officially released in 09/2022</a:t>
            </a:r>
          </a:p>
          <a:p>
            <a:pPr lvl="1"/>
            <a:r>
              <a:rPr lang="en-US" sz="1000" dirty="0"/>
              <a:t>Updates to View Permissions screen</a:t>
            </a:r>
          </a:p>
          <a:p>
            <a:endParaRPr lang="en-US" sz="1000" dirty="0"/>
          </a:p>
          <a:p>
            <a:r>
              <a:rPr lang="en-US" sz="1000" dirty="0" err="1"/>
              <a:t>VeriFire</a:t>
            </a:r>
            <a:r>
              <a:rPr lang="en-US" sz="1000" dirty="0"/>
              <a:t> Tools 11.90 will be officially released in 05/2022</a:t>
            </a:r>
          </a:p>
          <a:p>
            <a:pPr lvl="1"/>
            <a:r>
              <a:rPr lang="en-US" sz="1000" dirty="0"/>
              <a:t>Support for N16 and NCD version 5 and above</a:t>
            </a:r>
          </a:p>
          <a:p>
            <a:pPr lvl="1"/>
            <a:r>
              <a:rPr lang="en-US" sz="1000" dirty="0"/>
              <a:t>Support for Database Conversion from 3030-2 version 26 onwards to N16</a:t>
            </a:r>
          </a:p>
          <a:p>
            <a:pPr lvl="1"/>
            <a:r>
              <a:rPr lang="en-US" sz="1000" dirty="0"/>
              <a:t>Support for Database Conversion from 640-2/320 version 26 onwards to N16</a:t>
            </a:r>
          </a:p>
          <a:p>
            <a:pPr lvl="1"/>
            <a:r>
              <a:rPr lang="en-US" sz="1000" dirty="0"/>
              <a:t>Degrade Mode Support</a:t>
            </a:r>
          </a:p>
          <a:p>
            <a:pPr lvl="1"/>
            <a:r>
              <a:rPr lang="en-US" sz="1000" dirty="0"/>
              <a:t>Support Detectors with Sub-Addressing in Logic Equations, AIO Mapping</a:t>
            </a:r>
          </a:p>
          <a:p>
            <a:pPr lvl="1"/>
            <a:r>
              <a:rPr lang="en-US" sz="1000" dirty="0"/>
              <a:t>Support Trouble reporting on sub-address level</a:t>
            </a:r>
          </a:p>
          <a:p>
            <a:pPr lvl="1"/>
            <a:r>
              <a:rPr lang="en-US" sz="1000" dirty="0"/>
              <a:t>JCI devices Compatibility to avoid Brand mismatch trouble</a:t>
            </a:r>
          </a:p>
          <a:p>
            <a:r>
              <a:rPr lang="en-US" sz="1000" dirty="0"/>
              <a:t>       Support Auto-Sync on CLSS feature</a:t>
            </a:r>
          </a:p>
          <a:p>
            <a:endParaRPr lang="en-US" sz="1000" dirty="0"/>
          </a:p>
          <a:p>
            <a:endParaRPr lang="en-US" sz="1000" dirty="0"/>
          </a:p>
          <a:p>
            <a:r>
              <a:rPr lang="en-US" sz="1000" dirty="0"/>
              <a:t>VeriFire Tools 11.60 will be officially released in 08/2021</a:t>
            </a:r>
          </a:p>
          <a:p>
            <a:pPr lvl="1"/>
            <a:r>
              <a:rPr lang="en-US" sz="1000" dirty="0"/>
              <a:t>RLD Support for N16 and NCD version 4.5 and above</a:t>
            </a:r>
          </a:p>
          <a:p>
            <a:pPr lvl="1"/>
            <a:r>
              <a:rPr lang="en-US" sz="1000" dirty="0"/>
              <a:t>UL 7</a:t>
            </a:r>
            <a:r>
              <a:rPr lang="en-US" sz="1000" baseline="30000" dirty="0"/>
              <a:t>th</a:t>
            </a:r>
            <a:r>
              <a:rPr lang="en-US" sz="1000" dirty="0"/>
              <a:t> edition changes for NFS2-3030, 640-2/210 version 29 and above</a:t>
            </a:r>
          </a:p>
          <a:p>
            <a:pPr lvl="1">
              <a:buFontTx/>
              <a:buChar char="-"/>
            </a:pPr>
            <a:r>
              <a:rPr lang="en-US" sz="1000" dirty="0"/>
              <a:t>Support Korean region for 3030-2 version 29 and above</a:t>
            </a:r>
          </a:p>
          <a:p>
            <a:pPr lvl="1">
              <a:buFontTx/>
              <a:buChar char="-"/>
            </a:pPr>
            <a:r>
              <a:rPr lang="en-US" sz="1000" dirty="0"/>
              <a:t>Remote Programming via CLSS support for NCA-2(version 27 and above) and NCD(version 3 and above)</a:t>
            </a:r>
          </a:p>
          <a:p>
            <a:pPr lvl="1">
              <a:buFontTx/>
              <a:buChar char="-"/>
            </a:pPr>
            <a:r>
              <a:rPr lang="en-US" sz="1000" dirty="0"/>
              <a:t>Service Pack download support for N16 version 4.5 and above</a:t>
            </a:r>
          </a:p>
          <a:p>
            <a:pPr marL="287337" lvl="1" indent="0">
              <a:buNone/>
            </a:pPr>
            <a:endParaRPr lang="en-US" sz="1000" dirty="0"/>
          </a:p>
          <a:p>
            <a:endParaRPr lang="en-US" sz="1000" dirty="0"/>
          </a:p>
          <a:p>
            <a:r>
              <a:rPr lang="en-US" sz="1000" dirty="0"/>
              <a:t>   </a:t>
            </a:r>
            <a:r>
              <a:rPr lang="en-US" sz="1000" dirty="0" err="1"/>
              <a:t>VeriFire</a:t>
            </a:r>
            <a:r>
              <a:rPr lang="en-US" sz="1000" dirty="0"/>
              <a:t> Tools 11.50 is officially released in 05/2021</a:t>
            </a:r>
          </a:p>
          <a:p>
            <a:pPr lvl="1"/>
            <a:r>
              <a:rPr lang="en-US" sz="1000" dirty="0"/>
              <a:t>Auto-Programming support for N16</a:t>
            </a:r>
          </a:p>
          <a:p>
            <a:pPr lvl="1"/>
            <a:r>
              <a:rPr lang="en-US" sz="1000" dirty="0"/>
              <a:t>UL 7</a:t>
            </a:r>
            <a:r>
              <a:rPr lang="en-US" sz="1000" baseline="30000" dirty="0"/>
              <a:t>th</a:t>
            </a:r>
            <a:r>
              <a:rPr lang="en-US" sz="1000" dirty="0"/>
              <a:t> edition changes for N16</a:t>
            </a:r>
          </a:p>
          <a:p>
            <a:pPr lvl="1"/>
            <a:r>
              <a:rPr lang="en-US" sz="1000" dirty="0"/>
              <a:t>Workstation Support</a:t>
            </a:r>
          </a:p>
          <a:p>
            <a:pPr marL="287337" lvl="1" indent="0">
              <a:buNone/>
            </a:pPr>
            <a:r>
              <a:rPr lang="en-US" sz="1000" dirty="0"/>
              <a:t>   Compatibility support of new CLSS login based VFT  with Workstation  system</a:t>
            </a:r>
          </a:p>
          <a:p>
            <a:pPr lvl="1">
              <a:buFontTx/>
              <a:buChar char="-"/>
            </a:pPr>
            <a:r>
              <a:rPr lang="en-US" sz="1000" dirty="0"/>
              <a:t>Firmware signing verification</a:t>
            </a:r>
          </a:p>
          <a:p>
            <a:pPr lvl="1">
              <a:buFontTx/>
              <a:buChar char="-"/>
            </a:pPr>
            <a:r>
              <a:rPr lang="en-US" sz="1000" dirty="0"/>
              <a:t>Self Test Abort feature support in N16</a:t>
            </a:r>
          </a:p>
          <a:p>
            <a:pPr marL="287337" lvl="1" indent="0">
              <a:buNone/>
            </a:pPr>
            <a:endParaRPr lang="en-US" sz="800" dirty="0"/>
          </a:p>
          <a:p>
            <a:pPr marL="287337" lvl="1" indent="0">
              <a:buNone/>
            </a:pPr>
            <a:endParaRPr lang="en-US" sz="800" dirty="0"/>
          </a:p>
          <a:p>
            <a:endParaRPr lang="en-US" sz="800" dirty="0"/>
          </a:p>
          <a:p>
            <a:endParaRPr lang="en-US" sz="800" dirty="0"/>
          </a:p>
          <a:p>
            <a:endParaRPr lang="en-US" sz="800" dirty="0"/>
          </a:p>
          <a:p>
            <a:endParaRPr lang="en-US" sz="800"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5</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12.55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24645966"/>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12.10</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 / 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This presentation provides a more expanded discussion of the enhancements in VeriFire Tools 12.10.</a:t>
            </a:r>
          </a:p>
          <a:p>
            <a:endParaRPr lang="en-US" dirty="0"/>
          </a:p>
          <a:p>
            <a:pPr lvl="1"/>
            <a:r>
              <a:rPr lang="en-US" dirty="0"/>
              <a:t>Release History</a:t>
            </a:r>
          </a:p>
          <a:p>
            <a:pPr lvl="1"/>
            <a:r>
              <a:rPr lang="en-US" dirty="0"/>
              <a:t>Operating Systems / Platform Updates</a:t>
            </a:r>
          </a:p>
          <a:p>
            <a:pPr lvl="1"/>
            <a:r>
              <a:rPr lang="en-US" dirty="0"/>
              <a:t>Changes in View Permissions screen  </a:t>
            </a:r>
          </a:p>
          <a:p>
            <a:pPr lvl="1"/>
            <a:r>
              <a:rPr lang="en-US" dirty="0"/>
              <a:t>Support for version 31 of 3030-2 and NCA-2</a:t>
            </a:r>
          </a:p>
          <a:p>
            <a:pPr lvl="1"/>
            <a:r>
              <a:rPr lang="en-US" dirty="0"/>
              <a:t>FSAE panel level settings and type codes are supported</a:t>
            </a:r>
          </a:p>
          <a:p>
            <a:pPr lvl="1"/>
            <a:r>
              <a:rPr lang="en-US" dirty="0"/>
              <a:t>Added new setting “Broadcast system reset” in NCA-2</a:t>
            </a:r>
          </a:p>
          <a:p>
            <a:pPr lvl="1"/>
            <a:r>
              <a:rPr lang="en-US" dirty="0"/>
              <a:t>Updates in existing CLSS services:</a:t>
            </a:r>
          </a:p>
          <a:p>
            <a:pPr lvl="2"/>
            <a:r>
              <a:rPr lang="en-US" dirty="0"/>
              <a:t>Site level Upload is supported</a:t>
            </a:r>
          </a:p>
          <a:p>
            <a:pPr lvl="2"/>
            <a:r>
              <a:rPr lang="en-US" dirty="0"/>
              <a:t>Added option to switch branch for CLSS services like</a:t>
            </a:r>
          </a:p>
          <a:p>
            <a:pPr marL="627063" lvl="2" indent="0">
              <a:buNone/>
            </a:pPr>
            <a:r>
              <a:rPr lang="en-US" dirty="0"/>
              <a:t>   Project Sync , CSR report generation and Remote Programming via CLSS</a:t>
            </a:r>
          </a:p>
          <a:p>
            <a:pPr lvl="2"/>
            <a:r>
              <a:rPr lang="en-US" dirty="0"/>
              <a:t>Added option to add user comments while doing manual project sync</a:t>
            </a:r>
          </a:p>
          <a:p>
            <a:pPr lvl="1"/>
            <a:endParaRPr lang="en-US" dirty="0"/>
          </a:p>
          <a:p>
            <a:pPr lvl="1"/>
            <a:endParaRPr lang="en-US" dirty="0"/>
          </a:p>
          <a:p>
            <a:pPr lvl="1"/>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60</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12.10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4049346031"/>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112" y="68545"/>
            <a:ext cx="8793728" cy="373531"/>
          </a:xfrm>
        </p:spPr>
        <p:txBody>
          <a:bodyPr/>
          <a:lstStyle/>
          <a:p>
            <a:r>
              <a:rPr lang="en-US" dirty="0"/>
              <a:t>Cyber security Important notes </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61</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12.10 Release</a:t>
            </a:r>
          </a:p>
        </p:txBody>
      </p:sp>
      <p:sp>
        <p:nvSpPr>
          <p:cNvPr id="7" name="TextBox 6">
            <a:extLst>
              <a:ext uri="{FF2B5EF4-FFF2-40B4-BE49-F238E27FC236}">
                <a16:creationId xmlns:a16="http://schemas.microsoft.com/office/drawing/2014/main" id="{9F4F1077-78D9-42D9-AEF8-6F0B79C55A52}"/>
              </a:ext>
            </a:extLst>
          </p:cNvPr>
          <p:cNvSpPr txBox="1"/>
          <p:nvPr/>
        </p:nvSpPr>
        <p:spPr>
          <a:xfrm>
            <a:off x="627062" y="474662"/>
            <a:ext cx="6808206" cy="2862322"/>
          </a:xfrm>
          <a:prstGeom prst="rect">
            <a:avLst/>
          </a:prstGeom>
          <a:noFill/>
        </p:spPr>
        <p:txBody>
          <a:bodyPr wrap="square" rtlCol="0">
            <a:spAutoFit/>
          </a:bodyPr>
          <a:lstStyle/>
          <a:p>
            <a:r>
              <a:rPr lang="en-US" dirty="0">
                <a:effectLst/>
                <a:latin typeface="+mj-lt"/>
                <a:ea typeface="Calibri" panose="020F0502020204030204" pitchFamily="34" charset="0"/>
              </a:rPr>
              <a:t>This version will supersede previous versions. Cyber security issues reported on previous versions will not be supported and we recommend to upgrade to the latest version</a:t>
            </a:r>
          </a:p>
          <a:p>
            <a:endParaRPr lang="en-US" dirty="0">
              <a:latin typeface="+mj-lt"/>
              <a:ea typeface="Calibri" panose="020F0502020204030204" pitchFamily="34" charset="0"/>
            </a:endParaRPr>
          </a:p>
          <a:p>
            <a:r>
              <a:rPr lang="en-US" dirty="0">
                <a:latin typeface="+mj-lt"/>
              </a:rPr>
              <a:t>Microsoft Access Runtime 2007 is no longer supported by Microsoft. Hence Microsoft Access Database Engine 2016 will be installed with this version of Tools. </a:t>
            </a:r>
          </a:p>
          <a:p>
            <a:endParaRPr lang="en-US" dirty="0">
              <a:effectLst/>
              <a:latin typeface="+mj-lt"/>
              <a:ea typeface="Calibri" panose="020F0502020204030204" pitchFamily="34" charset="0"/>
            </a:endParaRPr>
          </a:p>
          <a:p>
            <a:endParaRPr lang="en-US" dirty="0">
              <a:latin typeface="+mj-lt"/>
            </a:endParaRPr>
          </a:p>
          <a:p>
            <a:endParaRPr lang="en-US" dirty="0">
              <a:latin typeface="+mj-lt"/>
            </a:endParaRPr>
          </a:p>
        </p:txBody>
      </p:sp>
      <p:sp>
        <p:nvSpPr>
          <p:cNvPr id="8" name="TextBox 7">
            <a:extLst>
              <a:ext uri="{FF2B5EF4-FFF2-40B4-BE49-F238E27FC236}">
                <a16:creationId xmlns:a16="http://schemas.microsoft.com/office/drawing/2014/main" id="{E4A461D4-45A4-4B17-888D-7B142EEF75FD}"/>
              </a:ext>
            </a:extLst>
          </p:cNvPr>
          <p:cNvSpPr txBox="1"/>
          <p:nvPr/>
        </p:nvSpPr>
        <p:spPr>
          <a:xfrm>
            <a:off x="814152" y="2645637"/>
            <a:ext cx="4716854" cy="400110"/>
          </a:xfrm>
          <a:prstGeom prst="rect">
            <a:avLst/>
          </a:prstGeom>
          <a:noFill/>
        </p:spPr>
        <p:txBody>
          <a:bodyPr wrap="square">
            <a:spAutoFit/>
          </a:bodyPr>
          <a:lstStyle/>
          <a:p>
            <a:r>
              <a:rPr lang="en-US" sz="2000" b="1" dirty="0"/>
              <a:t>Problem issues addressed</a:t>
            </a:r>
          </a:p>
        </p:txBody>
      </p:sp>
      <p:sp>
        <p:nvSpPr>
          <p:cNvPr id="9" name="TextBox 8">
            <a:extLst>
              <a:ext uri="{FF2B5EF4-FFF2-40B4-BE49-F238E27FC236}">
                <a16:creationId xmlns:a16="http://schemas.microsoft.com/office/drawing/2014/main" id="{193DFE7E-2379-42DB-BEFE-99CFFEDBE1E2}"/>
              </a:ext>
            </a:extLst>
          </p:cNvPr>
          <p:cNvSpPr txBox="1"/>
          <p:nvPr/>
        </p:nvSpPr>
        <p:spPr>
          <a:xfrm>
            <a:off x="814152" y="3185485"/>
            <a:ext cx="7896979" cy="2862322"/>
          </a:xfrm>
          <a:prstGeom prst="rect">
            <a:avLst/>
          </a:prstGeom>
          <a:noFill/>
        </p:spPr>
        <p:txBody>
          <a:bodyPr wrap="square" rtlCol="0">
            <a:spAutoFit/>
          </a:bodyPr>
          <a:lstStyle/>
          <a:p>
            <a:pPr marL="342900" indent="-342900">
              <a:buAutoNum type="arabicPeriod"/>
            </a:pPr>
            <a:r>
              <a:rPr lang="en-US" b="1" dirty="0"/>
              <a:t>Issue 1</a:t>
            </a:r>
            <a:r>
              <a:rPr lang="en-US" dirty="0"/>
              <a:t>: The Database Conversion of 3030-2 /640-2 node to N16 is addressed.</a:t>
            </a:r>
          </a:p>
          <a:p>
            <a:r>
              <a:rPr lang="en-US" dirty="0"/>
              <a:t>      The issue is alarms not reporting after downloading converted N16 node</a:t>
            </a:r>
          </a:p>
          <a:p>
            <a:r>
              <a:rPr lang="en-US" dirty="0"/>
              <a:t>      This issue is addressed in this build.</a:t>
            </a:r>
          </a:p>
          <a:p>
            <a:pPr marL="342900" indent="-342900">
              <a:buAutoNum type="arabicPeriod" startAt="2"/>
            </a:pPr>
            <a:r>
              <a:rPr lang="en-US" b="1" dirty="0"/>
              <a:t>Issue 2</a:t>
            </a:r>
            <a:r>
              <a:rPr lang="en-US" dirty="0"/>
              <a:t>: with N16 Node 0 is addressed. The issue happens when we add detectors in Logic equations to an N16 node with version 5 specifically. When we try to download it raises critical error for the detectors in Logic equation and stops the download.</a:t>
            </a:r>
          </a:p>
          <a:p>
            <a:pPr marL="342900" indent="-342900">
              <a:buAutoNum type="arabicPeriod" startAt="2"/>
            </a:pPr>
            <a:endParaRPr lang="en-US" dirty="0"/>
          </a:p>
          <a:p>
            <a:pPr marL="342900" indent="-342900">
              <a:buAutoNum type="arabicPeriod" startAt="2"/>
            </a:pPr>
            <a:r>
              <a:rPr lang="en-US" dirty="0"/>
              <a:t> </a:t>
            </a:r>
          </a:p>
        </p:txBody>
      </p:sp>
    </p:spTree>
    <p:extLst>
      <p:ext uri="{BB962C8B-B14F-4D97-AF65-F5344CB8AC3E}">
        <p14:creationId xmlns:p14="http://schemas.microsoft.com/office/powerpoint/2010/main" val="16916751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326" y="438161"/>
            <a:ext cx="8793728" cy="373531"/>
          </a:xfrm>
        </p:spPr>
        <p:txBody>
          <a:bodyPr/>
          <a:lstStyle/>
          <a:p>
            <a:r>
              <a:rPr lang="en-US" dirty="0"/>
              <a:t>Known issue with </a:t>
            </a:r>
            <a:r>
              <a:rPr lang="en-US" dirty="0" err="1"/>
              <a:t>clss</a:t>
            </a:r>
            <a:r>
              <a:rPr lang="en-US" dirty="0"/>
              <a:t> gateway firmware</a:t>
            </a:r>
            <a:br>
              <a:rPr lang="en-US" dirty="0"/>
            </a:br>
            <a:br>
              <a:rPr lang="en-US" dirty="0"/>
            </a:br>
            <a:endParaRPr lang="en-US" dirty="0"/>
          </a:p>
        </p:txBody>
      </p:sp>
      <p:sp>
        <p:nvSpPr>
          <p:cNvPr id="3" name="Text Placeholder 2"/>
          <p:cNvSpPr>
            <a:spLocks noGrp="1"/>
          </p:cNvSpPr>
          <p:nvPr>
            <p:ph type="body" sz="quarter" idx="10"/>
          </p:nvPr>
        </p:nvSpPr>
        <p:spPr/>
        <p:txBody>
          <a:bodyPr>
            <a:normAutofit/>
          </a:bodyPr>
          <a:lstStyle/>
          <a:p>
            <a:pPr marL="839787" lvl="1" indent="-273050">
              <a:spcBef>
                <a:spcPts val="0"/>
              </a:spcBef>
              <a:buSzPct val="95000"/>
            </a:pPr>
            <a:endParaRPr lang="en-US" sz="1100" i="1" dirty="0"/>
          </a:p>
          <a:p>
            <a:pPr marL="839787" lvl="1" indent="-273050">
              <a:spcBef>
                <a:spcPts val="0"/>
              </a:spcBef>
              <a:buSzPct val="95000"/>
            </a:pPr>
            <a:endParaRPr lang="en-US" sz="1100" i="1" dirty="0">
              <a:highlight>
                <a:srgbClr val="FFFF00"/>
              </a:highlight>
            </a:endParaRPr>
          </a:p>
          <a:p>
            <a:pPr marL="839787" lvl="1" indent="-273050">
              <a:spcBef>
                <a:spcPts val="0"/>
              </a:spcBef>
              <a:buSzPct val="95000"/>
            </a:pPr>
            <a:endParaRPr lang="en-US" sz="1250" i="1" dirty="0"/>
          </a:p>
          <a:p>
            <a:pPr marL="839787" lvl="1" indent="-273050">
              <a:spcBef>
                <a:spcPts val="0"/>
              </a:spcBef>
              <a:buSzPct val="95000"/>
            </a:pPr>
            <a:endParaRPr lang="en-US" sz="1400" u="sng" dirty="0"/>
          </a:p>
          <a:p>
            <a:pPr marL="839787" lvl="1" indent="-273050">
              <a:spcBef>
                <a:spcPts val="0"/>
              </a:spcBef>
              <a:buSzPct val="95000"/>
            </a:pPr>
            <a:endParaRPr lang="en-US" dirty="0"/>
          </a:p>
          <a:p>
            <a:endParaRPr lang="en-US" b="1" dirty="0"/>
          </a:p>
        </p:txBody>
      </p:sp>
      <p:sp>
        <p:nvSpPr>
          <p:cNvPr id="4" name="Slide Number Placeholder 3"/>
          <p:cNvSpPr>
            <a:spLocks noGrp="1"/>
          </p:cNvSpPr>
          <p:nvPr>
            <p:ph type="sldNum" sz="quarter" idx="11"/>
          </p:nvPr>
        </p:nvSpPr>
        <p:spPr/>
        <p:txBody>
          <a:bodyPr/>
          <a:lstStyle/>
          <a:p>
            <a:pPr>
              <a:defRPr/>
            </a:pPr>
            <a:fld id="{A044375A-3DEA-42D7-BFF0-D129CBE703F5}" type="slidenum">
              <a:rPr lang="en-US" smtClean="0"/>
              <a:pPr>
                <a:defRPr/>
              </a:pPr>
              <a:t>62</a:t>
            </a:fld>
            <a:endParaRPr lang="en-US" dirty="0"/>
          </a:p>
        </p:txBody>
      </p:sp>
      <p:sp>
        <p:nvSpPr>
          <p:cNvPr id="5"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dirty="0">
                <a:solidFill>
                  <a:schemeClr val="tx1">
                    <a:lumMod val="50000"/>
                    <a:lumOff val="50000"/>
                  </a:schemeClr>
                </a:solidFill>
              </a:rPr>
              <a:t>12.10 Release</a:t>
            </a:r>
          </a:p>
        </p:txBody>
      </p:sp>
      <p:sp>
        <p:nvSpPr>
          <p:cNvPr id="7" name="TextBox 6">
            <a:extLst>
              <a:ext uri="{FF2B5EF4-FFF2-40B4-BE49-F238E27FC236}">
                <a16:creationId xmlns:a16="http://schemas.microsoft.com/office/drawing/2014/main" id="{9F4F1077-78D9-42D9-AEF8-6F0B79C55A52}"/>
              </a:ext>
            </a:extLst>
          </p:cNvPr>
          <p:cNvSpPr txBox="1"/>
          <p:nvPr/>
        </p:nvSpPr>
        <p:spPr>
          <a:xfrm>
            <a:off x="706172" y="863204"/>
            <a:ext cx="6808206" cy="1323439"/>
          </a:xfrm>
          <a:prstGeom prst="rect">
            <a:avLst/>
          </a:prstGeom>
          <a:noFill/>
        </p:spPr>
        <p:txBody>
          <a:bodyPr wrap="square" rtlCol="0">
            <a:spAutoFit/>
          </a:bodyPr>
          <a:lstStyle/>
          <a:p>
            <a:r>
              <a:rPr lang="en-US" sz="1600" dirty="0">
                <a:latin typeface="+mj-lt"/>
              </a:rPr>
              <a:t>There is a known issue reported with CLSS Gateway firmware version </a:t>
            </a:r>
            <a:r>
              <a:rPr lang="en-US" sz="1600" i="0" dirty="0">
                <a:effectLst/>
                <a:latin typeface="-apple-system"/>
              </a:rPr>
              <a:t>3.4.4. </a:t>
            </a:r>
            <a:r>
              <a:rPr lang="en-US" sz="1600" dirty="0">
                <a:latin typeface="-apple-system"/>
              </a:rPr>
              <a:t>The impact is in VeriFire Tools where in “CLSS remote programming service”, the version comes incorrect and we can get below error message.</a:t>
            </a:r>
          </a:p>
          <a:p>
            <a:r>
              <a:rPr lang="en-US" sz="1600" dirty="0">
                <a:latin typeface="-apple-system"/>
              </a:rPr>
              <a:t>A new gateway firmware will be released with this fix. Please contact CSM’s for more details.</a:t>
            </a:r>
            <a:endParaRPr lang="en-US" sz="1600" dirty="0">
              <a:latin typeface="+mj-lt"/>
            </a:endParaRPr>
          </a:p>
        </p:txBody>
      </p:sp>
      <p:pic>
        <p:nvPicPr>
          <p:cNvPr id="10" name="Picture 9">
            <a:extLst>
              <a:ext uri="{FF2B5EF4-FFF2-40B4-BE49-F238E27FC236}">
                <a16:creationId xmlns:a16="http://schemas.microsoft.com/office/drawing/2014/main" id="{284AC901-BB0F-48AD-A5A3-4D4115460F8D}"/>
              </a:ext>
            </a:extLst>
          </p:cNvPr>
          <p:cNvPicPr>
            <a:picLocks noChangeAspect="1"/>
          </p:cNvPicPr>
          <p:nvPr/>
        </p:nvPicPr>
        <p:blipFill>
          <a:blip r:embed="rId3"/>
          <a:stretch>
            <a:fillRect/>
          </a:stretch>
        </p:blipFill>
        <p:spPr>
          <a:xfrm>
            <a:off x="815426" y="2238155"/>
            <a:ext cx="5847926" cy="3887898"/>
          </a:xfrm>
          <a:prstGeom prst="rect">
            <a:avLst/>
          </a:prstGeom>
        </p:spPr>
      </p:pic>
    </p:spTree>
    <p:extLst>
      <p:ext uri="{BB962C8B-B14F-4D97-AF65-F5344CB8AC3E}">
        <p14:creationId xmlns:p14="http://schemas.microsoft.com/office/powerpoint/2010/main" val="32363192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55000" lnSpcReduction="20000"/>
          </a:bodyPr>
          <a:lstStyle/>
          <a:p>
            <a:r>
              <a:rPr lang="en-US" dirty="0"/>
              <a:t>VeriFire Tools 12.10 will be officially released in 11/22</a:t>
            </a:r>
          </a:p>
          <a:p>
            <a:pPr lvl="1"/>
            <a:r>
              <a:rPr lang="en-US" dirty="0"/>
              <a:t>Changes in View Permissions screen </a:t>
            </a:r>
          </a:p>
          <a:p>
            <a:pPr lvl="1"/>
            <a:r>
              <a:rPr lang="en-US" dirty="0"/>
              <a:t>Support for version 31 of 3030-2 and NCA-2</a:t>
            </a:r>
          </a:p>
          <a:p>
            <a:pPr lvl="1"/>
            <a:r>
              <a:rPr lang="en-US" dirty="0"/>
              <a:t>FSAE panel level settings and type codes are supported</a:t>
            </a:r>
          </a:p>
          <a:p>
            <a:pPr lvl="1"/>
            <a:r>
              <a:rPr lang="en-US" dirty="0"/>
              <a:t>Added new setting “Broadcast system reset” in NCA-2</a:t>
            </a:r>
          </a:p>
          <a:p>
            <a:pPr lvl="1"/>
            <a:r>
              <a:rPr lang="en-US" dirty="0"/>
              <a:t>Updates in existing CLSS services:</a:t>
            </a:r>
          </a:p>
          <a:p>
            <a:pPr lvl="2"/>
            <a:r>
              <a:rPr lang="en-US" dirty="0"/>
              <a:t>Site level Upload is supported</a:t>
            </a:r>
          </a:p>
          <a:p>
            <a:pPr lvl="2"/>
            <a:r>
              <a:rPr lang="en-US" dirty="0"/>
              <a:t>Added option to switch branch for CLSS services like</a:t>
            </a:r>
          </a:p>
          <a:p>
            <a:pPr marL="627063" lvl="2" indent="0">
              <a:buNone/>
            </a:pPr>
            <a:r>
              <a:rPr lang="en-US" dirty="0"/>
              <a:t>       Project Sync , CSR report generation and Remote Programming via CLSS</a:t>
            </a:r>
          </a:p>
          <a:p>
            <a:pPr lvl="2"/>
            <a:r>
              <a:rPr lang="en-US" dirty="0"/>
              <a:t>Added option to add user comments while doing manual project sync</a:t>
            </a:r>
          </a:p>
          <a:p>
            <a:endParaRPr lang="en-US" dirty="0"/>
          </a:p>
          <a:p>
            <a:r>
              <a:rPr lang="en-US" dirty="0"/>
              <a:t>VeriFire Tools 11.95 will be officially released in 09/2022</a:t>
            </a:r>
          </a:p>
          <a:p>
            <a:pPr lvl="1"/>
            <a:r>
              <a:rPr lang="en-US" sz="1700" dirty="0"/>
              <a:t>Updates to View Permissions screen</a:t>
            </a:r>
          </a:p>
          <a:p>
            <a:endParaRPr lang="en-US" dirty="0"/>
          </a:p>
          <a:p>
            <a:r>
              <a:rPr lang="en-US" dirty="0"/>
              <a:t>VeriFire Tools 11.90 will be officially released in 05/2022</a:t>
            </a:r>
          </a:p>
          <a:p>
            <a:pPr lvl="1"/>
            <a:r>
              <a:rPr lang="en-US" sz="1700" dirty="0"/>
              <a:t>Support for N16 and NCD version 5 and above</a:t>
            </a:r>
          </a:p>
          <a:p>
            <a:pPr lvl="1"/>
            <a:r>
              <a:rPr lang="en-US" sz="1700" dirty="0"/>
              <a:t>Support for Database Conversion from 3030-2 version 26 onwards to N16</a:t>
            </a:r>
          </a:p>
          <a:p>
            <a:pPr lvl="1"/>
            <a:r>
              <a:rPr lang="en-US" sz="1700" dirty="0"/>
              <a:t>Support for Database Conversion from 640-2/320 version 26 onwards to N16</a:t>
            </a:r>
          </a:p>
          <a:p>
            <a:pPr lvl="1"/>
            <a:r>
              <a:rPr lang="en-US" sz="1700" dirty="0"/>
              <a:t>Degrade Mode Support</a:t>
            </a:r>
          </a:p>
          <a:p>
            <a:pPr lvl="1"/>
            <a:r>
              <a:rPr lang="en-US" sz="1700" dirty="0"/>
              <a:t>Support Detectors with Sub-Addressing in Logic Equations, AIO Mapping</a:t>
            </a:r>
          </a:p>
          <a:p>
            <a:pPr lvl="1"/>
            <a:r>
              <a:rPr lang="en-US" sz="1700" dirty="0"/>
              <a:t>Support Trouble reporting on sub-address level</a:t>
            </a:r>
          </a:p>
          <a:p>
            <a:pPr lvl="1"/>
            <a:r>
              <a:rPr lang="en-US" sz="1700" dirty="0"/>
              <a:t>JCI devices Compatibility to avoid Brand mismatch trouble</a:t>
            </a:r>
          </a:p>
          <a:p>
            <a:r>
              <a:rPr lang="en-US" sz="1700" dirty="0"/>
              <a:t>       Support Auto-Sync on CLSS feature</a:t>
            </a:r>
          </a:p>
          <a:p>
            <a:endParaRPr lang="en-US" dirty="0"/>
          </a:p>
          <a:p>
            <a:endParaRPr lang="en-US" dirty="0"/>
          </a:p>
          <a:p>
            <a:r>
              <a:rPr lang="en-US" dirty="0"/>
              <a:t>VeriFire Tools 11.60 will be officially released in 08/2021</a:t>
            </a:r>
          </a:p>
          <a:p>
            <a:pPr lvl="1"/>
            <a:r>
              <a:rPr lang="en-US" dirty="0"/>
              <a:t>RLD Support for N16 and NCD version 4.5 and above</a:t>
            </a:r>
          </a:p>
          <a:p>
            <a:pPr lvl="1"/>
            <a:r>
              <a:rPr lang="en-US" dirty="0"/>
              <a:t>UL 7</a:t>
            </a:r>
            <a:r>
              <a:rPr lang="en-US" baseline="30000" dirty="0"/>
              <a:t>th</a:t>
            </a:r>
            <a:r>
              <a:rPr lang="en-US" dirty="0"/>
              <a:t> edition changes for NFS2-3030, 640-2/210 version 29 and above</a:t>
            </a:r>
          </a:p>
          <a:p>
            <a:pPr lvl="1">
              <a:buFontTx/>
              <a:buChar char="-"/>
            </a:pPr>
            <a:r>
              <a:rPr lang="en-US" dirty="0"/>
              <a:t>Support Korean region for 3030-2 version 29 and above</a:t>
            </a:r>
          </a:p>
          <a:p>
            <a:pPr lvl="1">
              <a:buFontTx/>
              <a:buChar char="-"/>
            </a:pPr>
            <a:r>
              <a:rPr lang="en-US" dirty="0"/>
              <a:t>Remote Programming via CLSS support for NCA-2(version 27 and above) and NCD(version 3 and above)</a:t>
            </a:r>
          </a:p>
          <a:p>
            <a:pPr lvl="1">
              <a:buFontTx/>
              <a:buChar char="-"/>
            </a:pPr>
            <a:r>
              <a:rPr lang="en-US" dirty="0"/>
              <a:t>Service Pack download support for N16 version 4.5 and above</a:t>
            </a:r>
          </a:p>
          <a:p>
            <a:pPr marL="287337" lvl="1" indent="0">
              <a:buNone/>
            </a:pPr>
            <a:endParaRPr lang="en-US" dirty="0"/>
          </a:p>
          <a:p>
            <a:pPr lvl="1">
              <a:buFontTx/>
              <a:buChar char="-"/>
            </a:pPr>
            <a:endParaRPr lang="en-US" dirty="0"/>
          </a:p>
          <a:p>
            <a:endParaRPr lang="en-US" dirty="0"/>
          </a:p>
          <a:p>
            <a:pPr marL="287337" lvl="1" indent="0">
              <a:buNone/>
            </a:pPr>
            <a:r>
              <a:rPr lang="en-US" dirty="0"/>
              <a:t>   </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63</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12.10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362175620"/>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62500" lnSpcReduction="20000"/>
          </a:bodyPr>
          <a:lstStyle/>
          <a:p>
            <a:pPr lvl="1">
              <a:buFontTx/>
              <a:buChar char="-"/>
            </a:pPr>
            <a:endParaRPr lang="en-US" dirty="0"/>
          </a:p>
          <a:p>
            <a:r>
              <a:rPr lang="en-US" dirty="0"/>
              <a:t>VeriFire Tools 11.50 is officially released in 05/2021</a:t>
            </a:r>
          </a:p>
          <a:p>
            <a:pPr lvl="1"/>
            <a:r>
              <a:rPr lang="en-US" dirty="0"/>
              <a:t>Auto-Programming support for N16</a:t>
            </a:r>
          </a:p>
          <a:p>
            <a:pPr lvl="1"/>
            <a:r>
              <a:rPr lang="en-US" dirty="0"/>
              <a:t>UL 7</a:t>
            </a:r>
            <a:r>
              <a:rPr lang="en-US" baseline="30000" dirty="0"/>
              <a:t>th</a:t>
            </a:r>
            <a:r>
              <a:rPr lang="en-US" dirty="0"/>
              <a:t> edition changes for N16</a:t>
            </a:r>
          </a:p>
          <a:p>
            <a:pPr lvl="1"/>
            <a:r>
              <a:rPr lang="en-US" dirty="0"/>
              <a:t>Workstation Support</a:t>
            </a:r>
          </a:p>
          <a:p>
            <a:pPr marL="287337" lvl="1" indent="0">
              <a:buNone/>
            </a:pPr>
            <a:r>
              <a:rPr lang="en-US" dirty="0"/>
              <a:t>   Compatibility support of new CLSS login based VFT  with Workstation  system</a:t>
            </a:r>
          </a:p>
          <a:p>
            <a:pPr lvl="1">
              <a:buFontTx/>
              <a:buChar char="-"/>
            </a:pPr>
            <a:r>
              <a:rPr lang="en-US" dirty="0"/>
              <a:t>Firmware signing verification</a:t>
            </a:r>
          </a:p>
          <a:p>
            <a:pPr lvl="1">
              <a:buFontTx/>
              <a:buChar char="-"/>
            </a:pPr>
            <a:r>
              <a:rPr lang="en-US" dirty="0"/>
              <a:t>Self Test Abort feature support in N16</a:t>
            </a:r>
          </a:p>
          <a:p>
            <a:endParaRPr lang="en-US" dirty="0"/>
          </a:p>
          <a:p>
            <a:endParaRPr lang="en-US" dirty="0"/>
          </a:p>
          <a:p>
            <a:r>
              <a:rPr lang="en-US" dirty="0"/>
              <a:t>VeriFire Tools 11.40 will be officially released in 04/2021</a:t>
            </a:r>
          </a:p>
          <a:p>
            <a:pPr marL="287337" lvl="1" indent="0">
              <a:buNone/>
            </a:pPr>
            <a:r>
              <a:rPr lang="en-US" dirty="0"/>
              <a:t>   -  Compatibility support of new CLSS login based VFT  with Workstation  system</a:t>
            </a:r>
          </a:p>
          <a:p>
            <a:pPr marL="287337" lvl="1" indent="0">
              <a:buNone/>
            </a:pPr>
            <a:endParaRPr lang="en-US" dirty="0"/>
          </a:p>
          <a:p>
            <a:r>
              <a:rPr lang="en-US" dirty="0"/>
              <a:t>VeriFire Tools 11.30 will be officially released in 02/2021</a:t>
            </a:r>
          </a:p>
          <a:p>
            <a:pPr lvl="1"/>
            <a:r>
              <a:rPr lang="en-US" dirty="0"/>
              <a:t>N16 Panel Support</a:t>
            </a:r>
          </a:p>
          <a:p>
            <a:pPr lvl="1"/>
            <a:r>
              <a:rPr lang="en-US" dirty="0"/>
              <a:t>Added new Flashscans for N16 Panel:</a:t>
            </a:r>
          </a:p>
          <a:p>
            <a:pPr lvl="2"/>
            <a:r>
              <a:rPr lang="en-US" sz="1400" dirty="0"/>
              <a:t>RF PHOTO/HEAT (12)</a:t>
            </a:r>
          </a:p>
          <a:p>
            <a:pPr lvl="2"/>
            <a:r>
              <a:rPr lang="en-US" sz="1400" dirty="0"/>
              <a:t>PHOTO/HEAT WITH SELF TEST(39)</a:t>
            </a:r>
          </a:p>
          <a:p>
            <a:pPr lvl="2"/>
            <a:r>
              <a:rPr lang="en-US" sz="1400" dirty="0"/>
              <a:t>HIGH PHOTO(38)</a:t>
            </a:r>
            <a:r>
              <a:rPr lang="en-US" dirty="0"/>
              <a:t> </a:t>
            </a:r>
          </a:p>
          <a:p>
            <a:pPr lvl="2"/>
            <a:r>
              <a:rPr lang="en-US" dirty="0"/>
              <a:t>Wenlock - HEAT ROR</a:t>
            </a:r>
          </a:p>
          <a:p>
            <a:pPr lvl="1"/>
            <a:r>
              <a:rPr lang="en-US" dirty="0"/>
              <a:t>NCD Version 3.0 support </a:t>
            </a:r>
          </a:p>
          <a:p>
            <a:pPr lvl="2"/>
            <a:r>
              <a:rPr lang="en-US" dirty="0"/>
              <a:t>Added AIO Programming Support</a:t>
            </a:r>
          </a:p>
          <a:p>
            <a:pPr lvl="2"/>
            <a:r>
              <a:rPr lang="en-US" dirty="0"/>
              <a:t>General Zones Programming</a:t>
            </a:r>
          </a:p>
          <a:p>
            <a:pPr lvl="2"/>
            <a:r>
              <a:rPr lang="en-US" dirty="0"/>
              <a:t>Logic Equation Programming</a:t>
            </a:r>
          </a:p>
          <a:p>
            <a:pPr lvl="2"/>
            <a:r>
              <a:rPr lang="en-US" dirty="0"/>
              <a:t>Alert Bar Configuration</a:t>
            </a:r>
          </a:p>
          <a:p>
            <a:pPr lvl="1"/>
            <a:r>
              <a:rPr lang="en-US" dirty="0"/>
              <a:t>Panel Licensing support </a:t>
            </a:r>
          </a:p>
          <a:p>
            <a:pPr lvl="1">
              <a:buNone/>
            </a:pPr>
            <a:endParaRPr lang="en-US" dirty="0"/>
          </a:p>
          <a:p>
            <a:pPr lvl="1"/>
            <a:endParaRPr lang="en-US" dirty="0"/>
          </a:p>
          <a:p>
            <a:r>
              <a:rPr lang="en-US" dirty="0"/>
              <a:t>VeriFire Tools 10.55 was officially released in 21/6/2019</a:t>
            </a:r>
          </a:p>
          <a:p>
            <a:pPr lvl="1"/>
            <a:r>
              <a:rPr lang="en-US" dirty="0"/>
              <a:t>UL 10</a:t>
            </a:r>
            <a:r>
              <a:rPr lang="en-US" baseline="30000" dirty="0"/>
              <a:t>th</a:t>
            </a:r>
            <a:r>
              <a:rPr lang="en-US" dirty="0"/>
              <a:t> Edition Compliance</a:t>
            </a:r>
          </a:p>
          <a:p>
            <a:pPr lvl="1"/>
            <a:r>
              <a:rPr lang="en-US" dirty="0"/>
              <a:t>Critical Update - New USB Driver for Windows 10</a:t>
            </a:r>
          </a:p>
          <a:p>
            <a:pPr lvl="1"/>
            <a:r>
              <a:rPr lang="en-US" dirty="0"/>
              <a:t>Problem Issues Addressed</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64</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12.10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11407177"/>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a:bodyPr>
          <a:lstStyle/>
          <a:p>
            <a:pPr marL="287337" lvl="1" indent="0">
              <a:buNone/>
            </a:pPr>
            <a:endParaRPr lang="en-US" dirty="0"/>
          </a:p>
          <a:p>
            <a:endParaRPr lang="en-US" dirty="0"/>
          </a:p>
          <a:p>
            <a:r>
              <a:rPr lang="en-US" dirty="0"/>
              <a:t>VeriFire Tools 10.50 was officially released on 4/2/2019</a:t>
            </a:r>
          </a:p>
          <a:p>
            <a:pPr lvl="1"/>
            <a:r>
              <a:rPr lang="en-US" dirty="0"/>
              <a:t>NCD 2.0 Support</a:t>
            </a:r>
          </a:p>
          <a:p>
            <a:pPr marL="0" indent="0">
              <a:buNone/>
            </a:pPr>
            <a:endParaRPr lang="en-US" dirty="0"/>
          </a:p>
          <a:p>
            <a:r>
              <a:rPr lang="en-US" dirty="0"/>
              <a:t>VeriFire Tools 10.10 was officially released on 2/11/2019</a:t>
            </a:r>
          </a:p>
          <a:p>
            <a:pPr lvl="1"/>
            <a:r>
              <a:rPr lang="en-US" dirty="0"/>
              <a:t>Problem issues addressed</a:t>
            </a:r>
          </a:p>
          <a:p>
            <a:endParaRPr lang="en-US" dirty="0"/>
          </a:p>
          <a:p>
            <a:r>
              <a:rPr lang="en-US" dirty="0"/>
              <a:t>VeriFire Tools 10.00 was officially released on 9/12/2018</a:t>
            </a:r>
          </a:p>
          <a:p>
            <a:pPr lvl="1"/>
            <a:r>
              <a:rPr lang="en-US" dirty="0"/>
              <a:t>Support of the NCD (Network Control Display) Panel</a:t>
            </a:r>
          </a:p>
          <a:p>
            <a:pPr lvl="1"/>
            <a:r>
              <a:rPr lang="en-US" dirty="0"/>
              <a:t>New NDL (Notifier Design Language) Theme</a:t>
            </a:r>
          </a:p>
          <a:p>
            <a:pPr lvl="1"/>
            <a:r>
              <a:rPr lang="en-US" dirty="0"/>
              <a:t>Non-Default Indicator Feature</a:t>
            </a:r>
          </a:p>
          <a:p>
            <a:pPr lvl="1"/>
            <a:r>
              <a:rPr lang="en-US" dirty="0"/>
              <a:t>More advanced Project Import Wizard and Utility</a:t>
            </a:r>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65</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12.10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706744614"/>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85000" lnSpcReduction="10000"/>
          </a:bodyPr>
          <a:lstStyle/>
          <a:p>
            <a:r>
              <a:rPr lang="en-US" dirty="0"/>
              <a:t>VeriFire Tools 9.40 (OEMs only) was officially released </a:t>
            </a:r>
            <a:r>
              <a:rPr lang="en-US"/>
              <a:t>on 02/2016</a:t>
            </a:r>
            <a:endParaRPr lang="en-US" dirty="0"/>
          </a:p>
          <a:p>
            <a:pPr lvl="1"/>
            <a:r>
              <a:rPr lang="en-US" dirty="0"/>
              <a:t>Network Topology Map</a:t>
            </a:r>
          </a:p>
          <a:p>
            <a:pPr lvl="1"/>
            <a:r>
              <a:rPr lang="en-US" dirty="0"/>
              <a:t>Network Level Download / Upload</a:t>
            </a:r>
          </a:p>
          <a:p>
            <a:pPr lvl="1"/>
            <a:r>
              <a:rPr lang="en-US" dirty="0"/>
              <a:t>Panel History Upload</a:t>
            </a:r>
          </a:p>
          <a:p>
            <a:pPr lvl="1"/>
            <a:r>
              <a:rPr lang="en-US" dirty="0"/>
              <a:t>Project Improvements on Import </a:t>
            </a:r>
          </a:p>
          <a:p>
            <a:pPr lvl="1"/>
            <a:r>
              <a:rPr lang="en-US" dirty="0"/>
              <a:t>Clear Database Tracking Information</a:t>
            </a:r>
          </a:p>
          <a:p>
            <a:pPr lvl="1"/>
            <a:r>
              <a:rPr lang="en-US" dirty="0"/>
              <a:t>Improvement in “My Clipboard” Manager</a:t>
            </a:r>
          </a:p>
          <a:p>
            <a:pPr lvl="1"/>
            <a:r>
              <a:rPr lang="en-US" dirty="0"/>
              <a:t>Export from Excel</a:t>
            </a:r>
          </a:p>
          <a:p>
            <a:pPr lvl="1"/>
            <a:r>
              <a:rPr lang="en-US" dirty="0"/>
              <a:t>Surface Pro 4 tablet support</a:t>
            </a:r>
          </a:p>
          <a:p>
            <a:pPr lvl="1"/>
            <a:r>
              <a:rPr lang="en-US" dirty="0"/>
              <a:t>Misc. Enhancements </a:t>
            </a:r>
          </a:p>
          <a:p>
            <a:pPr lvl="1"/>
            <a:r>
              <a:rPr lang="en-US" dirty="0"/>
              <a:t>Problem issues addressed</a:t>
            </a:r>
          </a:p>
          <a:p>
            <a:pPr lvl="1"/>
            <a:endParaRPr lang="en-US" dirty="0"/>
          </a:p>
          <a:p>
            <a:r>
              <a:rPr lang="en-US" dirty="0"/>
              <a:t>VeriFire Tools 9.10 was officially released on 11/8/2016</a:t>
            </a:r>
          </a:p>
          <a:p>
            <a:pPr lvl="1"/>
            <a:r>
              <a:rPr lang="en-US" dirty="0"/>
              <a:t>ULC-S527 Canadian Regulations</a:t>
            </a:r>
          </a:p>
          <a:p>
            <a:pPr lvl="1"/>
            <a:r>
              <a:rPr lang="en-US" dirty="0"/>
              <a:t>Problem Issues Addressed</a:t>
            </a:r>
          </a:p>
          <a:p>
            <a:endParaRPr lang="en-US" dirty="0"/>
          </a:p>
          <a:p>
            <a:r>
              <a:rPr lang="en-US" dirty="0"/>
              <a:t>VeriFire Tools 9.00 was officially released on 10/8/2015</a:t>
            </a:r>
          </a:p>
          <a:p>
            <a:pPr lvl="1"/>
            <a:r>
              <a:rPr lang="en-US" dirty="0"/>
              <a:t>SWIFT Wireless 2.0 support</a:t>
            </a:r>
          </a:p>
          <a:p>
            <a:pPr lvl="1"/>
            <a:r>
              <a:rPr lang="en-US" dirty="0"/>
              <a:t>Auto-Programming of the UDACT-2 for all panels</a:t>
            </a:r>
          </a:p>
          <a:p>
            <a:pPr lvl="1"/>
            <a:r>
              <a:rPr lang="en-US" dirty="0"/>
              <a:t>Surface Pro 3 tablet support</a:t>
            </a:r>
          </a:p>
          <a:p>
            <a:pPr lvl="1"/>
            <a:endParaRPr lang="en-US" dirty="0"/>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66</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12.10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058346668"/>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endParaRPr lang="en-US" dirty="0"/>
          </a:p>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67</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pic>
        <p:nvPicPr>
          <p:cNvPr id="6" name="Picture 3"/>
          <p:cNvPicPr>
            <a:picLocks noChangeAspect="1" noChangeArrowheads="1"/>
          </p:cNvPicPr>
          <p:nvPr/>
        </p:nvPicPr>
        <p:blipFill>
          <a:blip r:embed="rId3" cstate="print"/>
          <a:srcRect/>
          <a:stretch>
            <a:fillRect/>
          </a:stretch>
        </p:blipFill>
        <p:spPr bwMode="auto">
          <a:xfrm>
            <a:off x="1189038" y="5395375"/>
            <a:ext cx="1554162" cy="536219"/>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a:ln>
                  <a:noFill/>
                </a:ln>
                <a:solidFill>
                  <a:prstClr val="black">
                    <a:lumMod val="50000"/>
                    <a:lumOff val="50000"/>
                  </a:prstClr>
                </a:solidFill>
                <a:effectLst/>
                <a:uLnTx/>
                <a:uFillTx/>
                <a:latin typeface="Arial" pitchFamily="34" charset="0"/>
                <a:ea typeface="+mn-ea"/>
                <a:cs typeface="Arial" pitchFamily="34" charset="0"/>
              </a:rPr>
              <a:t>12.10 </a:t>
            </a: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754663968"/>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35973" y="236945"/>
            <a:ext cx="8002588" cy="373063"/>
          </a:xfrm>
        </p:spPr>
        <p:txBody>
          <a:bodyPr/>
          <a:lstStyle/>
          <a:p>
            <a:pPr marL="273050" indent="-273050">
              <a:spcBef>
                <a:spcPct val="20000"/>
              </a:spcBef>
            </a:pPr>
            <a:r>
              <a:rPr lang="en-US" dirty="0"/>
              <a:t>FSAE Feature</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68</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12.10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
        <p:nvSpPr>
          <p:cNvPr id="10" name="TextBox 9">
            <a:extLst>
              <a:ext uri="{FF2B5EF4-FFF2-40B4-BE49-F238E27FC236}">
                <a16:creationId xmlns:a16="http://schemas.microsoft.com/office/drawing/2014/main" id="{C9ADD3FF-149B-418E-80D8-17789ED7FAE0}"/>
              </a:ext>
            </a:extLst>
          </p:cNvPr>
          <p:cNvSpPr txBox="1"/>
          <p:nvPr/>
        </p:nvSpPr>
        <p:spPr>
          <a:xfrm>
            <a:off x="583474" y="748937"/>
            <a:ext cx="8011841" cy="1200329"/>
          </a:xfrm>
          <a:prstGeom prst="rect">
            <a:avLst/>
          </a:prstGeom>
          <a:noFill/>
        </p:spPr>
        <p:txBody>
          <a:bodyPr wrap="square" rtlCol="0">
            <a:spAutoFit/>
          </a:bodyPr>
          <a:lstStyle/>
          <a:p>
            <a:r>
              <a:rPr lang="en-US" dirty="0"/>
              <a:t>New category and settings has been added for FSAE in General settings of 3030-2</a:t>
            </a:r>
          </a:p>
          <a:p>
            <a:r>
              <a:rPr lang="en-US" dirty="0"/>
              <a:t>The range is from 80 to 135 degrees Fahrenheit</a:t>
            </a:r>
          </a:p>
          <a:p>
            <a:r>
              <a:rPr lang="en-US" dirty="0"/>
              <a:t>For Monitor default is 90 and for Unsafe it is 135 degrees Fahrenheit</a:t>
            </a:r>
          </a:p>
        </p:txBody>
      </p:sp>
      <p:pic>
        <p:nvPicPr>
          <p:cNvPr id="6" name="Picture 5">
            <a:extLst>
              <a:ext uri="{FF2B5EF4-FFF2-40B4-BE49-F238E27FC236}">
                <a16:creationId xmlns:a16="http://schemas.microsoft.com/office/drawing/2014/main" id="{0FAEAF30-7183-4959-8308-6BC0A3F6F7E1}"/>
              </a:ext>
            </a:extLst>
          </p:cNvPr>
          <p:cNvPicPr>
            <a:picLocks noChangeAspect="1"/>
          </p:cNvPicPr>
          <p:nvPr/>
        </p:nvPicPr>
        <p:blipFill>
          <a:blip r:embed="rId3"/>
          <a:stretch>
            <a:fillRect/>
          </a:stretch>
        </p:blipFill>
        <p:spPr>
          <a:xfrm>
            <a:off x="253496" y="2353923"/>
            <a:ext cx="8263441" cy="4029415"/>
          </a:xfrm>
          <a:prstGeom prst="rect">
            <a:avLst/>
          </a:prstGeom>
        </p:spPr>
      </p:pic>
    </p:spTree>
    <p:extLst>
      <p:ext uri="{BB962C8B-B14F-4D97-AF65-F5344CB8AC3E}">
        <p14:creationId xmlns:p14="http://schemas.microsoft.com/office/powerpoint/2010/main" val="421687254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a:bodyPr>
          <a:lstStyle/>
          <a:p>
            <a:endParaRPr lang="en-US" dirty="0"/>
          </a:p>
          <a:p>
            <a:r>
              <a:rPr lang="en-US" sz="1000" dirty="0" err="1"/>
              <a:t>VeriFire</a:t>
            </a:r>
            <a:r>
              <a:rPr lang="en-US" sz="1000" dirty="0"/>
              <a:t> Tools 11.40 will be officially released in 04/2021</a:t>
            </a:r>
          </a:p>
          <a:p>
            <a:pPr marL="287337" lvl="1" indent="0">
              <a:buNone/>
            </a:pPr>
            <a:r>
              <a:rPr lang="en-US" sz="1000" dirty="0"/>
              <a:t>   -  Compatibility support of new CLSS login based VFT  with Workstation  system</a:t>
            </a:r>
          </a:p>
          <a:p>
            <a:pPr marL="287337" lvl="1" indent="0">
              <a:buNone/>
            </a:pPr>
            <a:endParaRPr lang="en-US" sz="1000" dirty="0"/>
          </a:p>
          <a:p>
            <a:r>
              <a:rPr lang="en-US" sz="1000" dirty="0"/>
              <a:t>VeriFire Tools 11.30 will be officially released in 02/2021</a:t>
            </a:r>
          </a:p>
          <a:p>
            <a:pPr lvl="1"/>
            <a:r>
              <a:rPr lang="en-US" sz="1000" dirty="0"/>
              <a:t>N16 Panel Support</a:t>
            </a:r>
          </a:p>
          <a:p>
            <a:pPr lvl="1"/>
            <a:r>
              <a:rPr lang="en-US" sz="1000" dirty="0"/>
              <a:t>Added new Flashscans for N16 Panel:</a:t>
            </a:r>
          </a:p>
          <a:p>
            <a:pPr lvl="2"/>
            <a:r>
              <a:rPr lang="en-US" sz="1000" dirty="0"/>
              <a:t>RF PHOTO/HEAT (12)</a:t>
            </a:r>
          </a:p>
          <a:p>
            <a:pPr lvl="2"/>
            <a:r>
              <a:rPr lang="en-US" sz="1000" dirty="0"/>
              <a:t>PHOTO/HEAT WITH SELF TEST(39)</a:t>
            </a:r>
          </a:p>
          <a:p>
            <a:pPr lvl="2"/>
            <a:r>
              <a:rPr lang="en-US" sz="1000" dirty="0"/>
              <a:t>HIGH PHOTO(38) </a:t>
            </a:r>
          </a:p>
          <a:p>
            <a:pPr lvl="2"/>
            <a:r>
              <a:rPr lang="en-US" sz="1000" dirty="0"/>
              <a:t>Wenlock - HEAT ROR</a:t>
            </a:r>
          </a:p>
          <a:p>
            <a:pPr lvl="1"/>
            <a:r>
              <a:rPr lang="en-US" sz="1000" dirty="0"/>
              <a:t>NCD Version 3.0 support </a:t>
            </a:r>
          </a:p>
          <a:p>
            <a:pPr lvl="2"/>
            <a:r>
              <a:rPr lang="en-US" sz="1000" dirty="0"/>
              <a:t>Added AIO Programming Support</a:t>
            </a:r>
          </a:p>
          <a:p>
            <a:pPr lvl="2"/>
            <a:r>
              <a:rPr lang="en-US" sz="1000" dirty="0"/>
              <a:t>General Zones Programming</a:t>
            </a:r>
          </a:p>
          <a:p>
            <a:pPr lvl="2"/>
            <a:r>
              <a:rPr lang="en-US" sz="1000" dirty="0"/>
              <a:t>Logic Equation Programming</a:t>
            </a:r>
          </a:p>
          <a:p>
            <a:pPr lvl="2"/>
            <a:r>
              <a:rPr lang="en-US" sz="1000" dirty="0"/>
              <a:t>Alert Bar Configuration</a:t>
            </a:r>
          </a:p>
          <a:p>
            <a:pPr lvl="1"/>
            <a:r>
              <a:rPr lang="en-US" sz="1000" dirty="0"/>
              <a:t>Panel Licensing support </a:t>
            </a:r>
          </a:p>
          <a:p>
            <a:pPr lvl="1">
              <a:buNone/>
            </a:pPr>
            <a:endParaRPr lang="en-US" sz="1000" dirty="0"/>
          </a:p>
          <a:p>
            <a:pPr lvl="1"/>
            <a:endParaRPr lang="en-US" sz="1000" dirty="0"/>
          </a:p>
          <a:p>
            <a:r>
              <a:rPr lang="en-US" sz="1000" dirty="0"/>
              <a:t>VeriFire Tools 10.55 was officially released in 21/6/2019</a:t>
            </a:r>
          </a:p>
          <a:p>
            <a:pPr lvl="1"/>
            <a:r>
              <a:rPr lang="en-US" sz="1000" dirty="0"/>
              <a:t>UL 10</a:t>
            </a:r>
            <a:r>
              <a:rPr lang="en-US" sz="1000" baseline="30000" dirty="0"/>
              <a:t>th</a:t>
            </a:r>
            <a:r>
              <a:rPr lang="en-US" sz="1000" dirty="0"/>
              <a:t> Edition Compliance</a:t>
            </a:r>
          </a:p>
          <a:p>
            <a:pPr lvl="1"/>
            <a:r>
              <a:rPr lang="en-US" sz="1000" dirty="0"/>
              <a:t>Critical Update - New USB Driver for Windows 10</a:t>
            </a:r>
          </a:p>
          <a:p>
            <a:pPr lvl="1"/>
            <a:r>
              <a:rPr lang="en-US" sz="1000" dirty="0"/>
              <a:t>Problem Issues Addressed</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6</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12.55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501125702"/>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35973" y="236945"/>
            <a:ext cx="8002588" cy="373063"/>
          </a:xfrm>
        </p:spPr>
        <p:txBody>
          <a:bodyPr/>
          <a:lstStyle/>
          <a:p>
            <a:pPr marL="273050" indent="-273050">
              <a:spcBef>
                <a:spcPct val="20000"/>
              </a:spcBef>
            </a:pPr>
            <a:r>
              <a:rPr lang="en-US" dirty="0"/>
              <a:t>Broadcast system reset</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69</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1400" i="1" dirty="0">
                <a:solidFill>
                  <a:prstClr val="black">
                    <a:lumMod val="50000"/>
                    <a:lumOff val="50000"/>
                  </a:prstClr>
                </a:solidFill>
              </a:rPr>
              <a:t>12.10</a:t>
            </a: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
        <p:nvSpPr>
          <p:cNvPr id="10" name="TextBox 9">
            <a:extLst>
              <a:ext uri="{FF2B5EF4-FFF2-40B4-BE49-F238E27FC236}">
                <a16:creationId xmlns:a16="http://schemas.microsoft.com/office/drawing/2014/main" id="{C9ADD3FF-149B-418E-80D8-17789ED7FAE0}"/>
              </a:ext>
            </a:extLst>
          </p:cNvPr>
          <p:cNvSpPr txBox="1"/>
          <p:nvPr/>
        </p:nvSpPr>
        <p:spPr>
          <a:xfrm>
            <a:off x="583474" y="748937"/>
            <a:ext cx="8011841" cy="369332"/>
          </a:xfrm>
          <a:prstGeom prst="rect">
            <a:avLst/>
          </a:prstGeom>
          <a:noFill/>
        </p:spPr>
        <p:txBody>
          <a:bodyPr wrap="square" rtlCol="0">
            <a:spAutoFit/>
          </a:bodyPr>
          <a:lstStyle/>
          <a:p>
            <a:r>
              <a:rPr lang="en-US" dirty="0"/>
              <a:t>New setting has been added in General settings</a:t>
            </a:r>
          </a:p>
        </p:txBody>
      </p:sp>
      <p:pic>
        <p:nvPicPr>
          <p:cNvPr id="6" name="Picture 5">
            <a:extLst>
              <a:ext uri="{FF2B5EF4-FFF2-40B4-BE49-F238E27FC236}">
                <a16:creationId xmlns:a16="http://schemas.microsoft.com/office/drawing/2014/main" id="{E296BF82-CDC7-4680-B0B8-0B8A6E09EF37}"/>
              </a:ext>
            </a:extLst>
          </p:cNvPr>
          <p:cNvPicPr>
            <a:picLocks noChangeAspect="1"/>
          </p:cNvPicPr>
          <p:nvPr/>
        </p:nvPicPr>
        <p:blipFill>
          <a:blip r:embed="rId3"/>
          <a:stretch>
            <a:fillRect/>
          </a:stretch>
        </p:blipFill>
        <p:spPr>
          <a:xfrm>
            <a:off x="730785" y="1316855"/>
            <a:ext cx="4857750" cy="4824365"/>
          </a:xfrm>
          <a:prstGeom prst="rect">
            <a:avLst/>
          </a:prstGeom>
        </p:spPr>
      </p:pic>
    </p:spTree>
    <p:extLst>
      <p:ext uri="{BB962C8B-B14F-4D97-AF65-F5344CB8AC3E}">
        <p14:creationId xmlns:p14="http://schemas.microsoft.com/office/powerpoint/2010/main" val="1641875847"/>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35973" y="236945"/>
            <a:ext cx="8002588" cy="373063"/>
          </a:xfrm>
        </p:spPr>
        <p:txBody>
          <a:bodyPr/>
          <a:lstStyle/>
          <a:p>
            <a:pPr marL="273050" indent="-273050">
              <a:spcBef>
                <a:spcPct val="20000"/>
              </a:spcBef>
            </a:pPr>
            <a:r>
              <a:rPr lang="en-US" dirty="0"/>
              <a:t>FSAE Feature</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70</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1400" i="1" dirty="0">
                <a:solidFill>
                  <a:prstClr val="black">
                    <a:lumMod val="50000"/>
                    <a:lumOff val="50000"/>
                  </a:prstClr>
                </a:solidFill>
              </a:rPr>
              <a:t>12.10</a:t>
            </a: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
        <p:nvSpPr>
          <p:cNvPr id="10" name="TextBox 9">
            <a:extLst>
              <a:ext uri="{FF2B5EF4-FFF2-40B4-BE49-F238E27FC236}">
                <a16:creationId xmlns:a16="http://schemas.microsoft.com/office/drawing/2014/main" id="{C9ADD3FF-149B-418E-80D8-17789ED7FAE0}"/>
              </a:ext>
            </a:extLst>
          </p:cNvPr>
          <p:cNvSpPr txBox="1"/>
          <p:nvPr/>
        </p:nvSpPr>
        <p:spPr>
          <a:xfrm>
            <a:off x="583474" y="748937"/>
            <a:ext cx="8011841" cy="369332"/>
          </a:xfrm>
          <a:prstGeom prst="rect">
            <a:avLst/>
          </a:prstGeom>
          <a:noFill/>
        </p:spPr>
        <p:txBody>
          <a:bodyPr wrap="square" rtlCol="0">
            <a:spAutoFit/>
          </a:bodyPr>
          <a:lstStyle/>
          <a:p>
            <a:r>
              <a:rPr lang="en-US" dirty="0"/>
              <a:t>New FSAE Type codes has been added</a:t>
            </a:r>
          </a:p>
        </p:txBody>
      </p:sp>
      <p:pic>
        <p:nvPicPr>
          <p:cNvPr id="4" name="Picture 3">
            <a:extLst>
              <a:ext uri="{FF2B5EF4-FFF2-40B4-BE49-F238E27FC236}">
                <a16:creationId xmlns:a16="http://schemas.microsoft.com/office/drawing/2014/main" id="{4907A4D7-7E80-4F36-AD1C-5F598992614F}"/>
              </a:ext>
            </a:extLst>
          </p:cNvPr>
          <p:cNvPicPr>
            <a:picLocks noChangeAspect="1"/>
          </p:cNvPicPr>
          <p:nvPr/>
        </p:nvPicPr>
        <p:blipFill>
          <a:blip r:embed="rId3"/>
          <a:stretch>
            <a:fillRect/>
          </a:stretch>
        </p:blipFill>
        <p:spPr>
          <a:xfrm>
            <a:off x="627062" y="1416573"/>
            <a:ext cx="7692615" cy="4179005"/>
          </a:xfrm>
          <a:prstGeom prst="rect">
            <a:avLst/>
          </a:prstGeom>
        </p:spPr>
      </p:pic>
    </p:spTree>
    <p:extLst>
      <p:ext uri="{BB962C8B-B14F-4D97-AF65-F5344CB8AC3E}">
        <p14:creationId xmlns:p14="http://schemas.microsoft.com/office/powerpoint/2010/main" val="2931367385"/>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35973" y="236945"/>
            <a:ext cx="8002588" cy="373063"/>
          </a:xfrm>
        </p:spPr>
        <p:txBody>
          <a:bodyPr/>
          <a:lstStyle/>
          <a:p>
            <a:pPr marL="273050" indent="-273050">
              <a:spcBef>
                <a:spcPct val="20000"/>
              </a:spcBef>
            </a:pPr>
            <a:r>
              <a:rPr lang="en-US" dirty="0"/>
              <a:t>CLSS Services </a:t>
            </a:r>
            <a:r>
              <a:rPr lang="en-US" dirty="0" err="1"/>
              <a:t>uPDATE</a:t>
            </a:r>
            <a:endParaRPr lang="en-US"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71</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1400" i="1" dirty="0">
                <a:solidFill>
                  <a:prstClr val="black">
                    <a:lumMod val="50000"/>
                    <a:lumOff val="50000"/>
                  </a:prstClr>
                </a:solidFill>
              </a:rPr>
              <a:t>12.10</a:t>
            </a: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
        <p:nvSpPr>
          <p:cNvPr id="10" name="TextBox 9">
            <a:extLst>
              <a:ext uri="{FF2B5EF4-FFF2-40B4-BE49-F238E27FC236}">
                <a16:creationId xmlns:a16="http://schemas.microsoft.com/office/drawing/2014/main" id="{C9ADD3FF-149B-418E-80D8-17789ED7FAE0}"/>
              </a:ext>
            </a:extLst>
          </p:cNvPr>
          <p:cNvSpPr txBox="1"/>
          <p:nvPr/>
        </p:nvSpPr>
        <p:spPr>
          <a:xfrm>
            <a:off x="435973" y="705406"/>
            <a:ext cx="8011841" cy="369332"/>
          </a:xfrm>
          <a:prstGeom prst="rect">
            <a:avLst/>
          </a:prstGeom>
          <a:noFill/>
        </p:spPr>
        <p:txBody>
          <a:bodyPr wrap="square" rtlCol="0">
            <a:spAutoFit/>
          </a:bodyPr>
          <a:lstStyle/>
          <a:p>
            <a:r>
              <a:rPr lang="en-US" dirty="0"/>
              <a:t>Branch Selection and Comments section is made available </a:t>
            </a:r>
          </a:p>
        </p:txBody>
      </p:sp>
      <p:pic>
        <p:nvPicPr>
          <p:cNvPr id="9" name="Picture 8">
            <a:extLst>
              <a:ext uri="{FF2B5EF4-FFF2-40B4-BE49-F238E27FC236}">
                <a16:creationId xmlns:a16="http://schemas.microsoft.com/office/drawing/2014/main" id="{D8F3CC99-92CD-49AC-9694-0F3B1C69CD79}"/>
              </a:ext>
            </a:extLst>
          </p:cNvPr>
          <p:cNvPicPr>
            <a:picLocks noChangeAspect="1"/>
          </p:cNvPicPr>
          <p:nvPr/>
        </p:nvPicPr>
        <p:blipFill>
          <a:blip r:embed="rId3"/>
          <a:stretch>
            <a:fillRect/>
          </a:stretch>
        </p:blipFill>
        <p:spPr>
          <a:xfrm>
            <a:off x="299368" y="1432507"/>
            <a:ext cx="8275798" cy="4950831"/>
          </a:xfrm>
          <a:prstGeom prst="rect">
            <a:avLst/>
          </a:prstGeom>
        </p:spPr>
      </p:pic>
    </p:spTree>
    <p:extLst>
      <p:ext uri="{BB962C8B-B14F-4D97-AF65-F5344CB8AC3E}">
        <p14:creationId xmlns:p14="http://schemas.microsoft.com/office/powerpoint/2010/main" val="3110250368"/>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45225" y="137970"/>
            <a:ext cx="8002588" cy="373063"/>
          </a:xfrm>
        </p:spPr>
        <p:txBody>
          <a:bodyPr/>
          <a:lstStyle/>
          <a:p>
            <a:pPr marL="273050" indent="-273050">
              <a:spcBef>
                <a:spcPct val="20000"/>
              </a:spcBef>
            </a:pPr>
            <a:r>
              <a:rPr lang="en-US" dirty="0"/>
              <a:t>Site level upload</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72</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1400" i="1" dirty="0">
                <a:solidFill>
                  <a:prstClr val="black">
                    <a:lumMod val="50000"/>
                    <a:lumOff val="50000"/>
                  </a:prstClr>
                </a:solidFill>
              </a:rPr>
              <a:t>12.10</a:t>
            </a: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
        <p:nvSpPr>
          <p:cNvPr id="10" name="TextBox 9">
            <a:extLst>
              <a:ext uri="{FF2B5EF4-FFF2-40B4-BE49-F238E27FC236}">
                <a16:creationId xmlns:a16="http://schemas.microsoft.com/office/drawing/2014/main" id="{C9ADD3FF-149B-418E-80D8-17789ED7FAE0}"/>
              </a:ext>
            </a:extLst>
          </p:cNvPr>
          <p:cNvSpPr txBox="1"/>
          <p:nvPr/>
        </p:nvSpPr>
        <p:spPr>
          <a:xfrm>
            <a:off x="435972" y="534305"/>
            <a:ext cx="8011841" cy="2308324"/>
          </a:xfrm>
          <a:prstGeom prst="rect">
            <a:avLst/>
          </a:prstGeom>
          <a:noFill/>
        </p:spPr>
        <p:txBody>
          <a:bodyPr wrap="square" rtlCol="0">
            <a:spAutoFit/>
          </a:bodyPr>
          <a:lstStyle/>
          <a:p>
            <a:r>
              <a:rPr lang="en-US" dirty="0"/>
              <a:t>Site level upload feature is supported now in Tools similar to CLSS Site. Choose only customer and site and leave building empty during Project Sync. (Image 1)</a:t>
            </a:r>
          </a:p>
          <a:p>
            <a:r>
              <a:rPr lang="en-US" dirty="0"/>
              <a:t>Once upload is successful a window will appear where we need to assign a building to each panel (Image 2) and </a:t>
            </a:r>
            <a:r>
              <a:rPr lang="en-US"/>
              <a:t>select “Upload device list”</a:t>
            </a:r>
            <a:endParaRPr lang="en-US" dirty="0"/>
          </a:p>
          <a:p>
            <a:endParaRPr lang="en-US" dirty="0"/>
          </a:p>
          <a:p>
            <a:endParaRPr lang="en-US" dirty="0"/>
          </a:p>
          <a:p>
            <a:endParaRPr lang="en-US" dirty="0"/>
          </a:p>
        </p:txBody>
      </p:sp>
      <p:pic>
        <p:nvPicPr>
          <p:cNvPr id="4" name="Picture 3">
            <a:extLst>
              <a:ext uri="{FF2B5EF4-FFF2-40B4-BE49-F238E27FC236}">
                <a16:creationId xmlns:a16="http://schemas.microsoft.com/office/drawing/2014/main" id="{5FBF3D7F-FD83-4B01-A133-B8FF1D78C6DD}"/>
              </a:ext>
            </a:extLst>
          </p:cNvPr>
          <p:cNvPicPr>
            <a:picLocks noChangeAspect="1"/>
          </p:cNvPicPr>
          <p:nvPr/>
        </p:nvPicPr>
        <p:blipFill>
          <a:blip r:embed="rId3"/>
          <a:stretch>
            <a:fillRect/>
          </a:stretch>
        </p:blipFill>
        <p:spPr>
          <a:xfrm>
            <a:off x="435972" y="2082485"/>
            <a:ext cx="4136027" cy="3412967"/>
          </a:xfrm>
          <a:prstGeom prst="rect">
            <a:avLst/>
          </a:prstGeom>
        </p:spPr>
      </p:pic>
      <p:pic>
        <p:nvPicPr>
          <p:cNvPr id="8" name="Picture 7">
            <a:extLst>
              <a:ext uri="{FF2B5EF4-FFF2-40B4-BE49-F238E27FC236}">
                <a16:creationId xmlns:a16="http://schemas.microsoft.com/office/drawing/2014/main" id="{C838298C-F468-4046-8AAA-C46E2745B94E}"/>
              </a:ext>
            </a:extLst>
          </p:cNvPr>
          <p:cNvPicPr>
            <a:picLocks noChangeAspect="1"/>
          </p:cNvPicPr>
          <p:nvPr/>
        </p:nvPicPr>
        <p:blipFill>
          <a:blip r:embed="rId4"/>
          <a:stretch>
            <a:fillRect/>
          </a:stretch>
        </p:blipFill>
        <p:spPr>
          <a:xfrm>
            <a:off x="4804783" y="1970319"/>
            <a:ext cx="4136026" cy="3525134"/>
          </a:xfrm>
          <a:prstGeom prst="rect">
            <a:avLst/>
          </a:prstGeom>
        </p:spPr>
      </p:pic>
    </p:spTree>
    <p:extLst>
      <p:ext uri="{BB962C8B-B14F-4D97-AF65-F5344CB8AC3E}">
        <p14:creationId xmlns:p14="http://schemas.microsoft.com/office/powerpoint/2010/main" val="4104298054"/>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49" y="482600"/>
            <a:ext cx="8143875" cy="373063"/>
          </a:xfrm>
        </p:spPr>
        <p:txBody>
          <a:bodyPr/>
          <a:lstStyle/>
          <a:p>
            <a:pPr marL="273050" indent="-273050">
              <a:spcBef>
                <a:spcPct val="20000"/>
              </a:spcBef>
            </a:pPr>
            <a:r>
              <a:rPr lang="en-US" dirty="0"/>
              <a:t>Operating System &amp; Platform Support</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r>
              <a:rPr lang="en-US" dirty="0"/>
              <a:t>Windows 10</a:t>
            </a:r>
          </a:p>
          <a:p>
            <a:pPr lvl="1"/>
            <a:r>
              <a:rPr lang="en-US" dirty="0"/>
              <a:t>ONLY 64 bit</a:t>
            </a:r>
          </a:p>
          <a:p>
            <a:pPr lvl="1"/>
            <a:endParaRPr lang="en-US" dirty="0"/>
          </a:p>
          <a:p>
            <a:r>
              <a:rPr lang="en-US" dirty="0"/>
              <a:t>Windows Surface Pro 3 &amp; Pro 4 tablets</a:t>
            </a:r>
          </a:p>
          <a:p>
            <a:endParaRPr lang="en-US" dirty="0"/>
          </a:p>
          <a:p>
            <a:endParaRPr lang="en-US" dirty="0"/>
          </a:p>
        </p:txBody>
      </p:sp>
      <p:sp>
        <p:nvSpPr>
          <p:cNvPr id="2" name="Slide Number Placeholder 1"/>
          <p:cNvSpPr>
            <a:spLocks noGrp="1"/>
          </p:cNvSpPr>
          <p:nvPr>
            <p:ph type="sldNum" sz="quarter" idx="11"/>
          </p:nvPr>
        </p:nvSpPr>
        <p:spPr/>
        <p:txBody>
          <a:bodyPr/>
          <a:lstStyle/>
          <a:p>
            <a:pPr>
              <a:defRPr/>
            </a:pPr>
            <a:fld id="{A044375A-3DEA-42D7-BFF0-D129CBE703F5}" type="slidenum">
              <a:rPr lang="en-US" smtClean="0"/>
              <a:pPr>
                <a:defRPr/>
              </a:pPr>
              <a:t>73</a:t>
            </a:fld>
            <a:endParaRPr lang="en-US" dirty="0"/>
          </a:p>
        </p:txBody>
      </p:sp>
      <p:pic>
        <p:nvPicPr>
          <p:cNvPr id="10" name="Picture 10" descr="http://www.windows7password.net/wp-content/uploads/2010/10/MicrosoftSurface.jpeg"/>
          <p:cNvPicPr>
            <a:picLocks noChangeAspect="1" noChangeArrowheads="1"/>
          </p:cNvPicPr>
          <p:nvPr/>
        </p:nvPicPr>
        <p:blipFill>
          <a:blip r:embed="rId3" cstate="print"/>
          <a:srcRect/>
          <a:stretch>
            <a:fillRect/>
          </a:stretch>
        </p:blipFill>
        <p:spPr bwMode="auto">
          <a:xfrm>
            <a:off x="5626331" y="2178415"/>
            <a:ext cx="725487" cy="777875"/>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4"/>
          <a:stretch>
            <a:fillRect/>
          </a:stretch>
        </p:blipFill>
        <p:spPr>
          <a:xfrm>
            <a:off x="2950510" y="1421468"/>
            <a:ext cx="1023937" cy="573685"/>
          </a:xfrm>
          <a:prstGeom prst="rect">
            <a:avLst/>
          </a:prstGeom>
          <a:ln>
            <a:noFill/>
          </a:ln>
          <a:effectLst>
            <a:outerShdw blurRad="292100" dist="139700" dir="2700000" algn="tl" rotWithShape="0">
              <a:srgbClr val="333333">
                <a:alpha val="65000"/>
              </a:srgbClr>
            </a:outerShdw>
          </a:effectLst>
        </p:spPr>
      </p:pic>
      <p:sp>
        <p:nvSpPr>
          <p:cNvPr id="1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400" i="1">
                <a:solidFill>
                  <a:schemeClr val="tx1">
                    <a:lumMod val="50000"/>
                    <a:lumOff val="50000"/>
                  </a:schemeClr>
                </a:solidFill>
              </a:rPr>
              <a:t>12.10 </a:t>
            </a:r>
            <a:r>
              <a:rPr lang="en-US" sz="1400" i="1" dirty="0">
                <a:solidFill>
                  <a:schemeClr val="tx1">
                    <a:lumMod val="50000"/>
                    <a:lumOff val="50000"/>
                  </a:schemeClr>
                </a:solidFill>
              </a:rPr>
              <a:t>Release</a:t>
            </a:r>
          </a:p>
        </p:txBody>
      </p:sp>
    </p:spTree>
    <p:extLst>
      <p:ext uri="{BB962C8B-B14F-4D97-AF65-F5344CB8AC3E}">
        <p14:creationId xmlns:p14="http://schemas.microsoft.com/office/powerpoint/2010/main" val="165870862"/>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11.90</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 / 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a:bodyPr>
          <a:lstStyle/>
          <a:p>
            <a:r>
              <a:rPr lang="en-US" dirty="0"/>
              <a:t>This presentation provides a more expanded discussion of the enhancements in VeriFire Tools 11.95. This release has the changes in View Permissions screen. The rest of the changes are same like 11.90</a:t>
            </a:r>
          </a:p>
          <a:p>
            <a:endParaRPr lang="en-US" dirty="0"/>
          </a:p>
          <a:p>
            <a:pPr lvl="1"/>
            <a:r>
              <a:rPr lang="en-US" dirty="0"/>
              <a:t>Release History</a:t>
            </a:r>
          </a:p>
          <a:p>
            <a:pPr lvl="1"/>
            <a:r>
              <a:rPr lang="en-US" dirty="0"/>
              <a:t>Changes in View Permissions screen (New in 11.95) </a:t>
            </a:r>
          </a:p>
          <a:p>
            <a:pPr lvl="1"/>
            <a:r>
              <a:rPr lang="en-US" dirty="0"/>
              <a:t>Operating Systems / Platform Updates</a:t>
            </a:r>
          </a:p>
          <a:p>
            <a:pPr lvl="1"/>
            <a:r>
              <a:rPr lang="en-US" dirty="0"/>
              <a:t>Support for N16 and NCD version 5 and above</a:t>
            </a:r>
          </a:p>
          <a:p>
            <a:pPr lvl="1"/>
            <a:r>
              <a:rPr lang="en-US" dirty="0"/>
              <a:t>Support for Database Conversion from 3030-2 version 26 onwards to N16</a:t>
            </a:r>
          </a:p>
          <a:p>
            <a:pPr lvl="1"/>
            <a:r>
              <a:rPr lang="en-US" dirty="0"/>
              <a:t>Support for Database Conversion from 640-2/320 version 26 onwards to N16</a:t>
            </a:r>
          </a:p>
          <a:p>
            <a:pPr lvl="1">
              <a:buFontTx/>
              <a:buChar char="-"/>
            </a:pPr>
            <a:r>
              <a:rPr lang="en-US" dirty="0"/>
              <a:t>Degrade Mode Support</a:t>
            </a:r>
          </a:p>
          <a:p>
            <a:pPr lvl="1">
              <a:buFontTx/>
              <a:buChar char="-"/>
            </a:pPr>
            <a:r>
              <a:rPr lang="en-US" dirty="0"/>
              <a:t>Support Detectors with Sub-Addressing in Logic Equations, AIO Mapping</a:t>
            </a:r>
          </a:p>
          <a:p>
            <a:pPr lvl="1">
              <a:buFontTx/>
              <a:buChar char="-"/>
            </a:pPr>
            <a:r>
              <a:rPr lang="en-US" dirty="0"/>
              <a:t>Support Trouble reporting on sub-address level</a:t>
            </a:r>
          </a:p>
          <a:p>
            <a:pPr lvl="1">
              <a:buFontTx/>
              <a:buChar char="-"/>
            </a:pPr>
            <a:r>
              <a:rPr lang="en-US" dirty="0"/>
              <a:t>JCI devices Compatibility to avoid Brand mismatch trouble</a:t>
            </a:r>
          </a:p>
          <a:p>
            <a:pPr lvl="1">
              <a:buFontTx/>
              <a:buChar char="-"/>
            </a:pPr>
            <a:r>
              <a:rPr lang="en-US" dirty="0"/>
              <a:t>Support Auto-Sync on CLSS feature</a:t>
            </a:r>
          </a:p>
          <a:p>
            <a:pPr marL="287337" lvl="1" indent="0">
              <a:buNone/>
            </a:pPr>
            <a:endParaRPr lang="en-US" dirty="0"/>
          </a:p>
          <a:p>
            <a:pPr lvl="1"/>
            <a:endParaRPr lang="en-US" dirty="0"/>
          </a:p>
          <a:p>
            <a:pPr lvl="1"/>
            <a:endParaRPr lang="en-US" dirty="0"/>
          </a:p>
          <a:p>
            <a:pPr lvl="1"/>
            <a:endParaRPr lang="en-US" dirty="0"/>
          </a:p>
          <a:p>
            <a:pPr lvl="1"/>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75</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11.95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695437660"/>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55000" lnSpcReduction="20000"/>
          </a:bodyPr>
          <a:lstStyle/>
          <a:p>
            <a:endParaRPr lang="en-US" dirty="0"/>
          </a:p>
          <a:p>
            <a:r>
              <a:rPr lang="en-US" dirty="0"/>
              <a:t>VeriFire Tools 11.95 will be officially released in 09/2022</a:t>
            </a:r>
          </a:p>
          <a:p>
            <a:pPr lvl="1"/>
            <a:r>
              <a:rPr lang="en-US" sz="1700" dirty="0"/>
              <a:t>Updates to View Permissions screen</a:t>
            </a:r>
          </a:p>
          <a:p>
            <a:endParaRPr lang="en-US" dirty="0"/>
          </a:p>
          <a:p>
            <a:r>
              <a:rPr lang="en-US" dirty="0"/>
              <a:t>VeriFire Tools 11.90 will be officially released in 05/2022</a:t>
            </a:r>
          </a:p>
          <a:p>
            <a:pPr lvl="1"/>
            <a:r>
              <a:rPr lang="en-US" sz="1700" dirty="0"/>
              <a:t>Support for N16 and NCD version 5 and above</a:t>
            </a:r>
          </a:p>
          <a:p>
            <a:pPr lvl="1"/>
            <a:r>
              <a:rPr lang="en-US" sz="1700" dirty="0"/>
              <a:t>Support for Database Conversion from 3030-2 version 26 onwards to N16</a:t>
            </a:r>
          </a:p>
          <a:p>
            <a:pPr lvl="1"/>
            <a:r>
              <a:rPr lang="en-US" sz="1700" dirty="0"/>
              <a:t>Support for Database Conversion from 640-2/320 version 26 onwards to N16</a:t>
            </a:r>
          </a:p>
          <a:p>
            <a:pPr lvl="1"/>
            <a:r>
              <a:rPr lang="en-US" sz="1700" dirty="0"/>
              <a:t>Degrade Mode Support</a:t>
            </a:r>
          </a:p>
          <a:p>
            <a:pPr lvl="1"/>
            <a:r>
              <a:rPr lang="en-US" sz="1700" dirty="0"/>
              <a:t>Support Detectors with Sub-Addressing in Logic Equations, AIO Mapping</a:t>
            </a:r>
          </a:p>
          <a:p>
            <a:pPr lvl="1"/>
            <a:r>
              <a:rPr lang="en-US" sz="1700" dirty="0"/>
              <a:t>Support Trouble reporting on sub-address level</a:t>
            </a:r>
          </a:p>
          <a:p>
            <a:pPr lvl="1"/>
            <a:r>
              <a:rPr lang="en-US" sz="1700" dirty="0"/>
              <a:t>JCI devices Compatibility to avoid Brand mismatch trouble</a:t>
            </a:r>
          </a:p>
          <a:p>
            <a:r>
              <a:rPr lang="en-US" sz="1700" dirty="0"/>
              <a:t>       Support Auto-Sync on CLSS feature</a:t>
            </a:r>
          </a:p>
          <a:p>
            <a:endParaRPr lang="en-US" dirty="0"/>
          </a:p>
          <a:p>
            <a:endParaRPr lang="en-US" dirty="0"/>
          </a:p>
          <a:p>
            <a:r>
              <a:rPr lang="en-US" dirty="0"/>
              <a:t>VeriFire Tools 11.60 will be officially released in 08/2021</a:t>
            </a:r>
          </a:p>
          <a:p>
            <a:pPr lvl="1"/>
            <a:r>
              <a:rPr lang="en-US" dirty="0"/>
              <a:t>RLD Support for N16 and NCD version 4.5 and above</a:t>
            </a:r>
          </a:p>
          <a:p>
            <a:pPr lvl="1"/>
            <a:r>
              <a:rPr lang="en-US" dirty="0"/>
              <a:t>UL 7</a:t>
            </a:r>
            <a:r>
              <a:rPr lang="en-US" baseline="30000" dirty="0"/>
              <a:t>th</a:t>
            </a:r>
            <a:r>
              <a:rPr lang="en-US" dirty="0"/>
              <a:t> edition changes for NFS2-3030, 640-2/210 version 29 and above</a:t>
            </a:r>
          </a:p>
          <a:p>
            <a:pPr lvl="1">
              <a:buFontTx/>
              <a:buChar char="-"/>
            </a:pPr>
            <a:r>
              <a:rPr lang="en-US" dirty="0"/>
              <a:t>Support Korean region for 3030-2 version 29 and above</a:t>
            </a:r>
          </a:p>
          <a:p>
            <a:pPr lvl="1">
              <a:buFontTx/>
              <a:buChar char="-"/>
            </a:pPr>
            <a:r>
              <a:rPr lang="en-US" dirty="0"/>
              <a:t>Remote Programming via CLSS support for NCA-2(version 27 and above) and NCD(version 3 and above)</a:t>
            </a:r>
          </a:p>
          <a:p>
            <a:pPr lvl="1">
              <a:buFontTx/>
              <a:buChar char="-"/>
            </a:pPr>
            <a:r>
              <a:rPr lang="en-US" dirty="0"/>
              <a:t>Service Pack download support for N16 version 4.5 and above</a:t>
            </a:r>
          </a:p>
          <a:p>
            <a:pPr marL="287337" lvl="1" indent="0">
              <a:buNone/>
            </a:pPr>
            <a:endParaRPr lang="en-US" dirty="0"/>
          </a:p>
          <a:p>
            <a:pPr lvl="1">
              <a:buFontTx/>
              <a:buChar char="-"/>
            </a:pPr>
            <a:endParaRPr lang="en-US" dirty="0"/>
          </a:p>
          <a:p>
            <a:r>
              <a:rPr lang="en-US" dirty="0" err="1"/>
              <a:t>VeriFire</a:t>
            </a:r>
            <a:r>
              <a:rPr lang="en-US" dirty="0"/>
              <a:t> Tools 11.50 is officially released in 05/2021</a:t>
            </a:r>
          </a:p>
          <a:p>
            <a:pPr lvl="1"/>
            <a:r>
              <a:rPr lang="en-US" dirty="0"/>
              <a:t>Auto-Programming support for N16</a:t>
            </a:r>
          </a:p>
          <a:p>
            <a:pPr lvl="1"/>
            <a:r>
              <a:rPr lang="en-US" dirty="0"/>
              <a:t>UL 7</a:t>
            </a:r>
            <a:r>
              <a:rPr lang="en-US" baseline="30000" dirty="0"/>
              <a:t>th</a:t>
            </a:r>
            <a:r>
              <a:rPr lang="en-US" dirty="0"/>
              <a:t> edition changes for N16</a:t>
            </a:r>
          </a:p>
          <a:p>
            <a:pPr lvl="1"/>
            <a:r>
              <a:rPr lang="en-US" dirty="0"/>
              <a:t>Workstation Support</a:t>
            </a:r>
          </a:p>
          <a:p>
            <a:pPr marL="287337" lvl="1" indent="0">
              <a:buNone/>
            </a:pPr>
            <a:r>
              <a:rPr lang="en-US" dirty="0"/>
              <a:t>   Compatibility support of new CLSS login based VFT  with Workstation  system</a:t>
            </a:r>
          </a:p>
          <a:p>
            <a:pPr lvl="1">
              <a:buFontTx/>
              <a:buChar char="-"/>
            </a:pPr>
            <a:r>
              <a:rPr lang="en-US" dirty="0"/>
              <a:t>Firmware signing verification</a:t>
            </a:r>
          </a:p>
          <a:p>
            <a:pPr lvl="1">
              <a:buFontTx/>
              <a:buChar char="-"/>
            </a:pPr>
            <a:r>
              <a:rPr lang="en-US" dirty="0"/>
              <a:t>Self Test Abort feature support in N16</a:t>
            </a:r>
          </a:p>
          <a:p>
            <a:pPr lvl="1">
              <a:buFontTx/>
              <a:buChar char="-"/>
            </a:pPr>
            <a:endParaRPr lang="en-US" dirty="0"/>
          </a:p>
          <a:p>
            <a:endParaRPr lang="en-US" dirty="0"/>
          </a:p>
          <a:p>
            <a:pPr marL="287337" lvl="1" indent="0">
              <a:buNone/>
            </a:pPr>
            <a:r>
              <a:rPr lang="en-US" dirty="0"/>
              <a:t>   </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76</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11.95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4080399733"/>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r>
              <a:rPr lang="en-US" dirty="0"/>
              <a:t>VeriFire Tools 11.40 will be officially released in 04/2021</a:t>
            </a:r>
          </a:p>
          <a:p>
            <a:pPr marL="287337" lvl="1" indent="0">
              <a:buNone/>
            </a:pPr>
            <a:r>
              <a:rPr lang="en-US" dirty="0"/>
              <a:t>   -  Compatibility support of new CLSS login based VFT  with Workstation  system</a:t>
            </a:r>
          </a:p>
          <a:p>
            <a:pPr marL="287337" lvl="1" indent="0">
              <a:buNone/>
            </a:pPr>
            <a:endParaRPr lang="en-US" dirty="0"/>
          </a:p>
          <a:p>
            <a:r>
              <a:rPr lang="en-US" dirty="0"/>
              <a:t>VeriFire Tools 11.30 will be officially released in 02/2021</a:t>
            </a:r>
          </a:p>
          <a:p>
            <a:pPr lvl="1"/>
            <a:r>
              <a:rPr lang="en-US" dirty="0"/>
              <a:t>N16 Panel Support</a:t>
            </a:r>
          </a:p>
          <a:p>
            <a:pPr lvl="1"/>
            <a:r>
              <a:rPr lang="en-US" dirty="0"/>
              <a:t>Added new Flashscans for N16 Panel:</a:t>
            </a:r>
          </a:p>
          <a:p>
            <a:pPr lvl="2"/>
            <a:r>
              <a:rPr lang="en-US" sz="1400" dirty="0"/>
              <a:t>RF PHOTO/HEAT (12)</a:t>
            </a:r>
          </a:p>
          <a:p>
            <a:pPr lvl="2"/>
            <a:r>
              <a:rPr lang="en-US" sz="1400" dirty="0"/>
              <a:t>PHOTO/HEAT WITH SELF TEST(39)</a:t>
            </a:r>
          </a:p>
          <a:p>
            <a:pPr lvl="2"/>
            <a:r>
              <a:rPr lang="en-US" sz="1400" dirty="0"/>
              <a:t>HIGH PHOTO(38)</a:t>
            </a:r>
            <a:r>
              <a:rPr lang="en-US" dirty="0"/>
              <a:t> </a:t>
            </a:r>
          </a:p>
          <a:p>
            <a:pPr lvl="2"/>
            <a:r>
              <a:rPr lang="en-US" dirty="0"/>
              <a:t>Wenlock - HEAT ROR</a:t>
            </a:r>
          </a:p>
          <a:p>
            <a:pPr lvl="1"/>
            <a:r>
              <a:rPr lang="en-US" dirty="0"/>
              <a:t>NCD Version 3.0 support </a:t>
            </a:r>
          </a:p>
          <a:p>
            <a:pPr lvl="2"/>
            <a:r>
              <a:rPr lang="en-US" dirty="0"/>
              <a:t>Added AIO Programming Support</a:t>
            </a:r>
          </a:p>
          <a:p>
            <a:pPr lvl="2"/>
            <a:r>
              <a:rPr lang="en-US" dirty="0"/>
              <a:t>General Zones Programming</a:t>
            </a:r>
          </a:p>
          <a:p>
            <a:pPr lvl="2"/>
            <a:r>
              <a:rPr lang="en-US" dirty="0"/>
              <a:t>Logic Equation Programming</a:t>
            </a:r>
          </a:p>
          <a:p>
            <a:pPr lvl="2"/>
            <a:r>
              <a:rPr lang="en-US" dirty="0"/>
              <a:t>Alert Bar Configuration</a:t>
            </a:r>
          </a:p>
          <a:p>
            <a:pPr lvl="1"/>
            <a:r>
              <a:rPr lang="en-US" dirty="0"/>
              <a:t>Panel Licensing support </a:t>
            </a:r>
          </a:p>
          <a:p>
            <a:pPr lvl="1">
              <a:buNone/>
            </a:pPr>
            <a:endParaRPr lang="en-US" dirty="0"/>
          </a:p>
          <a:p>
            <a:pPr lvl="1"/>
            <a:endParaRPr lang="en-US" dirty="0"/>
          </a:p>
          <a:p>
            <a:r>
              <a:rPr lang="en-US" dirty="0"/>
              <a:t>VeriFire Tools 10.55 was officially released in 21/6/2019</a:t>
            </a:r>
          </a:p>
          <a:p>
            <a:pPr lvl="1"/>
            <a:r>
              <a:rPr lang="en-US" dirty="0"/>
              <a:t>UL 10</a:t>
            </a:r>
            <a:r>
              <a:rPr lang="en-US" baseline="30000" dirty="0"/>
              <a:t>th</a:t>
            </a:r>
            <a:r>
              <a:rPr lang="en-US" dirty="0"/>
              <a:t> Edition Compliance</a:t>
            </a:r>
          </a:p>
          <a:p>
            <a:pPr lvl="1"/>
            <a:r>
              <a:rPr lang="en-US" dirty="0"/>
              <a:t>Critical Update - New USB Driver for Windows 10</a:t>
            </a:r>
          </a:p>
          <a:p>
            <a:pPr lvl="1"/>
            <a:r>
              <a:rPr lang="en-US" dirty="0"/>
              <a:t>Problem Issues Addressed</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77</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11.95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867776531"/>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a:bodyPr>
          <a:lstStyle/>
          <a:p>
            <a:pPr marL="287337" lvl="1" indent="0">
              <a:buNone/>
            </a:pPr>
            <a:endParaRPr lang="en-US" dirty="0"/>
          </a:p>
          <a:p>
            <a:endParaRPr lang="en-US" dirty="0"/>
          </a:p>
          <a:p>
            <a:r>
              <a:rPr lang="en-US" dirty="0"/>
              <a:t>VeriFire Tools 10.50 was officially released on 4/2/2019</a:t>
            </a:r>
          </a:p>
          <a:p>
            <a:pPr lvl="1"/>
            <a:r>
              <a:rPr lang="en-US" dirty="0"/>
              <a:t>NCD 2.0 Support</a:t>
            </a:r>
          </a:p>
          <a:p>
            <a:pPr marL="0" indent="0">
              <a:buNone/>
            </a:pPr>
            <a:endParaRPr lang="en-US" dirty="0"/>
          </a:p>
          <a:p>
            <a:r>
              <a:rPr lang="en-US" dirty="0"/>
              <a:t>VeriFire Tools 10.10 was officially released on 2/11/2019</a:t>
            </a:r>
          </a:p>
          <a:p>
            <a:pPr lvl="1"/>
            <a:r>
              <a:rPr lang="en-US" dirty="0"/>
              <a:t>Problem issues addressed</a:t>
            </a:r>
          </a:p>
          <a:p>
            <a:endParaRPr lang="en-US" dirty="0"/>
          </a:p>
          <a:p>
            <a:r>
              <a:rPr lang="en-US" dirty="0"/>
              <a:t>VeriFire Tools 10.00 was officially released on 9/12/2018</a:t>
            </a:r>
          </a:p>
          <a:p>
            <a:pPr lvl="1"/>
            <a:r>
              <a:rPr lang="en-US" dirty="0"/>
              <a:t>Support of the NCD (Network Control Display) Panel</a:t>
            </a:r>
          </a:p>
          <a:p>
            <a:pPr lvl="1"/>
            <a:r>
              <a:rPr lang="en-US" dirty="0"/>
              <a:t>New NDL (Notifier Design Language) Theme</a:t>
            </a:r>
          </a:p>
          <a:p>
            <a:pPr lvl="1"/>
            <a:r>
              <a:rPr lang="en-US" dirty="0"/>
              <a:t>Non-Default Indicator Feature</a:t>
            </a:r>
          </a:p>
          <a:p>
            <a:pPr lvl="1"/>
            <a:r>
              <a:rPr lang="en-US" dirty="0"/>
              <a:t>More advanced Project Import Wizard and Utility</a:t>
            </a:r>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78</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11.95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10096235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a:bodyPr>
          <a:lstStyle/>
          <a:p>
            <a:r>
              <a:rPr lang="en-US" sz="1000" dirty="0" err="1"/>
              <a:t>VeriFire</a:t>
            </a:r>
            <a:r>
              <a:rPr lang="en-US" sz="1000" dirty="0"/>
              <a:t> Tools 10.50 was officially released on 4/2/2019</a:t>
            </a:r>
          </a:p>
          <a:p>
            <a:pPr lvl="1"/>
            <a:r>
              <a:rPr lang="en-US" sz="1000" dirty="0"/>
              <a:t>NCD 2.0 Support</a:t>
            </a:r>
          </a:p>
          <a:p>
            <a:pPr marL="0" indent="0">
              <a:buNone/>
            </a:pPr>
            <a:endParaRPr lang="en-US" sz="1000" dirty="0"/>
          </a:p>
          <a:p>
            <a:r>
              <a:rPr lang="en-US" sz="1000" dirty="0"/>
              <a:t>VeriFire Tools 10.10 was officially released on 2/11/2019</a:t>
            </a:r>
          </a:p>
          <a:p>
            <a:pPr lvl="1"/>
            <a:r>
              <a:rPr lang="en-US" sz="1000" dirty="0"/>
              <a:t>Problem issues addressed</a:t>
            </a:r>
          </a:p>
          <a:p>
            <a:endParaRPr lang="en-US" sz="1000" dirty="0"/>
          </a:p>
          <a:p>
            <a:r>
              <a:rPr lang="en-US" sz="1000" dirty="0"/>
              <a:t>VeriFire Tools 10.00 was officially released on 9/12/2018</a:t>
            </a:r>
          </a:p>
          <a:p>
            <a:pPr lvl="1"/>
            <a:r>
              <a:rPr lang="en-US" sz="1000" dirty="0"/>
              <a:t>Support of the NCD (Network Control Display) Panel</a:t>
            </a:r>
          </a:p>
          <a:p>
            <a:pPr lvl="1"/>
            <a:r>
              <a:rPr lang="en-US" sz="1000" dirty="0"/>
              <a:t>New NDL (Notifier Design Language) Theme</a:t>
            </a:r>
          </a:p>
          <a:p>
            <a:pPr lvl="1"/>
            <a:r>
              <a:rPr lang="en-US" sz="1000" dirty="0"/>
              <a:t>Non-Default Indicator Feature</a:t>
            </a:r>
          </a:p>
          <a:p>
            <a:pPr lvl="1"/>
            <a:r>
              <a:rPr lang="en-US" sz="1000" dirty="0"/>
              <a:t>More advanced Project Import Wizard and Utility</a:t>
            </a:r>
          </a:p>
          <a:p>
            <a:endParaRPr lang="en-US" sz="1000" dirty="0"/>
          </a:p>
          <a:p>
            <a:r>
              <a:rPr lang="en-US" sz="1000" dirty="0" err="1"/>
              <a:t>VeriFire</a:t>
            </a:r>
            <a:r>
              <a:rPr lang="en-US" sz="1000" dirty="0"/>
              <a:t> Tools 9.40 (OEMs only) was officially released on 02/2016</a:t>
            </a:r>
          </a:p>
          <a:p>
            <a:pPr lvl="1"/>
            <a:r>
              <a:rPr lang="en-US" sz="1000" dirty="0"/>
              <a:t>Network Topology Map</a:t>
            </a:r>
          </a:p>
          <a:p>
            <a:pPr lvl="1"/>
            <a:r>
              <a:rPr lang="en-US" sz="1000" dirty="0"/>
              <a:t>Network Level Download / Upload</a:t>
            </a:r>
          </a:p>
          <a:p>
            <a:pPr lvl="1"/>
            <a:r>
              <a:rPr lang="en-US" sz="1000" dirty="0"/>
              <a:t>Panel History Upload</a:t>
            </a:r>
          </a:p>
          <a:p>
            <a:pPr lvl="1"/>
            <a:r>
              <a:rPr lang="en-US" sz="1000" dirty="0"/>
              <a:t>Project Improvements on Import </a:t>
            </a:r>
          </a:p>
          <a:p>
            <a:pPr lvl="1"/>
            <a:r>
              <a:rPr lang="en-US" sz="1000" dirty="0"/>
              <a:t>Clear Database Tracking Information</a:t>
            </a:r>
          </a:p>
          <a:p>
            <a:pPr lvl="1"/>
            <a:r>
              <a:rPr lang="en-US" sz="1000" dirty="0"/>
              <a:t>Improvement in “My Clipboard” Manager</a:t>
            </a:r>
          </a:p>
          <a:p>
            <a:pPr lvl="1"/>
            <a:r>
              <a:rPr lang="en-US" sz="1000" dirty="0"/>
              <a:t>Export from Excel</a:t>
            </a:r>
          </a:p>
          <a:p>
            <a:pPr lvl="1"/>
            <a:r>
              <a:rPr lang="en-US" sz="1000" dirty="0"/>
              <a:t>Surface Pro 4 tablet support</a:t>
            </a:r>
          </a:p>
          <a:p>
            <a:pPr lvl="1"/>
            <a:r>
              <a:rPr lang="en-US" sz="1000" dirty="0"/>
              <a:t>Misc. Enhancements </a:t>
            </a:r>
          </a:p>
          <a:p>
            <a:pPr lvl="1"/>
            <a:r>
              <a:rPr lang="en-US" sz="1000" dirty="0"/>
              <a:t>Problem issues addressed</a:t>
            </a:r>
          </a:p>
          <a:p>
            <a:endParaRPr lang="en-US" sz="1000" dirty="0"/>
          </a:p>
          <a:p>
            <a:r>
              <a:rPr lang="en-US" sz="1000" dirty="0" err="1"/>
              <a:t>VeriFire</a:t>
            </a:r>
            <a:r>
              <a:rPr lang="en-US" sz="1000" dirty="0"/>
              <a:t> Tools 9.10 was officially released on 11/8/2016</a:t>
            </a:r>
          </a:p>
          <a:p>
            <a:pPr lvl="1"/>
            <a:r>
              <a:rPr lang="en-US" sz="1000" dirty="0"/>
              <a:t>ULC-S527 Canadian Regulations</a:t>
            </a:r>
          </a:p>
          <a:p>
            <a:pPr lvl="1"/>
            <a:r>
              <a:rPr lang="en-US" sz="1000" dirty="0"/>
              <a:t>Problem Issues Addressed</a:t>
            </a:r>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7</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12.55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4201166300"/>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85000" lnSpcReduction="10000"/>
          </a:bodyPr>
          <a:lstStyle/>
          <a:p>
            <a:r>
              <a:rPr lang="en-US" dirty="0"/>
              <a:t>VeriFire Tools 9.40 (OEMs only) was officially released </a:t>
            </a:r>
            <a:r>
              <a:rPr lang="en-US"/>
              <a:t>on 02/2016</a:t>
            </a:r>
            <a:endParaRPr lang="en-US" dirty="0"/>
          </a:p>
          <a:p>
            <a:pPr lvl="1"/>
            <a:r>
              <a:rPr lang="en-US" dirty="0"/>
              <a:t>Network Topology Map</a:t>
            </a:r>
          </a:p>
          <a:p>
            <a:pPr lvl="1"/>
            <a:r>
              <a:rPr lang="en-US" dirty="0"/>
              <a:t>Network Level Download / Upload</a:t>
            </a:r>
          </a:p>
          <a:p>
            <a:pPr lvl="1"/>
            <a:r>
              <a:rPr lang="en-US" dirty="0"/>
              <a:t>Panel History Upload</a:t>
            </a:r>
          </a:p>
          <a:p>
            <a:pPr lvl="1"/>
            <a:r>
              <a:rPr lang="en-US" dirty="0"/>
              <a:t>Project Improvements on Import </a:t>
            </a:r>
          </a:p>
          <a:p>
            <a:pPr lvl="1"/>
            <a:r>
              <a:rPr lang="en-US" dirty="0"/>
              <a:t>Clear Database Tracking Information</a:t>
            </a:r>
          </a:p>
          <a:p>
            <a:pPr lvl="1"/>
            <a:r>
              <a:rPr lang="en-US" dirty="0"/>
              <a:t>Improvement in “My Clipboard” Manager</a:t>
            </a:r>
          </a:p>
          <a:p>
            <a:pPr lvl="1"/>
            <a:r>
              <a:rPr lang="en-US" dirty="0"/>
              <a:t>Export from Excel</a:t>
            </a:r>
          </a:p>
          <a:p>
            <a:pPr lvl="1"/>
            <a:r>
              <a:rPr lang="en-US" dirty="0"/>
              <a:t>Surface Pro 4 tablet support</a:t>
            </a:r>
          </a:p>
          <a:p>
            <a:pPr lvl="1"/>
            <a:r>
              <a:rPr lang="en-US" dirty="0"/>
              <a:t>Misc. Enhancements </a:t>
            </a:r>
          </a:p>
          <a:p>
            <a:pPr lvl="1"/>
            <a:r>
              <a:rPr lang="en-US" dirty="0"/>
              <a:t>Problem issues addressed</a:t>
            </a:r>
          </a:p>
          <a:p>
            <a:pPr lvl="1"/>
            <a:endParaRPr lang="en-US" dirty="0"/>
          </a:p>
          <a:p>
            <a:r>
              <a:rPr lang="en-US" dirty="0"/>
              <a:t>VeriFire Tools 9.10 was officially released on 11/8/2016</a:t>
            </a:r>
          </a:p>
          <a:p>
            <a:pPr lvl="1"/>
            <a:r>
              <a:rPr lang="en-US" dirty="0"/>
              <a:t>ULC-S527 Canadian Regulations</a:t>
            </a:r>
          </a:p>
          <a:p>
            <a:pPr lvl="1"/>
            <a:r>
              <a:rPr lang="en-US" dirty="0"/>
              <a:t>Problem Issues Addressed</a:t>
            </a:r>
          </a:p>
          <a:p>
            <a:endParaRPr lang="en-US" dirty="0"/>
          </a:p>
          <a:p>
            <a:r>
              <a:rPr lang="en-US" dirty="0"/>
              <a:t>VeriFire Tools 9.00 was officially released on 10/8/2015</a:t>
            </a:r>
          </a:p>
          <a:p>
            <a:pPr lvl="1"/>
            <a:r>
              <a:rPr lang="en-US" dirty="0"/>
              <a:t>SWIFT Wireless 2.0 support</a:t>
            </a:r>
          </a:p>
          <a:p>
            <a:pPr lvl="1"/>
            <a:r>
              <a:rPr lang="en-US" dirty="0"/>
              <a:t>Auto-Programming of the UDACT-2 for all panels</a:t>
            </a:r>
          </a:p>
          <a:p>
            <a:pPr lvl="1"/>
            <a:r>
              <a:rPr lang="en-US" dirty="0"/>
              <a:t>Surface Pro 3 tablet support</a:t>
            </a:r>
          </a:p>
          <a:p>
            <a:pPr lvl="1"/>
            <a:endParaRPr lang="en-US" dirty="0"/>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79</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11.95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4220692717"/>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endParaRPr lang="en-US" dirty="0"/>
          </a:p>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80</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pic>
        <p:nvPicPr>
          <p:cNvPr id="6" name="Picture 3"/>
          <p:cNvPicPr>
            <a:picLocks noChangeAspect="1" noChangeArrowheads="1"/>
          </p:cNvPicPr>
          <p:nvPr/>
        </p:nvPicPr>
        <p:blipFill>
          <a:blip r:embed="rId3" cstate="print"/>
          <a:srcRect/>
          <a:stretch>
            <a:fillRect/>
          </a:stretch>
        </p:blipFill>
        <p:spPr bwMode="auto">
          <a:xfrm>
            <a:off x="1189038" y="5395375"/>
            <a:ext cx="1554162" cy="536219"/>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11.95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675471457"/>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35973" y="236945"/>
            <a:ext cx="8002588" cy="373063"/>
          </a:xfrm>
        </p:spPr>
        <p:txBody>
          <a:bodyPr/>
          <a:lstStyle/>
          <a:p>
            <a:pPr marL="273050" indent="-273050">
              <a:spcBef>
                <a:spcPct val="20000"/>
              </a:spcBef>
            </a:pPr>
            <a:r>
              <a:rPr lang="en-US" dirty="0"/>
              <a:t>AUTO Sync ON CLSS </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81</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11.95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
        <p:nvSpPr>
          <p:cNvPr id="10" name="TextBox 9">
            <a:extLst>
              <a:ext uri="{FF2B5EF4-FFF2-40B4-BE49-F238E27FC236}">
                <a16:creationId xmlns:a16="http://schemas.microsoft.com/office/drawing/2014/main" id="{C9ADD3FF-149B-418E-80D8-17789ED7FAE0}"/>
              </a:ext>
            </a:extLst>
          </p:cNvPr>
          <p:cNvSpPr txBox="1"/>
          <p:nvPr/>
        </p:nvSpPr>
        <p:spPr>
          <a:xfrm>
            <a:off x="583474" y="748937"/>
            <a:ext cx="8011841" cy="646331"/>
          </a:xfrm>
          <a:prstGeom prst="rect">
            <a:avLst/>
          </a:prstGeom>
          <a:noFill/>
        </p:spPr>
        <p:txBody>
          <a:bodyPr wrap="square" rtlCol="0">
            <a:spAutoFit/>
          </a:bodyPr>
          <a:lstStyle/>
          <a:p>
            <a:r>
              <a:rPr lang="en-US" dirty="0"/>
              <a:t>New fields Customer, Site, Building and “Auto Sync on CLSS” added in Create Project and Import Project</a:t>
            </a:r>
          </a:p>
        </p:txBody>
      </p:sp>
      <p:pic>
        <p:nvPicPr>
          <p:cNvPr id="8" name="Picture 7">
            <a:extLst>
              <a:ext uri="{FF2B5EF4-FFF2-40B4-BE49-F238E27FC236}">
                <a16:creationId xmlns:a16="http://schemas.microsoft.com/office/drawing/2014/main" id="{11F11150-909F-4D35-BEF4-547DD3C96774}"/>
              </a:ext>
            </a:extLst>
          </p:cNvPr>
          <p:cNvPicPr>
            <a:picLocks noChangeAspect="1"/>
          </p:cNvPicPr>
          <p:nvPr/>
        </p:nvPicPr>
        <p:blipFill>
          <a:blip r:embed="rId3"/>
          <a:stretch>
            <a:fillRect/>
          </a:stretch>
        </p:blipFill>
        <p:spPr>
          <a:xfrm>
            <a:off x="548685" y="1357475"/>
            <a:ext cx="6849183" cy="5025863"/>
          </a:xfrm>
          <a:prstGeom prst="rect">
            <a:avLst/>
          </a:prstGeom>
        </p:spPr>
      </p:pic>
    </p:spTree>
    <p:extLst>
      <p:ext uri="{BB962C8B-B14F-4D97-AF65-F5344CB8AC3E}">
        <p14:creationId xmlns:p14="http://schemas.microsoft.com/office/powerpoint/2010/main" val="435974053"/>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35973" y="236945"/>
            <a:ext cx="8002588" cy="373063"/>
          </a:xfrm>
        </p:spPr>
        <p:txBody>
          <a:bodyPr/>
          <a:lstStyle/>
          <a:p>
            <a:pPr marL="273050" indent="-273050">
              <a:spcBef>
                <a:spcPct val="20000"/>
              </a:spcBef>
            </a:pPr>
            <a:r>
              <a:rPr lang="en-US" dirty="0"/>
              <a:t>AUTO Sync ON CLSS </a:t>
            </a:r>
            <a:endParaRPr lang="en-US" i="1" dirty="0"/>
          </a:p>
        </p:txBody>
      </p:sp>
      <p:sp>
        <p:nvSpPr>
          <p:cNvPr id="10243" name="Text Placeholder 5"/>
          <p:cNvSpPr>
            <a:spLocks noGrp="1"/>
          </p:cNvSpPr>
          <p:nvPr>
            <p:ph type="body" sz="quarter" idx="10"/>
          </p:nvPr>
        </p:nvSpPr>
        <p:spPr bwMode="auto">
          <a:xfrm>
            <a:off x="435973" y="774700"/>
            <a:ext cx="8002588" cy="5308600"/>
          </a:xfrm>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r>
              <a:rPr lang="en-US" dirty="0"/>
              <a:t>The new setting Auto sync will enable automatically syncing of project to CLSS</a:t>
            </a:r>
          </a:p>
          <a:p>
            <a:r>
              <a:rPr lang="en-US" dirty="0"/>
              <a:t>It is applicable for Professional and Expert license</a:t>
            </a:r>
          </a:p>
          <a:p>
            <a:r>
              <a:rPr lang="en-US" dirty="0"/>
              <a:t>To enable Auto Sync for a project the customer, site and building needs to be selected during Create Project/Import Project and “Auto Sync on CLSS” should remain checked</a:t>
            </a:r>
          </a:p>
          <a:p>
            <a:r>
              <a:rPr lang="en-US"/>
              <a:t>Auto-Sync </a:t>
            </a:r>
            <a:r>
              <a:rPr lang="en-US" dirty="0"/>
              <a:t>will happen when user logs into Tools. This process will happen in background.</a:t>
            </a:r>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82</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11.95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482824715"/>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296902"/>
            <a:ext cx="8002588" cy="373063"/>
          </a:xfrm>
        </p:spPr>
        <p:txBody>
          <a:bodyPr/>
          <a:lstStyle/>
          <a:p>
            <a:pPr marL="273050" indent="-273050">
              <a:spcBef>
                <a:spcPct val="20000"/>
              </a:spcBef>
            </a:pPr>
            <a:r>
              <a:rPr lang="en-US" dirty="0"/>
              <a:t>Database conversion to n16</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83</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11.95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4" name="Picture 3">
            <a:extLst>
              <a:ext uri="{FF2B5EF4-FFF2-40B4-BE49-F238E27FC236}">
                <a16:creationId xmlns:a16="http://schemas.microsoft.com/office/drawing/2014/main" id="{30037161-C14E-43D4-A7F0-F7D212500D46}"/>
              </a:ext>
            </a:extLst>
          </p:cNvPr>
          <p:cNvPicPr>
            <a:picLocks noChangeAspect="1"/>
          </p:cNvPicPr>
          <p:nvPr/>
        </p:nvPicPr>
        <p:blipFill>
          <a:blip r:embed="rId3"/>
          <a:stretch>
            <a:fillRect/>
          </a:stretch>
        </p:blipFill>
        <p:spPr>
          <a:xfrm>
            <a:off x="405709" y="1511221"/>
            <a:ext cx="3343275" cy="4743450"/>
          </a:xfrm>
          <a:prstGeom prst="rect">
            <a:avLst/>
          </a:prstGeom>
        </p:spPr>
      </p:pic>
      <p:pic>
        <p:nvPicPr>
          <p:cNvPr id="10" name="Picture 9">
            <a:extLst>
              <a:ext uri="{FF2B5EF4-FFF2-40B4-BE49-F238E27FC236}">
                <a16:creationId xmlns:a16="http://schemas.microsoft.com/office/drawing/2014/main" id="{FDEC78BD-8C24-4429-B346-54068957A3A9}"/>
              </a:ext>
            </a:extLst>
          </p:cNvPr>
          <p:cNvPicPr>
            <a:picLocks noChangeAspect="1"/>
          </p:cNvPicPr>
          <p:nvPr/>
        </p:nvPicPr>
        <p:blipFill>
          <a:blip r:embed="rId4"/>
          <a:stretch>
            <a:fillRect/>
          </a:stretch>
        </p:blipFill>
        <p:spPr>
          <a:xfrm>
            <a:off x="4175573" y="1873171"/>
            <a:ext cx="3914775" cy="4381500"/>
          </a:xfrm>
          <a:prstGeom prst="rect">
            <a:avLst/>
          </a:prstGeom>
        </p:spPr>
      </p:pic>
      <p:sp>
        <p:nvSpPr>
          <p:cNvPr id="11" name="TextBox 10">
            <a:extLst>
              <a:ext uri="{FF2B5EF4-FFF2-40B4-BE49-F238E27FC236}">
                <a16:creationId xmlns:a16="http://schemas.microsoft.com/office/drawing/2014/main" id="{00CCDCD0-37EE-4780-9A31-9C6D1DAA8D4D}"/>
              </a:ext>
            </a:extLst>
          </p:cNvPr>
          <p:cNvSpPr txBox="1"/>
          <p:nvPr/>
        </p:nvSpPr>
        <p:spPr>
          <a:xfrm>
            <a:off x="405709" y="822067"/>
            <a:ext cx="7887265" cy="646331"/>
          </a:xfrm>
          <a:prstGeom prst="rect">
            <a:avLst/>
          </a:prstGeom>
          <a:noFill/>
        </p:spPr>
        <p:txBody>
          <a:bodyPr wrap="square" rtlCol="0">
            <a:spAutoFit/>
          </a:bodyPr>
          <a:lstStyle/>
          <a:p>
            <a:r>
              <a:rPr lang="en-US" dirty="0"/>
              <a:t>Shows the list of features which will not be available after conversion. Please click on Help, review and confirm.</a:t>
            </a:r>
          </a:p>
        </p:txBody>
      </p:sp>
    </p:spTree>
    <p:extLst>
      <p:ext uri="{BB962C8B-B14F-4D97-AF65-F5344CB8AC3E}">
        <p14:creationId xmlns:p14="http://schemas.microsoft.com/office/powerpoint/2010/main" val="3516878562"/>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296902"/>
            <a:ext cx="8002588" cy="373063"/>
          </a:xfrm>
        </p:spPr>
        <p:txBody>
          <a:bodyPr/>
          <a:lstStyle/>
          <a:p>
            <a:pPr marL="273050" indent="-273050">
              <a:spcBef>
                <a:spcPct val="20000"/>
              </a:spcBef>
            </a:pPr>
            <a:r>
              <a:rPr lang="en-US" sz="2400" dirty="0">
                <a:effectLst/>
                <a:latin typeface="Calibri" panose="020F0502020204030204" pitchFamily="34" charset="0"/>
                <a:ea typeface="Calibri" panose="020F0502020204030204" pitchFamily="34" charset="0"/>
              </a:rPr>
              <a:t>        Sub-Addressing Instructions for N16/NCD: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84</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11.95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
        <p:nvSpPr>
          <p:cNvPr id="11" name="TextBox 10">
            <a:extLst>
              <a:ext uri="{FF2B5EF4-FFF2-40B4-BE49-F238E27FC236}">
                <a16:creationId xmlns:a16="http://schemas.microsoft.com/office/drawing/2014/main" id="{00CCDCD0-37EE-4780-9A31-9C6D1DAA8D4D}"/>
              </a:ext>
            </a:extLst>
          </p:cNvPr>
          <p:cNvSpPr txBox="1"/>
          <p:nvPr/>
        </p:nvSpPr>
        <p:spPr>
          <a:xfrm>
            <a:off x="405709" y="822067"/>
            <a:ext cx="7887265" cy="2585323"/>
          </a:xfrm>
          <a:prstGeom prst="rect">
            <a:avLst/>
          </a:prstGeom>
          <a:noFill/>
        </p:spPr>
        <p:txBody>
          <a:bodyPr wrap="square" rtlCol="0">
            <a:spAutoFit/>
          </a:bodyPr>
          <a:lstStyle/>
          <a:p>
            <a:pPr marL="285750" marR="0" indent="-285750">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rPr>
              <a:t> Applicable for N16 and NCD version 5 and above</a:t>
            </a:r>
          </a:p>
          <a:p>
            <a:pPr marL="342900" marR="0" lvl="0" indent="-342900">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rPr>
              <a:t>NCD supports only Network Detectors with Sub-addresses</a:t>
            </a:r>
          </a:p>
          <a:p>
            <a:pPr marL="342900" marR="0" lvl="0" indent="-342900">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rPr>
              <a:t>N16 supports both Local and Network Detectors with Sub-addresses</a:t>
            </a:r>
          </a:p>
          <a:p>
            <a:pPr marL="342900" marR="0" lvl="0" indent="-342900">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rPr>
              <a:t>NCD and N16 supports Troubles with Sub-Addresses </a:t>
            </a:r>
          </a:p>
          <a:p>
            <a:pPr marL="342900" marR="0" lvl="0" indent="-342900">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rPr>
              <a:t>In case of Local detectors with sub-addresses, sub-addresses types visible as shown in below screenshot.</a:t>
            </a:r>
          </a:p>
          <a:p>
            <a:pPr marL="342900" marR="0" lvl="0" indent="-342900">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rPr>
              <a:t>For Network detectors with sub-addresses please refer to the table given in section “Sub-Address Types”</a:t>
            </a:r>
          </a:p>
          <a:p>
            <a:pPr marR="0" lvl="0">
              <a:spcBef>
                <a:spcPts val="0"/>
              </a:spcBef>
              <a:spcAft>
                <a:spcPts val="0"/>
              </a:spcAft>
            </a:pPr>
            <a:endParaRPr lang="en-US" sz="1800" dirty="0">
              <a:effectLst/>
              <a:latin typeface="Calibri" panose="020F0502020204030204" pitchFamily="34" charset="0"/>
              <a:ea typeface="Calibri" panose="020F0502020204030204" pitchFamily="34" charset="0"/>
            </a:endParaRPr>
          </a:p>
        </p:txBody>
      </p:sp>
      <p:graphicFrame>
        <p:nvGraphicFramePr>
          <p:cNvPr id="3" name="Table 2">
            <a:extLst>
              <a:ext uri="{FF2B5EF4-FFF2-40B4-BE49-F238E27FC236}">
                <a16:creationId xmlns:a16="http://schemas.microsoft.com/office/drawing/2014/main" id="{B374381B-0713-468E-A277-CEB2B034BE8F}"/>
              </a:ext>
            </a:extLst>
          </p:cNvPr>
          <p:cNvGraphicFramePr>
            <a:graphicFrameLocks noGrp="1"/>
          </p:cNvGraphicFramePr>
          <p:nvPr>
            <p:extLst>
              <p:ext uri="{D42A27DB-BD31-4B8C-83A1-F6EECF244321}">
                <p14:modId xmlns:p14="http://schemas.microsoft.com/office/powerpoint/2010/main" val="71636244"/>
              </p:ext>
            </p:extLst>
          </p:nvPr>
        </p:nvGraphicFramePr>
        <p:xfrm>
          <a:off x="627062" y="3448900"/>
          <a:ext cx="7581900" cy="2066925"/>
        </p:xfrm>
        <a:graphic>
          <a:graphicData uri="http://schemas.openxmlformats.org/drawingml/2006/table">
            <a:tbl>
              <a:tblPr firstRow="1" firstCol="1" bandRow="1">
                <a:tableStyleId>{5C22544A-7EE6-4342-B048-85BDC9FD1C3A}</a:tableStyleId>
              </a:tblPr>
              <a:tblGrid>
                <a:gridCol w="2870200">
                  <a:extLst>
                    <a:ext uri="{9D8B030D-6E8A-4147-A177-3AD203B41FA5}">
                      <a16:colId xmlns:a16="http://schemas.microsoft.com/office/drawing/2014/main" val="3914850481"/>
                    </a:ext>
                  </a:extLst>
                </a:gridCol>
                <a:gridCol w="1016000">
                  <a:extLst>
                    <a:ext uri="{9D8B030D-6E8A-4147-A177-3AD203B41FA5}">
                      <a16:colId xmlns:a16="http://schemas.microsoft.com/office/drawing/2014/main" val="1297110238"/>
                    </a:ext>
                  </a:extLst>
                </a:gridCol>
                <a:gridCol w="1333500">
                  <a:extLst>
                    <a:ext uri="{9D8B030D-6E8A-4147-A177-3AD203B41FA5}">
                      <a16:colId xmlns:a16="http://schemas.microsoft.com/office/drawing/2014/main" val="1180210601"/>
                    </a:ext>
                  </a:extLst>
                </a:gridCol>
                <a:gridCol w="1143000">
                  <a:extLst>
                    <a:ext uri="{9D8B030D-6E8A-4147-A177-3AD203B41FA5}">
                      <a16:colId xmlns:a16="http://schemas.microsoft.com/office/drawing/2014/main" val="2306302593"/>
                    </a:ext>
                  </a:extLst>
                </a:gridCol>
                <a:gridCol w="1219200">
                  <a:extLst>
                    <a:ext uri="{9D8B030D-6E8A-4147-A177-3AD203B41FA5}">
                      <a16:colId xmlns:a16="http://schemas.microsoft.com/office/drawing/2014/main" val="2927232855"/>
                    </a:ext>
                  </a:extLst>
                </a:gridCol>
              </a:tblGrid>
              <a:tr h="390525">
                <a:tc>
                  <a:txBody>
                    <a:bodyPr/>
                    <a:lstStyle/>
                    <a:p>
                      <a:pPr marL="0" marR="0">
                        <a:spcBef>
                          <a:spcPts val="0"/>
                        </a:spcBef>
                        <a:spcAft>
                          <a:spcPts val="0"/>
                        </a:spcAft>
                      </a:pPr>
                      <a:r>
                        <a:rPr lang="en-US" sz="1100">
                          <a:effectLst/>
                        </a:rPr>
                        <a:t>Flashscan Type</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Subaddress 1</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Subaddress 2</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Subaddress 3</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Subaddress 4</a:t>
                      </a:r>
                      <a:endParaRPr lang="en-US" sz="110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2346154646"/>
                  </a:ext>
                </a:extLst>
              </a:tr>
              <a:tr h="523875">
                <a:tc>
                  <a:txBody>
                    <a:bodyPr/>
                    <a:lstStyle/>
                    <a:p>
                      <a:pPr marL="0" marR="0">
                        <a:spcBef>
                          <a:spcPts val="0"/>
                        </a:spcBef>
                        <a:spcAft>
                          <a:spcPts val="0"/>
                        </a:spcAft>
                      </a:pPr>
                      <a:r>
                        <a:rPr lang="en-US" sz="1100">
                          <a:effectLst/>
                        </a:rPr>
                        <a:t>ACCLIMATE</a:t>
                      </a:r>
                      <a:br>
                        <a:rPr lang="en-US" sz="1100">
                          <a:effectLst/>
                        </a:rPr>
                      </a:br>
                      <a:r>
                        <a:rPr lang="en-US" sz="1100">
                          <a:effectLst/>
                        </a:rPr>
                        <a:t>FLASHSCAN_WIRELESS_ACCLIMATE_DETECTOR</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100">
                          <a:effectLst/>
                        </a:rPr>
                        <a:t>Heat</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Photo</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3228026592"/>
                  </a:ext>
                </a:extLst>
              </a:tr>
              <a:tr h="200025">
                <a:tc>
                  <a:txBody>
                    <a:bodyPr/>
                    <a:lstStyle/>
                    <a:p>
                      <a:pPr marL="0" marR="0">
                        <a:spcBef>
                          <a:spcPts val="0"/>
                        </a:spcBef>
                        <a:spcAft>
                          <a:spcPts val="0"/>
                        </a:spcAft>
                      </a:pPr>
                      <a:r>
                        <a:rPr lang="en-US" sz="1100">
                          <a:effectLst/>
                        </a:rPr>
                        <a:t>FLASHSCAN_FIRE_CO_DETECTOR</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dirty="0">
                          <a:effectLst/>
                        </a:rPr>
                        <a:t>CO</a:t>
                      </a:r>
                      <a:endParaRPr lang="en-US" sz="1100" dirty="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Heat</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Photo</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420528482"/>
                  </a:ext>
                </a:extLst>
              </a:tr>
              <a:tr h="200025">
                <a:tc>
                  <a:txBody>
                    <a:bodyPr/>
                    <a:lstStyle/>
                    <a:p>
                      <a:pPr marL="0" marR="0">
                        <a:spcBef>
                          <a:spcPts val="0"/>
                        </a:spcBef>
                        <a:spcAft>
                          <a:spcPts val="0"/>
                        </a:spcAft>
                      </a:pPr>
                      <a:r>
                        <a:rPr lang="en-US" sz="1100">
                          <a:effectLst/>
                        </a:rPr>
                        <a:t>FLASHSCAN_PHOTO_CO_DETECTOR</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dirty="0">
                          <a:effectLst/>
                        </a:rPr>
                        <a:t>CO</a:t>
                      </a:r>
                      <a:endParaRPr lang="en-US" sz="1100" dirty="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Photo</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2639885029"/>
                  </a:ext>
                </a:extLst>
              </a:tr>
              <a:tr h="752475">
                <a:tc>
                  <a:txBody>
                    <a:bodyPr/>
                    <a:lstStyle/>
                    <a:p>
                      <a:pPr marL="0" marR="0">
                        <a:spcBef>
                          <a:spcPts val="0"/>
                        </a:spcBef>
                        <a:spcAft>
                          <a:spcPts val="0"/>
                        </a:spcAft>
                      </a:pPr>
                      <a:r>
                        <a:rPr lang="en-US" sz="1100">
                          <a:effectLst/>
                        </a:rPr>
                        <a:t>FLASHSCAN_COPTIR_DETECTOR</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dirty="0">
                          <a:effectLst/>
                        </a:rPr>
                        <a:t>Heat</a:t>
                      </a:r>
                      <a:endParaRPr lang="en-US" sz="1100" dirty="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Photo</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spcBef>
                          <a:spcPts val="0"/>
                        </a:spcBef>
                        <a:spcAft>
                          <a:spcPts val="0"/>
                        </a:spcAft>
                      </a:pPr>
                      <a:r>
                        <a:rPr lang="en-US" sz="1100" dirty="0">
                          <a:effectLst/>
                        </a:rPr>
                        <a:t> </a:t>
                      </a:r>
                      <a:endParaRPr lang="en-US" sz="11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2350068455"/>
                  </a:ext>
                </a:extLst>
              </a:tr>
            </a:tbl>
          </a:graphicData>
        </a:graphic>
      </p:graphicFrame>
    </p:spTree>
    <p:extLst>
      <p:ext uri="{BB962C8B-B14F-4D97-AF65-F5344CB8AC3E}">
        <p14:creationId xmlns:p14="http://schemas.microsoft.com/office/powerpoint/2010/main" val="2371541796"/>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296902"/>
            <a:ext cx="8002588" cy="373063"/>
          </a:xfrm>
        </p:spPr>
        <p:txBody>
          <a:bodyPr/>
          <a:lstStyle/>
          <a:p>
            <a:pPr marL="273050" indent="-273050">
              <a:spcBef>
                <a:spcPct val="20000"/>
              </a:spcBef>
            </a:pPr>
            <a:r>
              <a:rPr lang="en-US" sz="2400" dirty="0">
                <a:effectLst/>
                <a:latin typeface="Calibri" panose="020F0502020204030204" pitchFamily="34" charset="0"/>
                <a:ea typeface="Calibri" panose="020F0502020204030204" pitchFamily="34" charset="0"/>
              </a:rPr>
              <a:t>        Sub-Addressing Instructions for N16/NCD: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85</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11.95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
        <p:nvSpPr>
          <p:cNvPr id="11" name="TextBox 10">
            <a:extLst>
              <a:ext uri="{FF2B5EF4-FFF2-40B4-BE49-F238E27FC236}">
                <a16:creationId xmlns:a16="http://schemas.microsoft.com/office/drawing/2014/main" id="{00CCDCD0-37EE-4780-9A31-9C6D1DAA8D4D}"/>
              </a:ext>
            </a:extLst>
          </p:cNvPr>
          <p:cNvSpPr txBox="1"/>
          <p:nvPr/>
        </p:nvSpPr>
        <p:spPr>
          <a:xfrm>
            <a:off x="3084492" y="1553238"/>
            <a:ext cx="4107192" cy="3970318"/>
          </a:xfrm>
          <a:prstGeom prst="rect">
            <a:avLst/>
          </a:prstGeom>
          <a:noFill/>
        </p:spPr>
        <p:txBody>
          <a:bodyPr wrap="square" rtlCol="0">
            <a:spAutoFit/>
          </a:bodyPr>
          <a:lstStyle/>
          <a:p>
            <a:pPr marL="285750" marR="0" indent="-285750">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rPr>
              <a:t> Applicable for N16 and NCD version 5 and above</a:t>
            </a:r>
          </a:p>
          <a:p>
            <a:pPr marL="342900" marR="0" lvl="0" indent="-342900">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rPr>
              <a:t>NCD supports only Network Detectors with Sub-addresses</a:t>
            </a:r>
          </a:p>
          <a:p>
            <a:pPr marL="342900" marR="0" lvl="0" indent="-342900">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rPr>
              <a:t>N16 supports both Local and Network Detectors with Sub-addresses</a:t>
            </a:r>
          </a:p>
          <a:p>
            <a:pPr marL="342900" marR="0" lvl="0" indent="-342900">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rPr>
              <a:t>NCD and N16 supports Troubles with Sub-Addresses </a:t>
            </a:r>
          </a:p>
          <a:p>
            <a:pPr marL="342900" marR="0" lvl="0" indent="-342900">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rPr>
              <a:t>In case of Local detectors with sub-addresses, sub-addresses types visible as shown in below screenshot.</a:t>
            </a:r>
          </a:p>
          <a:p>
            <a:pPr marL="342900" marR="0" lvl="0" indent="-342900">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rPr>
              <a:t>For Network detectors with sub-addresses please refer to the table given in section “Sub-Address Types”</a:t>
            </a:r>
          </a:p>
        </p:txBody>
      </p:sp>
      <p:pic>
        <p:nvPicPr>
          <p:cNvPr id="1026" name="Picture 1">
            <a:extLst>
              <a:ext uri="{FF2B5EF4-FFF2-40B4-BE49-F238E27FC236}">
                <a16:creationId xmlns:a16="http://schemas.microsoft.com/office/drawing/2014/main" id="{A86808E7-A57C-4F56-9390-C5DD01683E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062" y="735935"/>
            <a:ext cx="7876515" cy="5723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1487799"/>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296902"/>
            <a:ext cx="8002588" cy="373063"/>
          </a:xfrm>
        </p:spPr>
        <p:txBody>
          <a:bodyPr/>
          <a:lstStyle/>
          <a:p>
            <a:pPr marL="273050" indent="-273050">
              <a:spcBef>
                <a:spcPct val="20000"/>
              </a:spcBef>
            </a:pPr>
            <a:r>
              <a:rPr lang="en-US" sz="2400" dirty="0">
                <a:effectLst/>
                <a:latin typeface="Calibri" panose="020F0502020204030204" pitchFamily="34" charset="0"/>
                <a:ea typeface="Calibri" panose="020F0502020204030204" pitchFamily="34" charset="0"/>
              </a:rPr>
              <a:t>   Sub-Addressing Instructions for N16/NCD in AIO PROGRAMMING:</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86</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a:ln>
                  <a:noFill/>
                </a:ln>
                <a:solidFill>
                  <a:prstClr val="black">
                    <a:lumMod val="50000"/>
                    <a:lumOff val="50000"/>
                  </a:prstClr>
                </a:solidFill>
                <a:effectLst/>
                <a:uLnTx/>
                <a:uFillTx/>
                <a:latin typeface="Arial" pitchFamily="34" charset="0"/>
                <a:ea typeface="+mn-ea"/>
                <a:cs typeface="Arial" pitchFamily="34" charset="0"/>
              </a:rPr>
              <a:t>11.95 </a:t>
            </a: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
        <p:nvSpPr>
          <p:cNvPr id="11" name="TextBox 10">
            <a:extLst>
              <a:ext uri="{FF2B5EF4-FFF2-40B4-BE49-F238E27FC236}">
                <a16:creationId xmlns:a16="http://schemas.microsoft.com/office/drawing/2014/main" id="{00CCDCD0-37EE-4780-9A31-9C6D1DAA8D4D}"/>
              </a:ext>
            </a:extLst>
          </p:cNvPr>
          <p:cNvSpPr txBox="1"/>
          <p:nvPr/>
        </p:nvSpPr>
        <p:spPr>
          <a:xfrm>
            <a:off x="3084492" y="1553238"/>
            <a:ext cx="4107192" cy="369332"/>
          </a:xfrm>
          <a:prstGeom prst="rect">
            <a:avLst/>
          </a:prstGeom>
          <a:noFill/>
        </p:spPr>
        <p:txBody>
          <a:bodyPr wrap="square" rtlCol="0">
            <a:spAutoFit/>
          </a:bodyPr>
          <a:lstStyle/>
          <a:p>
            <a:pPr marL="285750" marR="0" indent="-285750">
              <a:spcBef>
                <a:spcPts val="0"/>
              </a:spcBef>
              <a:spcAft>
                <a:spcPts val="0"/>
              </a:spcAft>
              <a:buFont typeface="Wingdings" panose="05000000000000000000" pitchFamily="2" charset="2"/>
              <a:buChar char="§"/>
            </a:pPr>
            <a:endParaRPr lang="en-US" sz="1800" dirty="0">
              <a:effectLst/>
              <a:latin typeface="Calibri" panose="020F0502020204030204" pitchFamily="34" charset="0"/>
              <a:ea typeface="Calibri" panose="020F0502020204030204" pitchFamily="34" charset="0"/>
            </a:endParaRPr>
          </a:p>
        </p:txBody>
      </p:sp>
      <p:pic>
        <p:nvPicPr>
          <p:cNvPr id="4" name="Picture 3">
            <a:extLst>
              <a:ext uri="{FF2B5EF4-FFF2-40B4-BE49-F238E27FC236}">
                <a16:creationId xmlns:a16="http://schemas.microsoft.com/office/drawing/2014/main" id="{DEF47826-65E8-4F53-87E8-D7A5FDA7E1ED}"/>
              </a:ext>
            </a:extLst>
          </p:cNvPr>
          <p:cNvPicPr>
            <a:picLocks noChangeAspect="1"/>
          </p:cNvPicPr>
          <p:nvPr/>
        </p:nvPicPr>
        <p:blipFill>
          <a:blip r:embed="rId3"/>
          <a:stretch>
            <a:fillRect/>
          </a:stretch>
        </p:blipFill>
        <p:spPr>
          <a:xfrm>
            <a:off x="0" y="1421395"/>
            <a:ext cx="9144000" cy="5114506"/>
          </a:xfrm>
          <a:prstGeom prst="rect">
            <a:avLst/>
          </a:prstGeom>
        </p:spPr>
      </p:pic>
    </p:spTree>
    <p:extLst>
      <p:ext uri="{BB962C8B-B14F-4D97-AF65-F5344CB8AC3E}">
        <p14:creationId xmlns:p14="http://schemas.microsoft.com/office/powerpoint/2010/main" val="1809984818"/>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2147888" y="6223000"/>
            <a:ext cx="4964112" cy="254000"/>
          </a:xfrm>
        </p:spPr>
        <p:txBody>
          <a:bodyPr/>
          <a:lstStyle/>
          <a:p>
            <a:pPr eaLnBrk="1" fontAlgn="auto" hangingPunct="1">
              <a:spcAft>
                <a:spcPts val="0"/>
              </a:spcAft>
              <a:buFont typeface="Arial"/>
              <a:buNone/>
              <a:defRPr/>
            </a:pPr>
            <a:r>
              <a:rPr lang="en-US" dirty="0">
                <a:ea typeface="+mn-ea"/>
              </a:rPr>
              <a:t>What’s New In This Release</a:t>
            </a:r>
          </a:p>
        </p:txBody>
      </p:sp>
      <p:sp>
        <p:nvSpPr>
          <p:cNvPr id="8" name="Text Placeholder 7"/>
          <p:cNvSpPr>
            <a:spLocks noGrp="1"/>
          </p:cNvSpPr>
          <p:nvPr>
            <p:ph type="body" sz="quarter" idx="12"/>
          </p:nvPr>
        </p:nvSpPr>
        <p:spPr>
          <a:xfrm>
            <a:off x="2147888" y="5959475"/>
            <a:ext cx="4964112" cy="250825"/>
          </a:xfrm>
        </p:spPr>
        <p:txBody>
          <a:bodyPr/>
          <a:lstStyle/>
          <a:p>
            <a:pPr eaLnBrk="1" fontAlgn="auto" hangingPunct="1">
              <a:spcAft>
                <a:spcPts val="0"/>
              </a:spcAft>
              <a:buFont typeface="Arial"/>
              <a:buNone/>
              <a:defRPr/>
            </a:pPr>
            <a:r>
              <a:rPr lang="en-US" dirty="0">
                <a:ea typeface="+mn-ea"/>
              </a:rPr>
              <a:t>VeriFire Tools 11.60</a:t>
            </a:r>
          </a:p>
        </p:txBody>
      </p:sp>
      <p:sp>
        <p:nvSpPr>
          <p:cNvPr id="6" name="Content Placeholder 5"/>
          <p:cNvSpPr>
            <a:spLocks noGrp="1"/>
          </p:cNvSpPr>
          <p:nvPr>
            <p:ph sz="quarter" idx="10"/>
          </p:nvPr>
        </p:nvSpPr>
        <p:spPr>
          <a:xfrm>
            <a:off x="425450" y="5951538"/>
            <a:ext cx="1636713" cy="236537"/>
          </a:xfrm>
        </p:spPr>
        <p:txBody>
          <a:bodyPr/>
          <a:lstStyle/>
          <a:p>
            <a:pPr eaLnBrk="1" fontAlgn="auto" hangingPunct="1">
              <a:spcAft>
                <a:spcPts val="0"/>
              </a:spcAft>
              <a:buFont typeface="Arial"/>
              <a:buNone/>
              <a:defRPr/>
            </a:pPr>
            <a:endParaRPr lang="en-US" dirty="0">
              <a:ea typeface="+mn-ea"/>
            </a:endParaRPr>
          </a:p>
        </p:txBody>
      </p:sp>
      <p:sp>
        <p:nvSpPr>
          <p:cNvPr id="7" name="Text Placeholder 6"/>
          <p:cNvSpPr>
            <a:spLocks noGrp="1"/>
          </p:cNvSpPr>
          <p:nvPr>
            <p:ph type="body" sz="quarter" idx="11"/>
          </p:nvPr>
        </p:nvSpPr>
        <p:spPr>
          <a:xfrm>
            <a:off x="425450" y="6227763"/>
            <a:ext cx="1636713" cy="249237"/>
          </a:xfrm>
        </p:spPr>
        <p:txBody>
          <a:bodyPr/>
          <a:lstStyle/>
          <a:p>
            <a:pPr eaLnBrk="1" fontAlgn="auto" hangingPunct="1">
              <a:spcAft>
                <a:spcPts val="0"/>
              </a:spcAft>
              <a:buFont typeface="Arial"/>
              <a:buNone/>
              <a:defRPr/>
            </a:pPr>
            <a:r>
              <a:rPr lang="en-US" dirty="0">
                <a:ea typeface="+mn-ea"/>
              </a:rPr>
              <a:t>Training Series</a:t>
            </a:r>
          </a:p>
        </p:txBody>
      </p:sp>
    </p:spTree>
    <p:extLst>
      <p:ext uri="{BB962C8B-B14F-4D97-AF65-F5344CB8AC3E}">
        <p14:creationId xmlns:p14="http://schemas.microsoft.com/office/powerpoint/2010/main" val="157876792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a:defRPr/>
            </a:pPr>
            <a:r>
              <a:rPr lang="en-US" dirty="0"/>
              <a:t>Overview / Feature Summary</a:t>
            </a:r>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This presentation provides a more expanded discussion of the enhancements in VeriFire Tools 11.60. These were introduced into this release based on internal and external initiatives.</a:t>
            </a:r>
          </a:p>
          <a:p>
            <a:endParaRPr lang="en-US" dirty="0"/>
          </a:p>
          <a:p>
            <a:pPr lvl="1"/>
            <a:r>
              <a:rPr lang="en-US" dirty="0"/>
              <a:t>Release History</a:t>
            </a:r>
          </a:p>
          <a:p>
            <a:pPr lvl="1"/>
            <a:r>
              <a:rPr lang="en-US" dirty="0"/>
              <a:t>Operating Systems / Platform Updates</a:t>
            </a:r>
          </a:p>
          <a:p>
            <a:pPr lvl="1"/>
            <a:r>
              <a:rPr lang="en-US" dirty="0"/>
              <a:t>RLD Support for N16 and NCD version 4.5 and above</a:t>
            </a:r>
          </a:p>
          <a:p>
            <a:pPr lvl="1"/>
            <a:r>
              <a:rPr lang="en-US" dirty="0"/>
              <a:t>UL 7</a:t>
            </a:r>
            <a:r>
              <a:rPr lang="en-US" baseline="30000" dirty="0"/>
              <a:t>th</a:t>
            </a:r>
            <a:r>
              <a:rPr lang="en-US" dirty="0"/>
              <a:t> edition changes for NFS2-3030, 640-2/210 version 29 and above</a:t>
            </a:r>
          </a:p>
          <a:p>
            <a:pPr lvl="1">
              <a:buFontTx/>
              <a:buChar char="-"/>
            </a:pPr>
            <a:r>
              <a:rPr lang="en-US" dirty="0"/>
              <a:t>Support Korean region for 3030-2 version 29 and above</a:t>
            </a:r>
          </a:p>
          <a:p>
            <a:pPr lvl="1">
              <a:buFontTx/>
              <a:buChar char="-"/>
            </a:pPr>
            <a:r>
              <a:rPr lang="en-US" dirty="0"/>
              <a:t>Remote Programming via CLSS support for NCA-2(version 27 and above) and NCD(version 3 and above)</a:t>
            </a:r>
          </a:p>
          <a:p>
            <a:pPr lvl="1">
              <a:buFontTx/>
              <a:buChar char="-"/>
            </a:pPr>
            <a:r>
              <a:rPr lang="en-US" dirty="0"/>
              <a:t>Service Pack download support for N16 version 4.5 and above</a:t>
            </a:r>
          </a:p>
          <a:p>
            <a:pPr lvl="1">
              <a:buFontTx/>
              <a:buChar char="-"/>
            </a:pPr>
            <a:r>
              <a:rPr lang="en-US" dirty="0"/>
              <a:t>Trial mode option is removed from Login screen</a:t>
            </a:r>
          </a:p>
          <a:p>
            <a:pPr lvl="1"/>
            <a:endParaRPr lang="en-US" dirty="0"/>
          </a:p>
          <a:p>
            <a:pPr lvl="1"/>
            <a:endParaRPr lang="en-US" dirty="0"/>
          </a:p>
          <a:p>
            <a:pPr lvl="1"/>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88</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10141043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lnSpcReduction="10000"/>
          </a:bodyPr>
          <a:lstStyle/>
          <a:p>
            <a:r>
              <a:rPr lang="en-US" sz="1200" dirty="0" err="1"/>
              <a:t>VeriFire</a:t>
            </a:r>
            <a:r>
              <a:rPr lang="en-US" sz="1200" dirty="0"/>
              <a:t> Tools 9.00 was officially released on 10/8/2015</a:t>
            </a:r>
          </a:p>
          <a:p>
            <a:pPr lvl="1"/>
            <a:r>
              <a:rPr lang="en-US" sz="1200" dirty="0"/>
              <a:t>SWIFT Wireless 2.0 support</a:t>
            </a:r>
          </a:p>
          <a:p>
            <a:pPr lvl="1"/>
            <a:r>
              <a:rPr lang="en-US" sz="1200" dirty="0"/>
              <a:t>Auto-Programming of the UDACT-2 for all panels</a:t>
            </a:r>
          </a:p>
          <a:p>
            <a:pPr lvl="1"/>
            <a:r>
              <a:rPr lang="en-US" sz="1200" dirty="0"/>
              <a:t>Surface Pro 3 tablet support</a:t>
            </a:r>
          </a:p>
          <a:p>
            <a:pPr lvl="1"/>
            <a:endParaRPr lang="en-US" sz="1200" dirty="0"/>
          </a:p>
          <a:p>
            <a:r>
              <a:rPr lang="en-US" sz="1200" dirty="0" err="1"/>
              <a:t>VeriFire</a:t>
            </a:r>
            <a:r>
              <a:rPr lang="en-US" sz="1200" dirty="0"/>
              <a:t> Tools 8.40 was officially released on 3/31/2015</a:t>
            </a:r>
          </a:p>
          <a:p>
            <a:pPr lvl="1"/>
            <a:r>
              <a:rPr lang="en-US" sz="1200" dirty="0"/>
              <a:t>Importing labels from an Excel worksheet</a:t>
            </a:r>
          </a:p>
          <a:p>
            <a:pPr lvl="1"/>
            <a:r>
              <a:rPr lang="en-US" sz="1200" dirty="0"/>
              <a:t>Enhanced PAM copy &amp; paste </a:t>
            </a:r>
          </a:p>
          <a:p>
            <a:pPr lvl="1"/>
            <a:r>
              <a:rPr lang="en-US" sz="1200" dirty="0"/>
              <a:t>Auto-Programming of the UDACT-2 for 640 series panels</a:t>
            </a:r>
          </a:p>
          <a:p>
            <a:pPr lvl="1"/>
            <a:r>
              <a:rPr lang="en-US" sz="1200" dirty="0"/>
              <a:t>Improved Software Versions statistics</a:t>
            </a:r>
          </a:p>
          <a:p>
            <a:endParaRPr lang="en-US" sz="1200" dirty="0"/>
          </a:p>
          <a:p>
            <a:r>
              <a:rPr lang="en-US" sz="1200" dirty="0" err="1"/>
              <a:t>VeriFire</a:t>
            </a:r>
            <a:r>
              <a:rPr lang="en-US" sz="1200" dirty="0"/>
              <a:t> Tools 8.30 was officially released on 1/5/2015</a:t>
            </a:r>
          </a:p>
          <a:p>
            <a:pPr lvl="1"/>
            <a:r>
              <a:rPr lang="en-US" sz="1200" dirty="0"/>
              <a:t>FAAST XT sensor support</a:t>
            </a:r>
          </a:p>
          <a:p>
            <a:pPr lvl="1"/>
            <a:r>
              <a:rPr lang="en-US" sz="1200" dirty="0"/>
              <a:t>Better Point Programming copy &amp; paste and layout persistence</a:t>
            </a:r>
          </a:p>
          <a:p>
            <a:pPr lvl="1"/>
            <a:r>
              <a:rPr lang="en-US" sz="1200" dirty="0"/>
              <a:t>Clipboard Manager feature and enhanced reporting</a:t>
            </a:r>
          </a:p>
          <a:p>
            <a:endParaRPr lang="en-US" sz="1200" dirty="0"/>
          </a:p>
          <a:p>
            <a:r>
              <a:rPr lang="en-US" sz="1200" dirty="0" err="1"/>
              <a:t>VeriFire</a:t>
            </a:r>
            <a:r>
              <a:rPr lang="en-US" sz="1200" dirty="0"/>
              <a:t> Tools 8.20 was officially released on 8/11/2014</a:t>
            </a:r>
          </a:p>
          <a:p>
            <a:pPr lvl="1"/>
            <a:r>
              <a:rPr lang="en-US" sz="1200" dirty="0"/>
              <a:t>Wireless Gateway Support</a:t>
            </a:r>
          </a:p>
          <a:p>
            <a:pPr lvl="1"/>
            <a:r>
              <a:rPr lang="en-US" sz="1200" dirty="0"/>
              <a:t>Solo Tools release for panel ver. 22 / no overlap with 7.10</a:t>
            </a:r>
          </a:p>
          <a:p>
            <a:pPr lvl="1"/>
            <a:endParaRPr lang="en-US" sz="1200" dirty="0"/>
          </a:p>
          <a:p>
            <a:r>
              <a:rPr lang="en-US" sz="1200" dirty="0" err="1"/>
              <a:t>VeriFire</a:t>
            </a:r>
            <a:r>
              <a:rPr lang="en-US" sz="1200" dirty="0"/>
              <a:t> Tools 8.00 was officially released on 6/16/2014</a:t>
            </a:r>
          </a:p>
          <a:p>
            <a:pPr lvl="1"/>
            <a:r>
              <a:rPr lang="en-US" sz="1200" dirty="0"/>
              <a:t> </a:t>
            </a:r>
          </a:p>
          <a:p>
            <a:endParaRPr lang="en-US" sz="1200" dirty="0"/>
          </a:p>
          <a:p>
            <a:endParaRPr lang="en-US" sz="1200" dirty="0"/>
          </a:p>
          <a:p>
            <a:endParaRPr lang="en-US" sz="1200" dirty="0"/>
          </a:p>
          <a:p>
            <a:pPr lvl="1"/>
            <a:r>
              <a:rPr lang="en-US" sz="1200" dirty="0"/>
              <a:t>Overlapped with </a:t>
            </a:r>
            <a:r>
              <a:rPr lang="en-US" sz="1200" dirty="0" err="1"/>
              <a:t>VeriFire</a:t>
            </a:r>
            <a:r>
              <a:rPr lang="en-US" sz="1200" dirty="0"/>
              <a:t> Tools 7.10</a:t>
            </a:r>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8</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12.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3" name="Picture 3">
            <a:extLst>
              <a:ext uri="{FF2B5EF4-FFF2-40B4-BE49-F238E27FC236}">
                <a16:creationId xmlns:a16="http://schemas.microsoft.com/office/drawing/2014/main" id="{E400FFC9-9149-12DC-CF99-B3CC2D0E5F91}"/>
              </a:ext>
            </a:extLst>
          </p:cNvPr>
          <p:cNvPicPr>
            <a:picLocks noChangeAspect="1" noChangeArrowheads="1"/>
          </p:cNvPicPr>
          <p:nvPr/>
        </p:nvPicPr>
        <p:blipFill>
          <a:blip r:embed="rId3" cstate="print"/>
          <a:srcRect/>
          <a:stretch>
            <a:fillRect/>
          </a:stretch>
        </p:blipFill>
        <p:spPr bwMode="auto">
          <a:xfrm>
            <a:off x="1171281" y="5430374"/>
            <a:ext cx="1554162" cy="53621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33521942"/>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r>
              <a:rPr lang="en-US" dirty="0"/>
              <a:t>VeriFire Tools 11.40 will be officially released in 04/2021</a:t>
            </a:r>
          </a:p>
          <a:p>
            <a:pPr marL="287337" lvl="1" indent="0">
              <a:buNone/>
            </a:pPr>
            <a:r>
              <a:rPr lang="en-US" dirty="0"/>
              <a:t>   -  Compatibility support of new CLSS login based VFT  with Workstation  system</a:t>
            </a:r>
          </a:p>
          <a:p>
            <a:pPr marL="287337" lvl="1" indent="0">
              <a:buNone/>
            </a:pPr>
            <a:endParaRPr lang="en-US" dirty="0"/>
          </a:p>
          <a:p>
            <a:r>
              <a:rPr lang="en-US" dirty="0"/>
              <a:t>VeriFire Tools 11.30 will be officially released in 02/2021</a:t>
            </a:r>
          </a:p>
          <a:p>
            <a:pPr lvl="1"/>
            <a:r>
              <a:rPr lang="en-US" dirty="0"/>
              <a:t>N16 Panel Support</a:t>
            </a:r>
          </a:p>
          <a:p>
            <a:pPr lvl="1"/>
            <a:r>
              <a:rPr lang="en-US" dirty="0"/>
              <a:t>Added new Flashscans for N16 Panel:</a:t>
            </a:r>
          </a:p>
          <a:p>
            <a:pPr lvl="2"/>
            <a:r>
              <a:rPr lang="en-US" sz="1400" dirty="0"/>
              <a:t>RF PHOTO/HEAT (12)</a:t>
            </a:r>
          </a:p>
          <a:p>
            <a:pPr lvl="2"/>
            <a:r>
              <a:rPr lang="en-US" sz="1400" dirty="0"/>
              <a:t>PHOTO/HEAT WITH SELF TEST(39)</a:t>
            </a:r>
          </a:p>
          <a:p>
            <a:pPr lvl="2"/>
            <a:r>
              <a:rPr lang="en-US" sz="1400" dirty="0"/>
              <a:t>HIGH PHOTO(38)</a:t>
            </a:r>
            <a:r>
              <a:rPr lang="en-US" dirty="0"/>
              <a:t> </a:t>
            </a:r>
          </a:p>
          <a:p>
            <a:pPr lvl="2"/>
            <a:r>
              <a:rPr lang="en-US" dirty="0"/>
              <a:t>Wenlock - HEAT ROR</a:t>
            </a:r>
          </a:p>
          <a:p>
            <a:pPr lvl="1"/>
            <a:r>
              <a:rPr lang="en-US" dirty="0"/>
              <a:t>NCD Version 3.0 support </a:t>
            </a:r>
          </a:p>
          <a:p>
            <a:pPr lvl="2"/>
            <a:r>
              <a:rPr lang="en-US" dirty="0"/>
              <a:t>Added AIO Programming Support</a:t>
            </a:r>
          </a:p>
          <a:p>
            <a:pPr lvl="2"/>
            <a:r>
              <a:rPr lang="en-US" dirty="0"/>
              <a:t>General Zones Programming</a:t>
            </a:r>
          </a:p>
          <a:p>
            <a:pPr lvl="2"/>
            <a:r>
              <a:rPr lang="en-US" dirty="0"/>
              <a:t>Logic Equation Programming</a:t>
            </a:r>
          </a:p>
          <a:p>
            <a:pPr lvl="2"/>
            <a:r>
              <a:rPr lang="en-US" dirty="0"/>
              <a:t>Alert Bar Configuration</a:t>
            </a:r>
          </a:p>
          <a:p>
            <a:pPr lvl="1"/>
            <a:r>
              <a:rPr lang="en-US" dirty="0"/>
              <a:t>Panel Licensing support </a:t>
            </a:r>
          </a:p>
          <a:p>
            <a:pPr lvl="1">
              <a:buNone/>
            </a:pPr>
            <a:endParaRPr lang="en-US" dirty="0"/>
          </a:p>
          <a:p>
            <a:pPr lvl="1"/>
            <a:endParaRPr lang="en-US" dirty="0"/>
          </a:p>
          <a:p>
            <a:r>
              <a:rPr lang="en-US" dirty="0"/>
              <a:t>VeriFire Tools 10.55 was officially released in 21/6/2019</a:t>
            </a:r>
          </a:p>
          <a:p>
            <a:pPr lvl="1"/>
            <a:r>
              <a:rPr lang="en-US" dirty="0"/>
              <a:t>UL 10</a:t>
            </a:r>
            <a:r>
              <a:rPr lang="en-US" baseline="30000" dirty="0"/>
              <a:t>th</a:t>
            </a:r>
            <a:r>
              <a:rPr lang="en-US" dirty="0"/>
              <a:t> Edition Compliance</a:t>
            </a:r>
          </a:p>
          <a:p>
            <a:pPr lvl="1"/>
            <a:r>
              <a:rPr lang="en-US" dirty="0"/>
              <a:t>Critical Update - New USB Driver for Windows 10</a:t>
            </a:r>
          </a:p>
          <a:p>
            <a:pPr lvl="1"/>
            <a:r>
              <a:rPr lang="en-US" dirty="0"/>
              <a:t>Problem Issues Addressed</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89</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153168132"/>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11.60 will be officially released in 08/2021</a:t>
            </a:r>
          </a:p>
          <a:p>
            <a:pPr lvl="1"/>
            <a:r>
              <a:rPr lang="en-US" dirty="0"/>
              <a:t>RLD Support for N16 and NCD version 4.5 and above</a:t>
            </a:r>
          </a:p>
          <a:p>
            <a:pPr lvl="1"/>
            <a:r>
              <a:rPr lang="en-US" dirty="0"/>
              <a:t>UL 7</a:t>
            </a:r>
            <a:r>
              <a:rPr lang="en-US" baseline="30000" dirty="0"/>
              <a:t>th</a:t>
            </a:r>
            <a:r>
              <a:rPr lang="en-US" dirty="0"/>
              <a:t> edition changes for NFS2-3030, 640-2/210 version 29 and above</a:t>
            </a:r>
          </a:p>
          <a:p>
            <a:pPr lvl="1">
              <a:buFontTx/>
              <a:buChar char="-"/>
            </a:pPr>
            <a:r>
              <a:rPr lang="en-US" dirty="0"/>
              <a:t>Support Korean region for 3030-2 version 29 and above</a:t>
            </a:r>
          </a:p>
          <a:p>
            <a:pPr lvl="1">
              <a:buFontTx/>
              <a:buChar char="-"/>
            </a:pPr>
            <a:r>
              <a:rPr lang="en-US" dirty="0"/>
              <a:t>Remote Programming via CLSS support for NCA-2(version 27 and above) and NCD(version 3 and above)</a:t>
            </a:r>
          </a:p>
          <a:p>
            <a:pPr lvl="1">
              <a:buFontTx/>
              <a:buChar char="-"/>
            </a:pPr>
            <a:r>
              <a:rPr lang="en-US" dirty="0"/>
              <a:t>Service Pack download support for N16 version 4.5 and above</a:t>
            </a:r>
          </a:p>
          <a:p>
            <a:pPr marL="287337" lvl="1" indent="0">
              <a:buNone/>
            </a:pPr>
            <a:endParaRPr lang="en-US" dirty="0"/>
          </a:p>
          <a:p>
            <a:pPr lvl="1">
              <a:buFontTx/>
              <a:buChar char="-"/>
            </a:pPr>
            <a:endParaRPr lang="en-US" dirty="0"/>
          </a:p>
          <a:p>
            <a:r>
              <a:rPr lang="en-US" dirty="0" err="1"/>
              <a:t>VeriFire</a:t>
            </a:r>
            <a:r>
              <a:rPr lang="en-US" dirty="0"/>
              <a:t> Tools 11.50 is officially released in 05/2021</a:t>
            </a:r>
          </a:p>
          <a:p>
            <a:pPr lvl="1"/>
            <a:r>
              <a:rPr lang="en-US" dirty="0"/>
              <a:t>Auto-Programming support for N16</a:t>
            </a:r>
          </a:p>
          <a:p>
            <a:pPr lvl="1"/>
            <a:r>
              <a:rPr lang="en-US" dirty="0"/>
              <a:t>UL 7</a:t>
            </a:r>
            <a:r>
              <a:rPr lang="en-US" baseline="30000" dirty="0"/>
              <a:t>th</a:t>
            </a:r>
            <a:r>
              <a:rPr lang="en-US" dirty="0"/>
              <a:t> edition changes for N16</a:t>
            </a:r>
          </a:p>
          <a:p>
            <a:pPr lvl="1"/>
            <a:r>
              <a:rPr lang="en-US" dirty="0"/>
              <a:t>Workstation Support</a:t>
            </a:r>
          </a:p>
          <a:p>
            <a:pPr marL="287337" lvl="1" indent="0">
              <a:buNone/>
            </a:pPr>
            <a:r>
              <a:rPr lang="en-US" dirty="0"/>
              <a:t>   Compatibility support of new CLSS login based VFT  with Workstation  system</a:t>
            </a:r>
          </a:p>
          <a:p>
            <a:pPr lvl="1">
              <a:buFontTx/>
              <a:buChar char="-"/>
            </a:pPr>
            <a:r>
              <a:rPr lang="en-US" dirty="0"/>
              <a:t>Firmware signing verification</a:t>
            </a:r>
          </a:p>
          <a:p>
            <a:pPr lvl="1">
              <a:buFontTx/>
              <a:buChar char="-"/>
            </a:pPr>
            <a:r>
              <a:rPr lang="en-US" dirty="0"/>
              <a:t>Self Test Abort feature support in N16</a:t>
            </a:r>
          </a:p>
          <a:p>
            <a:pPr lvl="1">
              <a:buFontTx/>
              <a:buChar char="-"/>
            </a:pPr>
            <a:endParaRPr lang="en-US" dirty="0"/>
          </a:p>
          <a:p>
            <a:endParaRPr lang="en-US" dirty="0"/>
          </a:p>
          <a:p>
            <a:pPr marL="287337" lvl="1" indent="0">
              <a:buNone/>
            </a:pPr>
            <a:r>
              <a:rPr lang="en-US" dirty="0"/>
              <a:t>   </a:t>
            </a:r>
          </a:p>
          <a:p>
            <a:pPr marL="287337" lvl="1" indent="0">
              <a:buNone/>
            </a:pPr>
            <a:endParaRPr lang="en-US" dirty="0"/>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90</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876139023"/>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a:t>
            </a:r>
          </a:p>
        </p:txBody>
      </p:sp>
      <p:sp>
        <p:nvSpPr>
          <p:cNvPr id="10243" name="Text Placeholder 5"/>
          <p:cNvSpPr>
            <a:spLocks noGrp="1"/>
          </p:cNvSpPr>
          <p:nvPr>
            <p:ph type="body" sz="quarter" idx="10"/>
          </p:nvPr>
        </p:nvSpPr>
        <p:spPr bwMode="auto">
          <a:xfrm>
            <a:off x="514350" y="1074738"/>
            <a:ext cx="8505472" cy="5461162"/>
          </a:xfrm>
          <a:noFill/>
          <a:ln>
            <a:miter lim="800000"/>
            <a:headEnd/>
            <a:tailEnd/>
          </a:ln>
        </p:spPr>
        <p:txBody>
          <a:bodyPr vert="horz" wrap="square" lIns="91440" tIns="45720" rIns="91440" bIns="45720" numCol="1" anchor="t" anchorCtr="0" compatLnSpc="1">
            <a:prstTxWarp prst="textNoShape">
              <a:avLst/>
            </a:prstTxWarp>
            <a:normAutofit/>
          </a:bodyPr>
          <a:lstStyle/>
          <a:p>
            <a:pPr marL="287337" lvl="1" indent="0">
              <a:buNone/>
            </a:pPr>
            <a:endParaRPr lang="en-US" dirty="0"/>
          </a:p>
          <a:p>
            <a:endParaRPr lang="en-US" dirty="0"/>
          </a:p>
          <a:p>
            <a:r>
              <a:rPr lang="en-US" dirty="0"/>
              <a:t>VeriFire Tools 10.50 was officially released on 4/2/2019</a:t>
            </a:r>
          </a:p>
          <a:p>
            <a:pPr lvl="1"/>
            <a:r>
              <a:rPr lang="en-US" dirty="0"/>
              <a:t>NCD 2.0 Support</a:t>
            </a:r>
          </a:p>
          <a:p>
            <a:pPr marL="0" indent="0">
              <a:buNone/>
            </a:pPr>
            <a:endParaRPr lang="en-US" dirty="0"/>
          </a:p>
          <a:p>
            <a:r>
              <a:rPr lang="en-US" dirty="0"/>
              <a:t>VeriFire Tools 10.10 was officially released on 2/11/2019</a:t>
            </a:r>
          </a:p>
          <a:p>
            <a:pPr lvl="1"/>
            <a:r>
              <a:rPr lang="en-US" dirty="0"/>
              <a:t>Problem issues addressed</a:t>
            </a:r>
          </a:p>
          <a:p>
            <a:endParaRPr lang="en-US" dirty="0"/>
          </a:p>
          <a:p>
            <a:r>
              <a:rPr lang="en-US" dirty="0"/>
              <a:t>VeriFire Tools 10.00 was officially released on 9/12/2018</a:t>
            </a:r>
          </a:p>
          <a:p>
            <a:pPr lvl="1"/>
            <a:r>
              <a:rPr lang="en-US" dirty="0"/>
              <a:t>Support of the NCD (Network Control Display) Panel</a:t>
            </a:r>
          </a:p>
          <a:p>
            <a:pPr lvl="1"/>
            <a:r>
              <a:rPr lang="en-US" dirty="0"/>
              <a:t>New NDL (Notifier Design Language) Theme</a:t>
            </a:r>
          </a:p>
          <a:p>
            <a:pPr lvl="1"/>
            <a:r>
              <a:rPr lang="en-US" dirty="0"/>
              <a:t>Non-Default Indicator Feature</a:t>
            </a:r>
          </a:p>
          <a:p>
            <a:pPr lvl="1"/>
            <a:r>
              <a:rPr lang="en-US" dirty="0"/>
              <a:t>More advanced Project Import Wizard and Utility</a:t>
            </a:r>
          </a:p>
          <a:p>
            <a:endParaRPr lang="en-US" dirty="0"/>
          </a:p>
          <a:p>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91</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6"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058190124"/>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85000" lnSpcReduction="10000"/>
          </a:bodyPr>
          <a:lstStyle/>
          <a:p>
            <a:r>
              <a:rPr lang="en-US" dirty="0"/>
              <a:t>VeriFire Tools 9.40 (OEMs only) was officially released </a:t>
            </a:r>
            <a:r>
              <a:rPr lang="en-US"/>
              <a:t>on 02/2016</a:t>
            </a:r>
            <a:endParaRPr lang="en-US" dirty="0"/>
          </a:p>
          <a:p>
            <a:pPr lvl="1"/>
            <a:r>
              <a:rPr lang="en-US" dirty="0"/>
              <a:t>Network Topology Map</a:t>
            </a:r>
          </a:p>
          <a:p>
            <a:pPr lvl="1"/>
            <a:r>
              <a:rPr lang="en-US" dirty="0"/>
              <a:t>Network Level Download / Upload</a:t>
            </a:r>
          </a:p>
          <a:p>
            <a:pPr lvl="1"/>
            <a:r>
              <a:rPr lang="en-US" dirty="0"/>
              <a:t>Panel History Upload</a:t>
            </a:r>
          </a:p>
          <a:p>
            <a:pPr lvl="1"/>
            <a:r>
              <a:rPr lang="en-US" dirty="0"/>
              <a:t>Project Improvements on Import </a:t>
            </a:r>
          </a:p>
          <a:p>
            <a:pPr lvl="1"/>
            <a:r>
              <a:rPr lang="en-US" dirty="0"/>
              <a:t>Clear Database Tracking Information</a:t>
            </a:r>
          </a:p>
          <a:p>
            <a:pPr lvl="1"/>
            <a:r>
              <a:rPr lang="en-US" dirty="0"/>
              <a:t>Improvement in “My Clipboard” Manager</a:t>
            </a:r>
          </a:p>
          <a:p>
            <a:pPr lvl="1"/>
            <a:r>
              <a:rPr lang="en-US" dirty="0"/>
              <a:t>Export from Excel</a:t>
            </a:r>
          </a:p>
          <a:p>
            <a:pPr lvl="1"/>
            <a:r>
              <a:rPr lang="en-US" dirty="0"/>
              <a:t>Surface Pro 4 tablet support</a:t>
            </a:r>
          </a:p>
          <a:p>
            <a:pPr lvl="1"/>
            <a:r>
              <a:rPr lang="en-US" dirty="0"/>
              <a:t>Misc. Enhancements </a:t>
            </a:r>
          </a:p>
          <a:p>
            <a:pPr lvl="1"/>
            <a:r>
              <a:rPr lang="en-US" dirty="0"/>
              <a:t>Problem issues addressed</a:t>
            </a:r>
          </a:p>
          <a:p>
            <a:pPr lvl="1"/>
            <a:endParaRPr lang="en-US" dirty="0"/>
          </a:p>
          <a:p>
            <a:r>
              <a:rPr lang="en-US" dirty="0"/>
              <a:t>VeriFire Tools 9.10 was officially released on 11/8/2016</a:t>
            </a:r>
          </a:p>
          <a:p>
            <a:pPr lvl="1"/>
            <a:r>
              <a:rPr lang="en-US" dirty="0"/>
              <a:t>ULC-S527 Canadian Regulations</a:t>
            </a:r>
          </a:p>
          <a:p>
            <a:pPr lvl="1"/>
            <a:r>
              <a:rPr lang="en-US" dirty="0"/>
              <a:t>Problem Issues Addressed</a:t>
            </a:r>
          </a:p>
          <a:p>
            <a:endParaRPr lang="en-US" dirty="0"/>
          </a:p>
          <a:p>
            <a:r>
              <a:rPr lang="en-US" dirty="0"/>
              <a:t>VeriFire Tools 9.00 was officially released on 10/8/2015</a:t>
            </a:r>
          </a:p>
          <a:p>
            <a:pPr lvl="1"/>
            <a:r>
              <a:rPr lang="en-US" dirty="0"/>
              <a:t>SWIFT Wireless 2.0 support</a:t>
            </a:r>
          </a:p>
          <a:p>
            <a:pPr lvl="1"/>
            <a:r>
              <a:rPr lang="en-US" dirty="0"/>
              <a:t>Auto-Programming of the UDACT-2 for all panels</a:t>
            </a:r>
          </a:p>
          <a:p>
            <a:pPr lvl="1"/>
            <a:r>
              <a:rPr lang="en-US" dirty="0"/>
              <a:t>Surface Pro 3 tablet support</a:t>
            </a:r>
          </a:p>
          <a:p>
            <a:pPr lvl="1"/>
            <a:endParaRPr lang="en-US" dirty="0"/>
          </a:p>
          <a:p>
            <a:pPr lvl="1"/>
            <a:endParaRPr lang="en-US" dirty="0"/>
          </a:p>
          <a:p>
            <a:pPr lvl="1"/>
            <a:endParaRPr lang="en-US" dirty="0"/>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92</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691318959"/>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Release History </a:t>
            </a:r>
            <a:r>
              <a:rPr lang="en-US" sz="1200" i="1" dirty="0"/>
              <a:t>(continued)</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r>
              <a:rPr lang="en-US" dirty="0"/>
              <a:t>VeriFire Tools 8.40 was officially released on 3/31/2015</a:t>
            </a:r>
          </a:p>
          <a:p>
            <a:pPr lvl="1"/>
            <a:r>
              <a:rPr lang="en-US" dirty="0"/>
              <a:t>Importing labels from an Excel worksheet</a:t>
            </a:r>
          </a:p>
          <a:p>
            <a:pPr lvl="1"/>
            <a:r>
              <a:rPr lang="en-US" dirty="0"/>
              <a:t>Enhanced PAM copy &amp; paste </a:t>
            </a:r>
          </a:p>
          <a:p>
            <a:pPr lvl="1"/>
            <a:r>
              <a:rPr lang="en-US" dirty="0"/>
              <a:t>Auto-Programming of the UDACT-2 for 640 series panels</a:t>
            </a:r>
          </a:p>
          <a:p>
            <a:pPr lvl="1"/>
            <a:r>
              <a:rPr lang="en-US" dirty="0"/>
              <a:t>Improved Software Versions statistics</a:t>
            </a:r>
          </a:p>
          <a:p>
            <a:endParaRPr lang="en-US" dirty="0"/>
          </a:p>
          <a:p>
            <a:r>
              <a:rPr lang="en-US" dirty="0"/>
              <a:t>VeriFire Tools 8.30 was officially released on 1/5/2015</a:t>
            </a:r>
          </a:p>
          <a:p>
            <a:pPr lvl="1"/>
            <a:r>
              <a:rPr lang="en-US" dirty="0"/>
              <a:t>FAAST XT sensor support</a:t>
            </a:r>
          </a:p>
          <a:p>
            <a:pPr lvl="1"/>
            <a:r>
              <a:rPr lang="en-US" dirty="0"/>
              <a:t>Better Point Programming copy &amp; paste and layout persistence</a:t>
            </a:r>
          </a:p>
          <a:p>
            <a:pPr lvl="1"/>
            <a:r>
              <a:rPr lang="en-US" dirty="0"/>
              <a:t>Clipboard Manager feature and enhanced reporting</a:t>
            </a:r>
          </a:p>
          <a:p>
            <a:endParaRPr lang="en-US" dirty="0"/>
          </a:p>
          <a:p>
            <a:r>
              <a:rPr lang="en-US" dirty="0"/>
              <a:t>VeriFire Tools 8.20 was officially released on 8/11/2014</a:t>
            </a:r>
          </a:p>
          <a:p>
            <a:pPr lvl="1"/>
            <a:r>
              <a:rPr lang="en-US" dirty="0"/>
              <a:t>Wireless Gateway Support</a:t>
            </a:r>
          </a:p>
          <a:p>
            <a:pPr lvl="1"/>
            <a:r>
              <a:rPr lang="en-US" dirty="0"/>
              <a:t>Solo Tools release for panel ver. 22 / no overlap with 7.10</a:t>
            </a:r>
          </a:p>
          <a:p>
            <a:pPr lvl="1"/>
            <a:endParaRPr lang="en-US" dirty="0"/>
          </a:p>
          <a:p>
            <a:r>
              <a:rPr lang="en-US" dirty="0"/>
              <a:t>VeriFire Tools 8.00 was officially released on 6/16/2014</a:t>
            </a:r>
          </a:p>
          <a:p>
            <a:pPr lvl="1"/>
            <a:r>
              <a:rPr lang="en-US" dirty="0"/>
              <a:t> </a:t>
            </a:r>
          </a:p>
          <a:p>
            <a:endParaRPr lang="en-US" dirty="0"/>
          </a:p>
          <a:p>
            <a:pPr lvl="1"/>
            <a:r>
              <a:rPr lang="en-US" dirty="0"/>
              <a:t>Overlapped with VeriFire Tools 7.10</a:t>
            </a:r>
          </a:p>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93</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pic>
        <p:nvPicPr>
          <p:cNvPr id="6" name="Picture 3"/>
          <p:cNvPicPr>
            <a:picLocks noChangeAspect="1" noChangeArrowheads="1"/>
          </p:cNvPicPr>
          <p:nvPr/>
        </p:nvPicPr>
        <p:blipFill>
          <a:blip r:embed="rId3" cstate="print"/>
          <a:srcRect/>
          <a:stretch>
            <a:fillRect/>
          </a:stretch>
        </p:blipFill>
        <p:spPr bwMode="auto">
          <a:xfrm>
            <a:off x="1189038" y="5395375"/>
            <a:ext cx="1554162" cy="536219"/>
          </a:xfrm>
          <a:prstGeom prst="rect">
            <a:avLst/>
          </a:prstGeom>
          <a:ln>
            <a:noFill/>
          </a:ln>
          <a:effectLst>
            <a:outerShdw blurRad="292100" dist="139700" dir="2700000" algn="tl" rotWithShape="0">
              <a:srgbClr val="333333">
                <a:alpha val="65000"/>
              </a:srgbClr>
            </a:outerShdw>
          </a:effectLst>
        </p:spPr>
      </p:pic>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11.30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119778673"/>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RLD – AIO Programming </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94</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11.60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4" name="Picture 3">
            <a:extLst>
              <a:ext uri="{FF2B5EF4-FFF2-40B4-BE49-F238E27FC236}">
                <a16:creationId xmlns:a16="http://schemas.microsoft.com/office/drawing/2014/main" id="{CA2A7C39-201C-438C-A419-BAE77853CA87}"/>
              </a:ext>
            </a:extLst>
          </p:cNvPr>
          <p:cNvPicPr>
            <a:picLocks noChangeAspect="1"/>
          </p:cNvPicPr>
          <p:nvPr/>
        </p:nvPicPr>
        <p:blipFill>
          <a:blip r:embed="rId3"/>
          <a:stretch>
            <a:fillRect/>
          </a:stretch>
        </p:blipFill>
        <p:spPr>
          <a:xfrm>
            <a:off x="0" y="1819568"/>
            <a:ext cx="9144000" cy="3218864"/>
          </a:xfrm>
          <a:prstGeom prst="rect">
            <a:avLst/>
          </a:prstGeom>
        </p:spPr>
      </p:pic>
    </p:spTree>
    <p:extLst>
      <p:ext uri="{BB962C8B-B14F-4D97-AF65-F5344CB8AC3E}">
        <p14:creationId xmlns:p14="http://schemas.microsoft.com/office/powerpoint/2010/main" val="557851945"/>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RLD – general settings </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95</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11.60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6" name="Picture 5">
            <a:extLst>
              <a:ext uri="{FF2B5EF4-FFF2-40B4-BE49-F238E27FC236}">
                <a16:creationId xmlns:a16="http://schemas.microsoft.com/office/drawing/2014/main" id="{40D7CD1C-C71E-4D1D-848D-8F4D9F59C097}"/>
              </a:ext>
            </a:extLst>
          </p:cNvPr>
          <p:cNvPicPr>
            <a:picLocks noChangeAspect="1"/>
          </p:cNvPicPr>
          <p:nvPr/>
        </p:nvPicPr>
        <p:blipFill>
          <a:blip r:embed="rId3"/>
          <a:stretch>
            <a:fillRect/>
          </a:stretch>
        </p:blipFill>
        <p:spPr>
          <a:xfrm>
            <a:off x="0" y="1559891"/>
            <a:ext cx="9144000" cy="3738217"/>
          </a:xfrm>
          <a:prstGeom prst="rect">
            <a:avLst/>
          </a:prstGeom>
        </p:spPr>
      </p:pic>
    </p:spTree>
    <p:extLst>
      <p:ext uri="{BB962C8B-B14F-4D97-AF65-F5344CB8AC3E}">
        <p14:creationId xmlns:p14="http://schemas.microsoft.com/office/powerpoint/2010/main" val="106119183"/>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RLD – alert bar settings </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96</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11.60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4" name="Picture 3">
            <a:extLst>
              <a:ext uri="{FF2B5EF4-FFF2-40B4-BE49-F238E27FC236}">
                <a16:creationId xmlns:a16="http://schemas.microsoft.com/office/drawing/2014/main" id="{DD4AEE39-B4AC-400A-A148-86277E68DAA4}"/>
              </a:ext>
            </a:extLst>
          </p:cNvPr>
          <p:cNvPicPr>
            <a:picLocks noChangeAspect="1"/>
          </p:cNvPicPr>
          <p:nvPr/>
        </p:nvPicPr>
        <p:blipFill>
          <a:blip r:embed="rId3"/>
          <a:stretch>
            <a:fillRect/>
          </a:stretch>
        </p:blipFill>
        <p:spPr>
          <a:xfrm>
            <a:off x="0" y="1567364"/>
            <a:ext cx="9144000" cy="3723272"/>
          </a:xfrm>
          <a:prstGeom prst="rect">
            <a:avLst/>
          </a:prstGeom>
        </p:spPr>
      </p:pic>
    </p:spTree>
    <p:extLst>
      <p:ext uri="{BB962C8B-B14F-4D97-AF65-F5344CB8AC3E}">
        <p14:creationId xmlns:p14="http://schemas.microsoft.com/office/powerpoint/2010/main" val="3584123587"/>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RLD – CUSTOM ACTIONS</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97</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11.60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6" name="Picture 5">
            <a:extLst>
              <a:ext uri="{FF2B5EF4-FFF2-40B4-BE49-F238E27FC236}">
                <a16:creationId xmlns:a16="http://schemas.microsoft.com/office/drawing/2014/main" id="{37C35346-09A1-424B-98D9-B4C104100391}"/>
              </a:ext>
            </a:extLst>
          </p:cNvPr>
          <p:cNvPicPr>
            <a:picLocks noChangeAspect="1"/>
          </p:cNvPicPr>
          <p:nvPr/>
        </p:nvPicPr>
        <p:blipFill>
          <a:blip r:embed="rId3"/>
          <a:stretch>
            <a:fillRect/>
          </a:stretch>
        </p:blipFill>
        <p:spPr>
          <a:xfrm>
            <a:off x="0" y="1544464"/>
            <a:ext cx="9144000" cy="3769072"/>
          </a:xfrm>
          <a:prstGeom prst="rect">
            <a:avLst/>
          </a:prstGeom>
        </p:spPr>
      </p:pic>
    </p:spTree>
    <p:extLst>
      <p:ext uri="{BB962C8B-B14F-4D97-AF65-F5344CB8AC3E}">
        <p14:creationId xmlns:p14="http://schemas.microsoft.com/office/powerpoint/2010/main" val="1390494655"/>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482600"/>
            <a:ext cx="8002588" cy="373063"/>
          </a:xfrm>
        </p:spPr>
        <p:txBody>
          <a:bodyPr/>
          <a:lstStyle/>
          <a:p>
            <a:pPr marL="273050" indent="-273050">
              <a:spcBef>
                <a:spcPct val="20000"/>
              </a:spcBef>
            </a:pPr>
            <a:r>
              <a:rPr lang="en-US" dirty="0"/>
              <a:t>RLD – Node MAP SETTINGS</a:t>
            </a:r>
            <a:endParaRPr lang="en-US" i="1" dirty="0"/>
          </a:p>
        </p:txBody>
      </p:sp>
      <p:sp>
        <p:nvSpPr>
          <p:cNvPr id="10243" name="Text Placeholder 5"/>
          <p:cNvSpPr>
            <a:spLocks noGrp="1"/>
          </p:cNvSpPr>
          <p:nvPr>
            <p:ph type="body" sz="quarter" idx="10"/>
          </p:nvPr>
        </p:nvSpPr>
        <p:spPr bwMode="auto">
          <a:noFill/>
          <a:ln>
            <a:miter lim="800000"/>
            <a:headEnd/>
            <a:tailEnd/>
          </a:ln>
        </p:spPr>
        <p:txBody>
          <a:bodyPr vert="horz" wrap="square" lIns="91440" tIns="45720" rIns="91440" bIns="45720" numCol="1" anchor="t" anchorCtr="0" compatLnSpc="1">
            <a:prstTxWarp prst="textNoShape">
              <a:avLst/>
            </a:prstTxWarp>
            <a:normAutofit/>
          </a:bodyPr>
          <a:lstStyle/>
          <a:p>
            <a:pPr lvl="1"/>
            <a:endParaRPr lang="en-US" dirty="0"/>
          </a:p>
          <a:p>
            <a:endParaRPr lang="en-US" dirty="0"/>
          </a:p>
          <a:p>
            <a:endParaRPr lang="en-US" dirty="0"/>
          </a:p>
        </p:txBody>
      </p:sp>
      <p:sp>
        <p:nvSpPr>
          <p:cNvPr id="2" name="Slide Number Placeholder 1"/>
          <p:cNvSpPr>
            <a:spLocks noGrp="1"/>
          </p:cNvSpPr>
          <p:nvPr>
            <p:ph type="sldNum"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44375A-3DEA-42D7-BFF0-D129CBE703F5}" type="slidenum">
              <a:rPr kumimoji="0" lang="en-US" sz="1000" b="1" i="0" u="none" strike="noStrike" kern="1200" cap="none" spc="0" normalizeH="0" baseline="0" noProof="0" smtClean="0">
                <a:ln>
                  <a:noFill/>
                </a:ln>
                <a:solidFill>
                  <a:prstClr val="white"/>
                </a:solidFill>
                <a:effectLst/>
                <a:uLnTx/>
                <a:uFillTx/>
                <a:latin typeface="HelveticaNeue MediumCond"/>
                <a:ea typeface="+mn-ea"/>
              </a:rPr>
              <a:pPr marL="0" marR="0" lvl="0" indent="0" algn="l" defTabSz="457200" rtl="0" eaLnBrk="1" fontAlgn="auto" latinLnBrk="0" hangingPunct="1">
                <a:lnSpc>
                  <a:spcPct val="100000"/>
                </a:lnSpc>
                <a:spcBef>
                  <a:spcPts val="0"/>
                </a:spcBef>
                <a:spcAft>
                  <a:spcPts val="0"/>
                </a:spcAft>
                <a:buClrTx/>
                <a:buSzTx/>
                <a:buFontTx/>
                <a:buNone/>
                <a:tabLst/>
                <a:defRPr/>
              </a:pPr>
              <a:t>98</a:t>
            </a:fld>
            <a:endParaRPr kumimoji="0" lang="en-US" sz="1000" b="1" i="0" u="none" strike="noStrike" kern="1200" cap="none" spc="0" normalizeH="0" baseline="0" noProof="0" dirty="0">
              <a:ln>
                <a:noFill/>
              </a:ln>
              <a:solidFill>
                <a:prstClr val="white"/>
              </a:solidFill>
              <a:effectLst/>
              <a:uLnTx/>
              <a:uFillTx/>
              <a:latin typeface="HelveticaNeue MediumCond"/>
              <a:ea typeface="+mn-ea"/>
            </a:endParaRPr>
          </a:p>
        </p:txBody>
      </p:sp>
      <p:sp>
        <p:nvSpPr>
          <p:cNvPr id="7" name="Footer Placeholder 2"/>
          <p:cNvSpPr txBox="1">
            <a:spLocks/>
          </p:cNvSpPr>
          <p:nvPr/>
        </p:nvSpPr>
        <p:spPr>
          <a:xfrm>
            <a:off x="0" y="6535900"/>
            <a:ext cx="9144000" cy="244474"/>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rPr>
              <a:t>11.60 Release</a:t>
            </a:r>
            <a:endParaRPr kumimoji="0" lang="en-US" sz="1800" b="0" i="1" u="none" strike="noStrike" kern="1200" cap="none" spc="0" normalizeH="0" baseline="0" noProof="0" dirty="0">
              <a:ln>
                <a:noFill/>
              </a:ln>
              <a:solidFill>
                <a:prstClr val="black">
                  <a:lumMod val="50000"/>
                  <a:lumOff val="50000"/>
                </a:prstClr>
              </a:solidFill>
              <a:effectLst/>
              <a:uLnTx/>
              <a:uFillTx/>
              <a:latin typeface="Arial" pitchFamily="34" charset="0"/>
              <a:ea typeface="+mn-ea"/>
              <a:cs typeface="Arial" pitchFamily="34" charset="0"/>
            </a:endParaRPr>
          </a:p>
        </p:txBody>
      </p:sp>
      <p:pic>
        <p:nvPicPr>
          <p:cNvPr id="4" name="Picture 3">
            <a:extLst>
              <a:ext uri="{FF2B5EF4-FFF2-40B4-BE49-F238E27FC236}">
                <a16:creationId xmlns:a16="http://schemas.microsoft.com/office/drawing/2014/main" id="{170A603A-D818-4F38-B6DD-48594E5082B9}"/>
              </a:ext>
            </a:extLst>
          </p:cNvPr>
          <p:cNvPicPr>
            <a:picLocks noChangeAspect="1"/>
          </p:cNvPicPr>
          <p:nvPr/>
        </p:nvPicPr>
        <p:blipFill>
          <a:blip r:embed="rId3"/>
          <a:stretch>
            <a:fillRect/>
          </a:stretch>
        </p:blipFill>
        <p:spPr>
          <a:xfrm>
            <a:off x="0" y="1263316"/>
            <a:ext cx="9144000" cy="4331368"/>
          </a:xfrm>
          <a:prstGeom prst="rect">
            <a:avLst/>
          </a:prstGeom>
        </p:spPr>
      </p:pic>
    </p:spTree>
    <p:extLst>
      <p:ext uri="{BB962C8B-B14F-4D97-AF65-F5344CB8AC3E}">
        <p14:creationId xmlns:p14="http://schemas.microsoft.com/office/powerpoint/2010/main" val="2324726840"/>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ItiBD_zRtehxq3.nt2gDA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fD1ZsHZybwBHB3NFGab2x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fD1ZsHZybwBHB3NFGab2x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sMnLk4GKOP9sp5oC.qa7h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Iyi0RIqnIpWd6O6m024ge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_Y83vKPsfg2x2WCeucD36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ujE5zQajOvoTWXTllZwrs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Honeywell PPT Template 4x3 Beta 6-22-15">
  <a:themeElements>
    <a:clrScheme name="Custom 2">
      <a:dk1>
        <a:sysClr val="windowText" lastClr="000000"/>
      </a:dk1>
      <a:lt1>
        <a:sysClr val="window" lastClr="FFFFFF"/>
      </a:lt1>
      <a:dk2>
        <a:srgbClr val="7F7F7F"/>
      </a:dk2>
      <a:lt2>
        <a:srgbClr val="E6E6E6"/>
      </a:lt2>
      <a:accent1>
        <a:srgbClr val="0077B4"/>
      </a:accent1>
      <a:accent2>
        <a:srgbClr val="C61A20"/>
      </a:accent2>
      <a:accent3>
        <a:srgbClr val="45886E"/>
      </a:accent3>
      <a:accent4>
        <a:srgbClr val="753D7B"/>
      </a:accent4>
      <a:accent5>
        <a:srgbClr val="F4B62E"/>
      </a:accent5>
      <a:accent6>
        <a:srgbClr val="DA5120"/>
      </a:accent6>
      <a:hlink>
        <a:srgbClr val="252D30"/>
      </a:hlink>
      <a:folHlink>
        <a:srgbClr val="C935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9525" cmpd="sng">
          <a:solidFill>
            <a:srgbClr val="7F7F7F"/>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Honeywell PPT Template 4x3 Beta 6-22-15" id="{A8C61A7A-0AA1-4CFB-88B9-28A0B17BE609}" vid="{D702D27A-EF5A-4CD4-8411-88BB22F0A65C}"/>
    </a:ext>
  </a:extLst>
</a:theme>
</file>

<file path=ppt/theme/theme2.xml><?xml version="1.0" encoding="utf-8"?>
<a:theme xmlns:a="http://schemas.openxmlformats.org/drawingml/2006/main" name="Honeywell Theme">
  <a:themeElements>
    <a:clrScheme name="Custom 2">
      <a:dk1>
        <a:sysClr val="windowText" lastClr="000000"/>
      </a:dk1>
      <a:lt1>
        <a:sysClr val="window" lastClr="FFFFFF"/>
      </a:lt1>
      <a:dk2>
        <a:srgbClr val="7F7F7F"/>
      </a:dk2>
      <a:lt2>
        <a:srgbClr val="E6E6E6"/>
      </a:lt2>
      <a:accent1>
        <a:srgbClr val="0077B4"/>
      </a:accent1>
      <a:accent2>
        <a:srgbClr val="C61A20"/>
      </a:accent2>
      <a:accent3>
        <a:srgbClr val="45886E"/>
      </a:accent3>
      <a:accent4>
        <a:srgbClr val="753D7B"/>
      </a:accent4>
      <a:accent5>
        <a:srgbClr val="F4B62E"/>
      </a:accent5>
      <a:accent6>
        <a:srgbClr val="DA5120"/>
      </a:accent6>
      <a:hlink>
        <a:srgbClr val="252D30"/>
      </a:hlink>
      <a:folHlink>
        <a:srgbClr val="C935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85000"/>
          </a:schemeClr>
        </a:solidFill>
        <a:ln w="9525" cmpd="sng">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mpd="sng">
          <a:solidFill>
            <a:schemeClr val="bg1">
              <a:lumMod val="50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Honeywell PPT Template 4x3 Beta 6-22-15" id="{A8C61A7A-0AA1-4CFB-88B9-28A0B17BE609}" vid="{5BFD8605-A2C9-4411-AF6D-A560C33B96D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Honeywell Template 2022">
  <a:themeElements>
    <a:clrScheme name="Honeywell 2019">
      <a:dk1>
        <a:sysClr val="windowText" lastClr="000000"/>
      </a:dk1>
      <a:lt1>
        <a:sysClr val="window" lastClr="FFFFFF"/>
      </a:lt1>
      <a:dk2>
        <a:srgbClr val="404040"/>
      </a:dk2>
      <a:lt2>
        <a:srgbClr val="E0E0E0"/>
      </a:lt2>
      <a:accent1>
        <a:srgbClr val="DC202E"/>
      </a:accent1>
      <a:accent2>
        <a:srgbClr val="404040"/>
      </a:accent2>
      <a:accent3>
        <a:srgbClr val="707070"/>
      </a:accent3>
      <a:accent4>
        <a:srgbClr val="A0A0A0"/>
      </a:accent4>
      <a:accent5>
        <a:srgbClr val="C0C0C0"/>
      </a:accent5>
      <a:accent6>
        <a:srgbClr val="E0E0E0"/>
      </a:accent6>
      <a:hlink>
        <a:srgbClr val="000000"/>
      </a:hlink>
      <a:folHlink>
        <a:srgbClr val="000000"/>
      </a:folHlink>
    </a:clrScheme>
    <a:fontScheme name="Honeywell">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5"/>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dirty="0" err="1" smtClean="0"/>
        </a:defPPr>
      </a:lstStyle>
    </a:txDef>
  </a:objectDefaults>
  <a:extraClrSchemeLst/>
  <a:extLst>
    <a:ext uri="{05A4C25C-085E-4340-85A3-A5531E510DB2}">
      <thm15:themeFamily xmlns:thm15="http://schemas.microsoft.com/office/thememl/2012/main" name="Presentation1" id="{4EDEBC17-B735-4970-8431-3357647BE48D}" vid="{00FEBFF4-FC87-4061-AE11-B723ACA24D30}"/>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Metadata/LabelInfo.xml><?xml version="1.0" encoding="utf-8"?>
<clbl:labelList xmlns:clbl="http://schemas.microsoft.com/office/2020/mipLabelMetadata">
  <clbl:label id="{d546e5e1-5d42-4630-bacd-c69bfdcbd5e8}" enabled="1" method="Standard" siteId="{96ece526-9c7d-48b0-8daf-8b93c90a5d18}" removed="0"/>
</clbl:labelList>
</file>

<file path=docProps/app.xml><?xml version="1.0" encoding="utf-8"?>
<Properties xmlns="http://schemas.openxmlformats.org/officeDocument/2006/extended-properties" xmlns:vt="http://schemas.openxmlformats.org/officeDocument/2006/docPropsVTypes">
  <TotalTime>0</TotalTime>
  <Words>23128</Words>
  <Application>Microsoft Office PowerPoint</Application>
  <PresentationFormat>On-screen Show (4:3)</PresentationFormat>
  <Paragraphs>4175</Paragraphs>
  <Slides>293</Slides>
  <Notes>288</Notes>
  <HiddenSlides>0</HiddenSlides>
  <MMClips>0</MMClips>
  <ScaleCrop>false</ScaleCrop>
  <HeadingPairs>
    <vt:vector size="8" baseType="variant">
      <vt:variant>
        <vt:lpstr>Fonts Used</vt:lpstr>
      </vt:variant>
      <vt:variant>
        <vt:i4>15</vt:i4>
      </vt:variant>
      <vt:variant>
        <vt:lpstr>Theme</vt:lpstr>
      </vt:variant>
      <vt:variant>
        <vt:i4>4</vt:i4>
      </vt:variant>
      <vt:variant>
        <vt:lpstr>Embedded OLE Servers</vt:lpstr>
      </vt:variant>
      <vt:variant>
        <vt:i4>1</vt:i4>
      </vt:variant>
      <vt:variant>
        <vt:lpstr>Slide Titles</vt:lpstr>
      </vt:variant>
      <vt:variant>
        <vt:i4>293</vt:i4>
      </vt:variant>
    </vt:vector>
  </HeadingPairs>
  <TitlesOfParts>
    <vt:vector size="313" baseType="lpstr">
      <vt:lpstr>SimSun</vt:lpstr>
      <vt:lpstr>-apple-system</vt:lpstr>
      <vt:lpstr>Arial</vt:lpstr>
      <vt:lpstr>Arial Black</vt:lpstr>
      <vt:lpstr>Calibri</vt:lpstr>
      <vt:lpstr>Calibri Light</vt:lpstr>
      <vt:lpstr>Courier New</vt:lpstr>
      <vt:lpstr>Helvetica 55 Roman</vt:lpstr>
      <vt:lpstr>Helvetica Neue</vt:lpstr>
      <vt:lpstr>HelveticaNeue BoldCond</vt:lpstr>
      <vt:lpstr>HelveticaNeue MediumCond</vt:lpstr>
      <vt:lpstr>HoneywellSans</vt:lpstr>
      <vt:lpstr>Times New Roman</vt:lpstr>
      <vt:lpstr>Wingdings</vt:lpstr>
      <vt:lpstr>Wingdings 2</vt:lpstr>
      <vt:lpstr>Honeywell PPT Template 4x3 Beta 6-22-15</vt:lpstr>
      <vt:lpstr>Honeywell Theme</vt:lpstr>
      <vt:lpstr>Office Theme</vt:lpstr>
      <vt:lpstr>Honeywell Template 2022</vt:lpstr>
      <vt:lpstr>think-cell Slide</vt:lpstr>
      <vt:lpstr>PowerPoint Presentation</vt:lpstr>
      <vt:lpstr>Overview / Feature Summary</vt:lpstr>
      <vt:lpstr>Cyber security Important notes   </vt:lpstr>
      <vt:lpstr>Known issue with clss gateway firmware  </vt:lpstr>
      <vt:lpstr>Release History</vt:lpstr>
      <vt:lpstr>Release History</vt:lpstr>
      <vt:lpstr>Release History</vt:lpstr>
      <vt:lpstr>Release History</vt:lpstr>
      <vt:lpstr>Release History (continued)</vt:lpstr>
      <vt:lpstr>N16, NCD – Support new aio device types LDM-32, ldm-60  AND TM-8  </vt:lpstr>
      <vt:lpstr>TM-8 Settings  </vt:lpstr>
      <vt:lpstr>LDM-32/60 Outputs configuration  </vt:lpstr>
      <vt:lpstr>LDM-32/60 external switches configuration  </vt:lpstr>
      <vt:lpstr>Water releasing zones  </vt:lpstr>
      <vt:lpstr>releasing zones  </vt:lpstr>
      <vt:lpstr>Pmb NEW CHARGER TYPE SUPPORTED  </vt:lpstr>
      <vt:lpstr>Operating System &amp; Platform Support</vt:lpstr>
      <vt:lpstr>PowerPoint Presentation</vt:lpstr>
      <vt:lpstr>Overview / Feature Summary</vt:lpstr>
      <vt:lpstr>Cyber security Important notes   </vt:lpstr>
      <vt:lpstr>Known issue with clss gateway firmware  </vt:lpstr>
      <vt:lpstr>Known Issue: Issue is observed when detector typecode is changed IN BELOW SCENARIO    </vt:lpstr>
      <vt:lpstr>Release History</vt:lpstr>
      <vt:lpstr>Release History</vt:lpstr>
      <vt:lpstr>Release History</vt:lpstr>
      <vt:lpstr>Release History</vt:lpstr>
      <vt:lpstr>Release History (continued)</vt:lpstr>
      <vt:lpstr>remote output functionality (Inspire panel)</vt:lpstr>
      <vt:lpstr>ONLINE SESSION (Internet connected mode)</vt:lpstr>
      <vt:lpstr>Pmb nac</vt:lpstr>
      <vt:lpstr>ONLINE SESSION (Internet connected mode)</vt:lpstr>
      <vt:lpstr>Offline SESSION (no internet mode)</vt:lpstr>
      <vt:lpstr>Support offline license</vt:lpstr>
      <vt:lpstr>offline license</vt:lpstr>
      <vt:lpstr>PowerPoint Presentation</vt:lpstr>
      <vt:lpstr>Operating System &amp; Platform Support</vt:lpstr>
      <vt:lpstr>PowerPoint Presentation</vt:lpstr>
      <vt:lpstr>Overview / Feature Summary</vt:lpstr>
      <vt:lpstr>Cyber security Important notes   </vt:lpstr>
      <vt:lpstr>Known issue with clss gateway firmware  </vt:lpstr>
      <vt:lpstr>Release History</vt:lpstr>
      <vt:lpstr>Release History</vt:lpstr>
      <vt:lpstr>Release History</vt:lpstr>
      <vt:lpstr>Release History (continued)</vt:lpstr>
      <vt:lpstr>Release History (continued)</vt:lpstr>
      <vt:lpstr>PowerPoint Presentation</vt:lpstr>
      <vt:lpstr>PowerPoint Presentation</vt:lpstr>
      <vt:lpstr>Operating System &amp; Platform Support</vt:lpstr>
      <vt:lpstr>PowerPoint Presentation</vt:lpstr>
      <vt:lpstr>Overview / Feature Summary</vt:lpstr>
      <vt:lpstr>Cyber security Important notes   </vt:lpstr>
      <vt:lpstr>Known issue with clss gateway firmware  </vt:lpstr>
      <vt:lpstr>Release History</vt:lpstr>
      <vt:lpstr>Release History</vt:lpstr>
      <vt:lpstr>Release History</vt:lpstr>
      <vt:lpstr>Release History (continued)</vt:lpstr>
      <vt:lpstr>Release History (continued)</vt:lpstr>
      <vt:lpstr>SELF-TEST Changes</vt:lpstr>
      <vt:lpstr>Operating System &amp; Platform Support</vt:lpstr>
      <vt:lpstr>PowerPoint Presentation</vt:lpstr>
      <vt:lpstr>Overview / Feature Summary</vt:lpstr>
      <vt:lpstr>Cyber security Important notes   </vt:lpstr>
      <vt:lpstr>Known issue with clss gateway firmware  </vt:lpstr>
      <vt:lpstr>Release History</vt:lpstr>
      <vt:lpstr>Release History</vt:lpstr>
      <vt:lpstr>Release History</vt:lpstr>
      <vt:lpstr>Release History (continued)</vt:lpstr>
      <vt:lpstr>Release History (continued)</vt:lpstr>
      <vt:lpstr>FSAE Feature</vt:lpstr>
      <vt:lpstr>Broadcast system reset</vt:lpstr>
      <vt:lpstr>FSAE Feature</vt:lpstr>
      <vt:lpstr>CLSS Services uPDATE</vt:lpstr>
      <vt:lpstr>Site level upload</vt:lpstr>
      <vt:lpstr>Operating System &amp; Platform Support</vt:lpstr>
      <vt:lpstr>PowerPoint Presentation</vt:lpstr>
      <vt:lpstr>Overview / Feature Summary</vt:lpstr>
      <vt:lpstr>Release History</vt:lpstr>
      <vt:lpstr>Release History</vt:lpstr>
      <vt:lpstr>Release History</vt:lpstr>
      <vt:lpstr>Release History (continued)</vt:lpstr>
      <vt:lpstr>Release History (continued)</vt:lpstr>
      <vt:lpstr>AUTO Sync ON CLSS </vt:lpstr>
      <vt:lpstr>AUTO Sync ON CLSS </vt:lpstr>
      <vt:lpstr>Database conversion to n16</vt:lpstr>
      <vt:lpstr>        Sub-Addressing Instructions for N16/NCD:</vt:lpstr>
      <vt:lpstr>        Sub-Addressing Instructions for N16/NCD:</vt:lpstr>
      <vt:lpstr>   Sub-Addressing Instructions for N16/NCD in AIO PROGRAMMING:</vt:lpstr>
      <vt:lpstr>PowerPoint Presentation</vt:lpstr>
      <vt:lpstr>Overview / Feature Summary</vt:lpstr>
      <vt:lpstr>Release History</vt:lpstr>
      <vt:lpstr>Release History</vt:lpstr>
      <vt:lpstr>Release History</vt:lpstr>
      <vt:lpstr>Release History (continued)</vt:lpstr>
      <vt:lpstr>Release History (continued)</vt:lpstr>
      <vt:lpstr>RLD – AIO Programming </vt:lpstr>
      <vt:lpstr>RLD – general settings </vt:lpstr>
      <vt:lpstr>RLD – alert bar settings </vt:lpstr>
      <vt:lpstr>RLD – CUSTOM ACTIONS</vt:lpstr>
      <vt:lpstr>RLD – Node MAP SETTINGS</vt:lpstr>
      <vt:lpstr>RLD – Node MAP SETTINGS</vt:lpstr>
      <vt:lpstr>RLD – ZONE MAP SETTINGS</vt:lpstr>
      <vt:lpstr>PowerPoint Presentation</vt:lpstr>
      <vt:lpstr>Overview / Feature Summary</vt:lpstr>
      <vt:lpstr>Release History</vt:lpstr>
      <vt:lpstr>Release History</vt:lpstr>
      <vt:lpstr>Release History</vt:lpstr>
      <vt:lpstr>Release History (continued)</vt:lpstr>
      <vt:lpstr>Release History (continued)</vt:lpstr>
      <vt:lpstr>PowerPoint Presentation</vt:lpstr>
      <vt:lpstr>Overview / Feature Summary</vt:lpstr>
      <vt:lpstr>Release History</vt:lpstr>
      <vt:lpstr>Release History</vt:lpstr>
      <vt:lpstr>Release History (continued)</vt:lpstr>
      <vt:lpstr>Release History (continued)</vt:lpstr>
      <vt:lpstr>PowerPoint Presentation</vt:lpstr>
      <vt:lpstr>Overview / Feature Summary</vt:lpstr>
      <vt:lpstr>Release History</vt:lpstr>
      <vt:lpstr>Release History (continued)</vt:lpstr>
      <vt:lpstr>Release History (continued)</vt:lpstr>
      <vt:lpstr>Operating System &amp; Platform Support</vt:lpstr>
      <vt:lpstr>N16 PANEL IN VERIFIRE TOOLS</vt:lpstr>
      <vt:lpstr>VeriFire Tools – PMB Configuration</vt:lpstr>
      <vt:lpstr>VeriFire Tools – PMB : NAC Circuits(continued)</vt:lpstr>
      <vt:lpstr>VeriFire Tools – PMB : AUX Circuits(continued)</vt:lpstr>
      <vt:lpstr>VeriFire Tools – PMB : UZC Configurations</vt:lpstr>
      <vt:lpstr>VeriFire Tools – AIO : BOARD Settings</vt:lpstr>
      <vt:lpstr>VeriFire Tools – aio button and led settings</vt:lpstr>
      <vt:lpstr>VeriFire Tools – Alert bar Configuration</vt:lpstr>
      <vt:lpstr>VeriFire Tools – Alert bar in panel</vt:lpstr>
      <vt:lpstr>INSTRUCTION TEXT IN PANEL</vt:lpstr>
      <vt:lpstr>VeriFire Tools –INSTRUCTION TEXT (continued)</vt:lpstr>
      <vt:lpstr>VeriFire Tools – Custom action buttons</vt:lpstr>
      <vt:lpstr>VeriFire Tools – UPLOAD DEBUG STATISTICS support (continued) </vt:lpstr>
      <vt:lpstr>VeriFire Tools – Banner editor for n16, ncD(v2 and above)</vt:lpstr>
      <vt:lpstr>VeriFire Tools – Download support for new packages</vt:lpstr>
      <vt:lpstr>VeriFire Tools – Download support (continued) </vt:lpstr>
      <vt:lpstr>VeriFire Tools – Logic Equations</vt:lpstr>
      <vt:lpstr>VeriFire Tools – Holiday list </vt:lpstr>
      <vt:lpstr>VeriFire Tools – Occupancy schedule</vt:lpstr>
      <vt:lpstr>VeriFire Tools – Custom action messages</vt:lpstr>
      <vt:lpstr>VeriFire Tools – General Zones</vt:lpstr>
      <vt:lpstr>VeriFire Tools – Network Mapping</vt:lpstr>
      <vt:lpstr>VeriFire Tools – detectors</vt:lpstr>
      <vt:lpstr>VeriFire Tools – modules</vt:lpstr>
      <vt:lpstr>VeriFire Tools – Licensing</vt:lpstr>
      <vt:lpstr>PowerPoint Presentation</vt:lpstr>
      <vt:lpstr>VeriFire Tools – User AccouNts</vt:lpstr>
      <vt:lpstr>NCD Version 3 Features :  alert bar configuration </vt:lpstr>
      <vt:lpstr>AIO Mapping – AIO Board settings </vt:lpstr>
      <vt:lpstr>AIO Mapping – AIO button and led settings </vt:lpstr>
      <vt:lpstr>general zones </vt:lpstr>
      <vt:lpstr>Logic equations </vt:lpstr>
      <vt:lpstr>VeriFire Tools – Download support for new packages</vt:lpstr>
      <vt:lpstr>PowerPoint Presentation</vt:lpstr>
      <vt:lpstr>Overview / Feature Summary</vt:lpstr>
      <vt:lpstr>Release History</vt:lpstr>
      <vt:lpstr>Release History (continued)</vt:lpstr>
      <vt:lpstr>Release History (continued)</vt:lpstr>
      <vt:lpstr>Operating System &amp; Platform Support</vt:lpstr>
      <vt:lpstr>VeriFire Tools – UL 10th Edition Compliance </vt:lpstr>
      <vt:lpstr>Critical Update - New USB Driver for Windows 10</vt:lpstr>
      <vt:lpstr>Problem issues addressed  </vt:lpstr>
      <vt:lpstr>PowerPoint Presentation</vt:lpstr>
      <vt:lpstr>Overview</vt:lpstr>
      <vt:lpstr>Feature Summary</vt:lpstr>
      <vt:lpstr>Release History</vt:lpstr>
      <vt:lpstr>Release History (continued)</vt:lpstr>
      <vt:lpstr>Release History (continued)</vt:lpstr>
      <vt:lpstr>Release History (continued)</vt:lpstr>
      <vt:lpstr>Operating System &amp; Platform Support</vt:lpstr>
      <vt:lpstr>VeriFire Tools – Custom WALLPAPER</vt:lpstr>
      <vt:lpstr>VeriFire Tools – Custom WALLPAPER (continued)</vt:lpstr>
      <vt:lpstr>VeriFire Tools – Custom WALLPAPER (continued)</vt:lpstr>
      <vt:lpstr>VeriFire Tools – Custom WALLPAPER (continued)</vt:lpstr>
      <vt:lpstr>NCD – Custom WALLPAPER (continued)</vt:lpstr>
      <vt:lpstr>VeriFire Tools – Custom Actions</vt:lpstr>
      <vt:lpstr>VeriFire Tools – Custom Actions (continued)</vt:lpstr>
      <vt:lpstr>NCD – Custom Actions (continued)</vt:lpstr>
      <vt:lpstr>NCD – Custom Actions (continued)</vt:lpstr>
      <vt:lpstr>Problem issues addressed  </vt:lpstr>
      <vt:lpstr>Problem issues addressed (continued)  </vt:lpstr>
      <vt:lpstr>PowerPoint Presentation</vt:lpstr>
      <vt:lpstr>Overview</vt:lpstr>
      <vt:lpstr>Feature Summary</vt:lpstr>
      <vt:lpstr>Release History</vt:lpstr>
      <vt:lpstr>Release History (continued)</vt:lpstr>
      <vt:lpstr>Release History (continued)</vt:lpstr>
      <vt:lpstr>Operating System &amp; Platform Support</vt:lpstr>
      <vt:lpstr>Support of the NCD (Network Control Display) Panel</vt:lpstr>
      <vt:lpstr>New NDL (Notifier Design Language) Theme</vt:lpstr>
      <vt:lpstr>Non-Default Indicator Feature</vt:lpstr>
      <vt:lpstr>More advanced Project Import Wizard and Utility</vt:lpstr>
      <vt:lpstr>More advanced Project Import Wizard and Utility (continued)   </vt:lpstr>
      <vt:lpstr>INSTALL ISSUES &amp; Critical Updates</vt:lpstr>
      <vt:lpstr>PowerPoint Presentation</vt:lpstr>
      <vt:lpstr>Overview</vt:lpstr>
      <vt:lpstr>Feature Summary</vt:lpstr>
      <vt:lpstr>Feature Summary (continued)</vt:lpstr>
      <vt:lpstr>Release History</vt:lpstr>
      <vt:lpstr>Release History (continued)</vt:lpstr>
      <vt:lpstr>Operating Systems / Platform Updates</vt:lpstr>
      <vt:lpstr>Network Topology Map   </vt:lpstr>
      <vt:lpstr>Network Topology Map  </vt:lpstr>
      <vt:lpstr>Network Topology Map   </vt:lpstr>
      <vt:lpstr>Network Topology Map (continued)   </vt:lpstr>
      <vt:lpstr>Network Topology Map     </vt:lpstr>
      <vt:lpstr>Network Topology Map     </vt:lpstr>
      <vt:lpstr>Network Topology Map     </vt:lpstr>
      <vt:lpstr>Network-LEVEL UPLOAD / DOWNLOAD   </vt:lpstr>
      <vt:lpstr>Network-LEVEL UPLOAD / DOWNLOAD   </vt:lpstr>
      <vt:lpstr>Network-LEVEL UPLOAD / DOWNLOAD           </vt:lpstr>
      <vt:lpstr>Network-LEVEL UPLOAD / DOWNLOAD   </vt:lpstr>
      <vt:lpstr>Network-LEVEL UPLOAD / DOWNLOAD   </vt:lpstr>
      <vt:lpstr>Network-LEVEL UPLOAD / DOWNLOAD   </vt:lpstr>
      <vt:lpstr>Network-LEVEL UPLOAD / DOWNLOAD   </vt:lpstr>
      <vt:lpstr>Network-LEVEL UPLOAD / DOWNLOAD   </vt:lpstr>
      <vt:lpstr>Network-LEVEL UPLOAD / DOWNLOAD   </vt:lpstr>
      <vt:lpstr>Network-LEVEL UPLOAD / DOWNLOAD   </vt:lpstr>
      <vt:lpstr>Network-LEVEL UPLOAD / DOWNLOAD     </vt:lpstr>
      <vt:lpstr>Panel History Upload</vt:lpstr>
      <vt:lpstr>Panel History Upload</vt:lpstr>
      <vt:lpstr>Panel History Upload</vt:lpstr>
      <vt:lpstr>Pre-fill in Project and Version on import</vt:lpstr>
      <vt:lpstr>Project Import/Export with Audio Files</vt:lpstr>
      <vt:lpstr>Project Batch import form change</vt:lpstr>
      <vt:lpstr>Improvement in “My Clipboard” Manager</vt:lpstr>
      <vt:lpstr>COPY Logic/Trouble Equations and Comments from Excel</vt:lpstr>
      <vt:lpstr>Copy CBEs from Excel</vt:lpstr>
      <vt:lpstr>Ability to Clear Revision Tracking </vt:lpstr>
      <vt:lpstr>Enhanced Diagnostic Utilities </vt:lpstr>
      <vt:lpstr>Detectors and Modules Combined Report</vt:lpstr>
      <vt:lpstr>Preserving Logic Equation comments</vt:lpstr>
      <vt:lpstr>Special Notes </vt:lpstr>
      <vt:lpstr>INSTALL ISSUES &amp; Critical Updates  </vt:lpstr>
      <vt:lpstr>INSTALL ISSUES &amp; Critical Updates  </vt:lpstr>
      <vt:lpstr>INSTALL ISSUES &amp; Critical Updates  </vt:lpstr>
      <vt:lpstr>Problem issues addressed  </vt:lpstr>
      <vt:lpstr>Problem issues addressed  </vt:lpstr>
      <vt:lpstr>Problem issues addressed  </vt:lpstr>
      <vt:lpstr>PowerPoint Presentation</vt:lpstr>
      <vt:lpstr>Overview</vt:lpstr>
      <vt:lpstr>Feature Summary</vt:lpstr>
      <vt:lpstr>Release History</vt:lpstr>
      <vt:lpstr>Release History (continued)</vt:lpstr>
      <vt:lpstr>Operating Systems / Platform capability list</vt:lpstr>
      <vt:lpstr>ULC-S527 Canadian Regulation Compliance </vt:lpstr>
      <vt:lpstr>Problem issues addressed  </vt:lpstr>
      <vt:lpstr>Problem issues addressed (continued)  </vt:lpstr>
      <vt:lpstr>Problem issues addressed (continued)  </vt:lpstr>
      <vt:lpstr>PowerPoint Presentation</vt:lpstr>
      <vt:lpstr>Overview</vt:lpstr>
      <vt:lpstr>Feature Summary</vt:lpstr>
      <vt:lpstr>Release History</vt:lpstr>
      <vt:lpstr>Release History (continued)</vt:lpstr>
      <vt:lpstr>Operating Systems / Platform capability list</vt:lpstr>
      <vt:lpstr>Auto-Programming of the UDACT-2 for all panels </vt:lpstr>
      <vt:lpstr>Auto-Programming of the UDACT-2 for all panels (continued)</vt:lpstr>
      <vt:lpstr>Auto-Programming of the UDACT-2 for all panels (continued) </vt:lpstr>
      <vt:lpstr>Surface Pro 4 tablet support  </vt:lpstr>
      <vt:lpstr>Surface Pro 3 tablet support (continued) </vt:lpstr>
      <vt:lpstr>Surface Pro 3 tablet support (continued) </vt:lpstr>
      <vt:lpstr>VeriFire Tools 8.40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VeriFire Tools 8.30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 Of “What’s New In This Release”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67</cp:revision>
  <dcterms:modified xsi:type="dcterms:W3CDTF">2024-12-04T20:14:28Z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546e5e1-5d42-4630-bacd-c69bfdcbd5e8_Enabled">
    <vt:lpwstr>true</vt:lpwstr>
  </property>
  <property fmtid="{D5CDD505-2E9C-101B-9397-08002B2CF9AE}" pid="3" name="MSIP_Label_d546e5e1-5d42-4630-bacd-c69bfdcbd5e8_SetDate">
    <vt:lpwstr>2022-02-28T13:23:46Z</vt:lpwstr>
  </property>
  <property fmtid="{D5CDD505-2E9C-101B-9397-08002B2CF9AE}" pid="4" name="MSIP_Label_d546e5e1-5d42-4630-bacd-c69bfdcbd5e8_Method">
    <vt:lpwstr>Standard</vt:lpwstr>
  </property>
  <property fmtid="{D5CDD505-2E9C-101B-9397-08002B2CF9AE}" pid="5" name="MSIP_Label_d546e5e1-5d42-4630-bacd-c69bfdcbd5e8_Name">
    <vt:lpwstr>d546e5e1-5d42-4630-bacd-c69bfdcbd5e8</vt:lpwstr>
  </property>
  <property fmtid="{D5CDD505-2E9C-101B-9397-08002B2CF9AE}" pid="6" name="MSIP_Label_d546e5e1-5d42-4630-bacd-c69bfdcbd5e8_SiteId">
    <vt:lpwstr>96ece526-9c7d-48b0-8daf-8b93c90a5d18</vt:lpwstr>
  </property>
  <property fmtid="{D5CDD505-2E9C-101B-9397-08002B2CF9AE}" pid="7" name="MSIP_Label_d546e5e1-5d42-4630-bacd-c69bfdcbd5e8_ActionId">
    <vt:lpwstr>f666436c-a891-471e-ada2-0cb43183c1c6</vt:lpwstr>
  </property>
  <property fmtid="{D5CDD505-2E9C-101B-9397-08002B2CF9AE}" pid="8" name="MSIP_Label_d546e5e1-5d42-4630-bacd-c69bfdcbd5e8_ContentBits">
    <vt:lpwstr>0</vt:lpwstr>
  </property>
  <property fmtid="{D5CDD505-2E9C-101B-9397-08002B2CF9AE}" pid="9" name="SmartTag">
    <vt:lpwstr>4</vt:lpwstr>
  </property>
</Properties>
</file>